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302" r:id="rId2"/>
    <p:sldId id="333" r:id="rId3"/>
    <p:sldId id="327" r:id="rId4"/>
    <p:sldId id="308" r:id="rId5"/>
    <p:sldId id="312" r:id="rId6"/>
    <p:sldId id="347" r:id="rId7"/>
    <p:sldId id="343" r:id="rId8"/>
    <p:sldId id="325" r:id="rId9"/>
    <p:sldId id="310" r:id="rId10"/>
    <p:sldId id="315" r:id="rId11"/>
    <p:sldId id="330" r:id="rId12"/>
    <p:sldId id="316" r:id="rId13"/>
    <p:sldId id="319" r:id="rId14"/>
    <p:sldId id="350" r:id="rId15"/>
    <p:sldId id="290" r:id="rId16"/>
    <p:sldId id="296" r:id="rId17"/>
    <p:sldId id="292" r:id="rId18"/>
    <p:sldId id="293" r:id="rId19"/>
    <p:sldId id="341" r:id="rId20"/>
    <p:sldId id="346" r:id="rId21"/>
    <p:sldId id="349" r:id="rId22"/>
    <p:sldId id="338" r:id="rId23"/>
    <p:sldId id="26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927AA6-0FDB-4B42-A1D7-BB66904B2F6C}" v="1" dt="2023-04-06T14:50:45.4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autoAdjust="0"/>
    <p:restoredTop sz="85086"/>
  </p:normalViewPr>
  <p:slideViewPr>
    <p:cSldViewPr snapToGrid="0" snapToObjects="1">
      <p:cViewPr varScale="1">
        <p:scale>
          <a:sx n="71" d="100"/>
          <a:sy n="71" d="100"/>
        </p:scale>
        <p:origin x="1046" y="53"/>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Ryland" userId="86db2cc1-c246-4103-8899-2eb4f61edc5d" providerId="ADAL" clId="{D1927AA6-0FDB-4B42-A1D7-BB66904B2F6C}"/>
    <pc:docChg chg="addSld modSld">
      <pc:chgData name="Charlotte Ryland" userId="86db2cc1-c246-4103-8899-2eb4f61edc5d" providerId="ADAL" clId="{D1927AA6-0FDB-4B42-A1D7-BB66904B2F6C}" dt="2023-04-06T14:50:45.424" v="0"/>
      <pc:docMkLst>
        <pc:docMk/>
      </pc:docMkLst>
      <pc:sldChg chg="add">
        <pc:chgData name="Charlotte Ryland" userId="86db2cc1-c246-4103-8899-2eb4f61edc5d" providerId="ADAL" clId="{D1927AA6-0FDB-4B42-A1D7-BB66904B2F6C}" dt="2023-04-06T14:50:45.424" v="0"/>
        <pc:sldMkLst>
          <pc:docMk/>
          <pc:sldMk cId="2714839511" sldId="33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6ED6E1-F54D-7E4C-A0B6-AC96BEF1E957}" type="doc">
      <dgm:prSet loTypeId="urn:microsoft.com/office/officeart/2005/8/layout/chevron2" loCatId="" qsTypeId="urn:microsoft.com/office/officeart/2005/8/quickstyle/simple1" qsCatId="simple" csTypeId="urn:microsoft.com/office/officeart/2005/8/colors/accent6_2" csCatId="accent6" phldr="1"/>
      <dgm:spPr/>
      <dgm:t>
        <a:bodyPr/>
        <a:lstStyle/>
        <a:p>
          <a:endParaRPr lang="en-US"/>
        </a:p>
      </dgm:t>
    </dgm:pt>
    <dgm:pt modelId="{0A9ED52A-71A6-4D4F-9445-5D55EA4F5515}">
      <dgm:prSet phldrT="[Text]"/>
      <dgm:spPr/>
      <dgm:t>
        <a:bodyPr/>
        <a:lstStyle/>
        <a:p>
          <a:r>
            <a:rPr lang="en-US" dirty="0"/>
            <a:t>READ</a:t>
          </a:r>
        </a:p>
      </dgm:t>
    </dgm:pt>
    <dgm:pt modelId="{D29E7350-2C4E-D042-96EE-5F6DEB359A54}" type="parTrans" cxnId="{03D5049C-BCE1-F14E-BF97-B9FFF88CC53F}">
      <dgm:prSet/>
      <dgm:spPr/>
      <dgm:t>
        <a:bodyPr/>
        <a:lstStyle/>
        <a:p>
          <a:endParaRPr lang="en-US"/>
        </a:p>
      </dgm:t>
    </dgm:pt>
    <dgm:pt modelId="{3C880022-6BB1-5442-A06A-3160363DD5F7}" type="sibTrans" cxnId="{03D5049C-BCE1-F14E-BF97-B9FFF88CC53F}">
      <dgm:prSet/>
      <dgm:spPr/>
      <dgm:t>
        <a:bodyPr/>
        <a:lstStyle/>
        <a:p>
          <a:endParaRPr lang="en-US"/>
        </a:p>
      </dgm:t>
    </dgm:pt>
    <dgm:pt modelId="{2C2843CE-CB6F-1F4B-8157-7738A325AFD8}">
      <dgm:prSet phldrT="[Text]"/>
      <dgm:spPr/>
      <dgm:t>
        <a:bodyPr/>
        <a:lstStyle/>
        <a:p>
          <a:r>
            <a:rPr lang="en-US" dirty="0"/>
            <a:t>Read through the text and mark any unknown vocabulary.</a:t>
          </a:r>
        </a:p>
      </dgm:t>
    </dgm:pt>
    <dgm:pt modelId="{F834072F-8E8A-484E-B22B-FD2F68A4A0EC}" type="parTrans" cxnId="{F243E4EE-64FC-2B4B-B1FB-48A3A064C795}">
      <dgm:prSet/>
      <dgm:spPr/>
      <dgm:t>
        <a:bodyPr/>
        <a:lstStyle/>
        <a:p>
          <a:endParaRPr lang="en-US"/>
        </a:p>
      </dgm:t>
    </dgm:pt>
    <dgm:pt modelId="{547C4174-4DBD-3D44-859E-38B7CF16E1C7}" type="sibTrans" cxnId="{F243E4EE-64FC-2B4B-B1FB-48A3A064C795}">
      <dgm:prSet/>
      <dgm:spPr/>
      <dgm:t>
        <a:bodyPr/>
        <a:lstStyle/>
        <a:p>
          <a:endParaRPr lang="en-US"/>
        </a:p>
      </dgm:t>
    </dgm:pt>
    <dgm:pt modelId="{DABFAA88-13C2-584B-BC98-8267C86CFC74}">
      <dgm:prSet phldrT="[Text]"/>
      <dgm:spPr/>
      <dgm:t>
        <a:bodyPr/>
        <a:lstStyle/>
        <a:p>
          <a:r>
            <a:rPr lang="en-US" dirty="0"/>
            <a:t>Does anything unusual stand out?</a:t>
          </a:r>
        </a:p>
      </dgm:t>
    </dgm:pt>
    <dgm:pt modelId="{395FC2D4-1929-5A4E-B379-9EAE654157E0}" type="parTrans" cxnId="{055D7B91-46A0-EB4A-B7A3-D924EC8B0566}">
      <dgm:prSet/>
      <dgm:spPr/>
      <dgm:t>
        <a:bodyPr/>
        <a:lstStyle/>
        <a:p>
          <a:endParaRPr lang="en-US"/>
        </a:p>
      </dgm:t>
    </dgm:pt>
    <dgm:pt modelId="{7667625A-A456-CC44-8BFC-FEFCBB30AA32}" type="sibTrans" cxnId="{055D7B91-46A0-EB4A-B7A3-D924EC8B0566}">
      <dgm:prSet/>
      <dgm:spPr/>
      <dgm:t>
        <a:bodyPr/>
        <a:lstStyle/>
        <a:p>
          <a:endParaRPr lang="en-US"/>
        </a:p>
      </dgm:t>
    </dgm:pt>
    <dgm:pt modelId="{43D95348-1952-5941-96BE-6129998FD1EE}">
      <dgm:prSet phldrT="[Text]"/>
      <dgm:spPr/>
      <dgm:t>
        <a:bodyPr/>
        <a:lstStyle/>
        <a:p>
          <a:r>
            <a:rPr lang="en-US" dirty="0"/>
            <a:t>INTERPRET</a:t>
          </a:r>
        </a:p>
      </dgm:t>
    </dgm:pt>
    <dgm:pt modelId="{6F182DB5-0DCB-244B-B467-CC661F1992F9}" type="parTrans" cxnId="{EF99426D-08B9-DE4F-931C-B5E1FFA7E4DC}">
      <dgm:prSet/>
      <dgm:spPr/>
      <dgm:t>
        <a:bodyPr/>
        <a:lstStyle/>
        <a:p>
          <a:endParaRPr lang="en-US"/>
        </a:p>
      </dgm:t>
    </dgm:pt>
    <dgm:pt modelId="{82DB3A00-7B66-C845-9556-76C81693E92A}" type="sibTrans" cxnId="{EF99426D-08B9-DE4F-931C-B5E1FFA7E4DC}">
      <dgm:prSet/>
      <dgm:spPr/>
      <dgm:t>
        <a:bodyPr/>
        <a:lstStyle/>
        <a:p>
          <a:endParaRPr lang="en-US"/>
        </a:p>
      </dgm:t>
    </dgm:pt>
    <dgm:pt modelId="{1E18FF24-6C99-BF45-87B7-113E22613611}">
      <dgm:prSet phldrT="[Text]"/>
      <dgm:spPr/>
      <dgm:t>
        <a:bodyPr/>
        <a:lstStyle/>
        <a:p>
          <a:r>
            <a:rPr lang="en-US" dirty="0"/>
            <a:t>What is happening in the passage? How would you describe the mood?</a:t>
          </a:r>
        </a:p>
      </dgm:t>
    </dgm:pt>
    <dgm:pt modelId="{67DFBE5E-D512-7E45-B029-0D3A89CF88F5}" type="parTrans" cxnId="{A2BCBB3F-212B-D14B-BE01-84A6A2B74EB2}">
      <dgm:prSet/>
      <dgm:spPr/>
      <dgm:t>
        <a:bodyPr/>
        <a:lstStyle/>
        <a:p>
          <a:endParaRPr lang="en-US"/>
        </a:p>
      </dgm:t>
    </dgm:pt>
    <dgm:pt modelId="{8BD81589-03A6-1A48-832C-00E4B843111B}" type="sibTrans" cxnId="{A2BCBB3F-212B-D14B-BE01-84A6A2B74EB2}">
      <dgm:prSet/>
      <dgm:spPr/>
      <dgm:t>
        <a:bodyPr/>
        <a:lstStyle/>
        <a:p>
          <a:endParaRPr lang="en-US"/>
        </a:p>
      </dgm:t>
    </dgm:pt>
    <dgm:pt modelId="{8C2CB721-DD23-724D-BDBD-04B350DFA3B8}">
      <dgm:prSet phldrT="[Text]"/>
      <dgm:spPr/>
      <dgm:t>
        <a:bodyPr/>
        <a:lstStyle/>
        <a:p>
          <a:r>
            <a:rPr lang="en-US" dirty="0"/>
            <a:t>Are there any important sounds or images?</a:t>
          </a:r>
        </a:p>
      </dgm:t>
    </dgm:pt>
    <dgm:pt modelId="{7ADC5122-2538-BB4A-81F3-B2152A29B101}" type="parTrans" cxnId="{409D36B1-CE2E-874C-92F4-A9E6F805DA93}">
      <dgm:prSet/>
      <dgm:spPr/>
      <dgm:t>
        <a:bodyPr/>
        <a:lstStyle/>
        <a:p>
          <a:endParaRPr lang="en-US"/>
        </a:p>
      </dgm:t>
    </dgm:pt>
    <dgm:pt modelId="{07C00334-B580-404C-AECA-466D41EB9DB4}" type="sibTrans" cxnId="{409D36B1-CE2E-874C-92F4-A9E6F805DA93}">
      <dgm:prSet/>
      <dgm:spPr/>
      <dgm:t>
        <a:bodyPr/>
        <a:lstStyle/>
        <a:p>
          <a:endParaRPr lang="en-US"/>
        </a:p>
      </dgm:t>
    </dgm:pt>
    <dgm:pt modelId="{791F4621-76DF-DA4D-8080-13591DCCBC1B}">
      <dgm:prSet phldrT="[Text]"/>
      <dgm:spPr/>
      <dgm:t>
        <a:bodyPr/>
        <a:lstStyle/>
        <a:p>
          <a:r>
            <a:rPr lang="en-US" dirty="0"/>
            <a:t>CREATE</a:t>
          </a:r>
        </a:p>
      </dgm:t>
    </dgm:pt>
    <dgm:pt modelId="{CAC9B5B1-AA40-334C-8F7D-0AF5413E059A}" type="parTrans" cxnId="{95E44F4E-4A96-764B-810A-2537579C7715}">
      <dgm:prSet/>
      <dgm:spPr/>
      <dgm:t>
        <a:bodyPr/>
        <a:lstStyle/>
        <a:p>
          <a:endParaRPr lang="en-US"/>
        </a:p>
      </dgm:t>
    </dgm:pt>
    <dgm:pt modelId="{0787068B-CA63-7644-8E83-4BFE9C5DD081}" type="sibTrans" cxnId="{95E44F4E-4A96-764B-810A-2537579C7715}">
      <dgm:prSet/>
      <dgm:spPr/>
      <dgm:t>
        <a:bodyPr/>
        <a:lstStyle/>
        <a:p>
          <a:endParaRPr lang="en-US"/>
        </a:p>
      </dgm:t>
    </dgm:pt>
    <dgm:pt modelId="{23077DC5-629B-D842-A0A6-7B5264BBAAF6}">
      <dgm:prSet phldrT="[Text]"/>
      <dgm:spPr/>
      <dgm:t>
        <a:bodyPr/>
        <a:lstStyle/>
        <a:p>
          <a:r>
            <a:rPr lang="en-US" dirty="0"/>
            <a:t>Now edit your translation to recreate the effect of the original.</a:t>
          </a:r>
        </a:p>
      </dgm:t>
    </dgm:pt>
    <dgm:pt modelId="{3827F502-39F1-8944-8CB2-54C25DAFC2FE}" type="parTrans" cxnId="{6F40A7DA-5F63-E342-88E4-528B74697FD1}">
      <dgm:prSet/>
      <dgm:spPr/>
      <dgm:t>
        <a:bodyPr/>
        <a:lstStyle/>
        <a:p>
          <a:endParaRPr lang="en-US"/>
        </a:p>
      </dgm:t>
    </dgm:pt>
    <dgm:pt modelId="{D05DFDE6-F62D-5C47-8817-B9E32C4CEDF7}" type="sibTrans" cxnId="{6F40A7DA-5F63-E342-88E4-528B74697FD1}">
      <dgm:prSet/>
      <dgm:spPr/>
      <dgm:t>
        <a:bodyPr/>
        <a:lstStyle/>
        <a:p>
          <a:endParaRPr lang="en-US"/>
        </a:p>
      </dgm:t>
    </dgm:pt>
    <dgm:pt modelId="{A5626744-5874-BC48-9077-4A3867BA23EA}">
      <dgm:prSet phldrT="[Text]"/>
      <dgm:spPr/>
      <dgm:t>
        <a:bodyPr/>
        <a:lstStyle/>
        <a:p>
          <a:r>
            <a:rPr lang="en-US" dirty="0"/>
            <a:t>Try translating the passage literally (replacing word for word).</a:t>
          </a:r>
        </a:p>
      </dgm:t>
    </dgm:pt>
    <dgm:pt modelId="{BB9EE4D7-F8BB-0E40-894B-EB486619EB85}" type="parTrans" cxnId="{01EBCD8B-7388-294F-9125-482A8147A0CA}">
      <dgm:prSet/>
      <dgm:spPr/>
      <dgm:t>
        <a:bodyPr/>
        <a:lstStyle/>
        <a:p>
          <a:endParaRPr lang="en-US"/>
        </a:p>
      </dgm:t>
    </dgm:pt>
    <dgm:pt modelId="{EDD85324-ACBF-5546-9C38-BAB418BC9C73}" type="sibTrans" cxnId="{01EBCD8B-7388-294F-9125-482A8147A0CA}">
      <dgm:prSet/>
      <dgm:spPr/>
      <dgm:t>
        <a:bodyPr/>
        <a:lstStyle/>
        <a:p>
          <a:endParaRPr lang="en-US"/>
        </a:p>
      </dgm:t>
    </dgm:pt>
    <dgm:pt modelId="{F73AC514-4534-1F41-A122-82A6ECD0EE53}">
      <dgm:prSet phldrT="[Text]"/>
      <dgm:spPr/>
      <dgm:t>
        <a:bodyPr/>
        <a:lstStyle/>
        <a:p>
          <a:r>
            <a:rPr lang="en-US" dirty="0"/>
            <a:t>What mood are you trying to convey?</a:t>
          </a:r>
        </a:p>
      </dgm:t>
    </dgm:pt>
    <dgm:pt modelId="{78768C5C-542D-EE49-8041-D5276808B953}" type="parTrans" cxnId="{CFE72742-8B6D-304F-BED0-0AC7FAA29596}">
      <dgm:prSet/>
      <dgm:spPr/>
      <dgm:t>
        <a:bodyPr/>
        <a:lstStyle/>
        <a:p>
          <a:endParaRPr lang="en-US"/>
        </a:p>
      </dgm:t>
    </dgm:pt>
    <dgm:pt modelId="{73F276F9-D32A-E04F-8128-8E5292CA01AC}" type="sibTrans" cxnId="{CFE72742-8B6D-304F-BED0-0AC7FAA29596}">
      <dgm:prSet/>
      <dgm:spPr/>
      <dgm:t>
        <a:bodyPr/>
        <a:lstStyle/>
        <a:p>
          <a:endParaRPr lang="en-US"/>
        </a:p>
      </dgm:t>
    </dgm:pt>
    <dgm:pt modelId="{98A030FF-3EBE-D146-AEE2-DBBB1905D3EC}">
      <dgm:prSet phldrT="[Text]"/>
      <dgm:spPr/>
      <dgm:t>
        <a:bodyPr/>
        <a:lstStyle/>
        <a:p>
          <a:r>
            <a:rPr lang="en-US" dirty="0"/>
            <a:t>Read through your translation without the original to check it sounds natural.</a:t>
          </a:r>
        </a:p>
      </dgm:t>
    </dgm:pt>
    <dgm:pt modelId="{20C43289-35F1-7E47-AC29-3C470A0F22A1}" type="parTrans" cxnId="{BA5E7190-5EBE-EE48-B6C0-53B19F73F84D}">
      <dgm:prSet/>
      <dgm:spPr/>
      <dgm:t>
        <a:bodyPr/>
        <a:lstStyle/>
        <a:p>
          <a:endParaRPr lang="en-US"/>
        </a:p>
      </dgm:t>
    </dgm:pt>
    <dgm:pt modelId="{3D493573-2155-F245-BED7-3C084C277288}" type="sibTrans" cxnId="{BA5E7190-5EBE-EE48-B6C0-53B19F73F84D}">
      <dgm:prSet/>
      <dgm:spPr/>
      <dgm:t>
        <a:bodyPr/>
        <a:lstStyle/>
        <a:p>
          <a:endParaRPr lang="en-US"/>
        </a:p>
      </dgm:t>
    </dgm:pt>
    <dgm:pt modelId="{FCCFF41E-4F20-3549-8568-142044A071F0}" type="pres">
      <dgm:prSet presAssocID="{836ED6E1-F54D-7E4C-A0B6-AC96BEF1E957}" presName="linearFlow" presStyleCnt="0">
        <dgm:presLayoutVars>
          <dgm:dir/>
          <dgm:animLvl val="lvl"/>
          <dgm:resizeHandles val="exact"/>
        </dgm:presLayoutVars>
      </dgm:prSet>
      <dgm:spPr/>
    </dgm:pt>
    <dgm:pt modelId="{3907DE44-B7CC-7A4A-94F0-D67F9FB54F7C}" type="pres">
      <dgm:prSet presAssocID="{0A9ED52A-71A6-4D4F-9445-5D55EA4F5515}" presName="composite" presStyleCnt="0"/>
      <dgm:spPr/>
    </dgm:pt>
    <dgm:pt modelId="{20176EB3-D072-A940-9F9F-AF1B7857B899}" type="pres">
      <dgm:prSet presAssocID="{0A9ED52A-71A6-4D4F-9445-5D55EA4F5515}" presName="parentText" presStyleLbl="alignNode1" presStyleIdx="0" presStyleCnt="3">
        <dgm:presLayoutVars>
          <dgm:chMax val="1"/>
          <dgm:bulletEnabled val="1"/>
        </dgm:presLayoutVars>
      </dgm:prSet>
      <dgm:spPr/>
    </dgm:pt>
    <dgm:pt modelId="{715831C7-7715-144E-B995-7343A6CD2B41}" type="pres">
      <dgm:prSet presAssocID="{0A9ED52A-71A6-4D4F-9445-5D55EA4F5515}" presName="descendantText" presStyleLbl="alignAcc1" presStyleIdx="0" presStyleCnt="3">
        <dgm:presLayoutVars>
          <dgm:bulletEnabled val="1"/>
        </dgm:presLayoutVars>
      </dgm:prSet>
      <dgm:spPr/>
    </dgm:pt>
    <dgm:pt modelId="{72A63ECE-D01D-8D42-8F28-E133DA7802B5}" type="pres">
      <dgm:prSet presAssocID="{3C880022-6BB1-5442-A06A-3160363DD5F7}" presName="sp" presStyleCnt="0"/>
      <dgm:spPr/>
    </dgm:pt>
    <dgm:pt modelId="{9030712A-B929-484F-8F8D-24E406BE6A92}" type="pres">
      <dgm:prSet presAssocID="{43D95348-1952-5941-96BE-6129998FD1EE}" presName="composite" presStyleCnt="0"/>
      <dgm:spPr/>
    </dgm:pt>
    <dgm:pt modelId="{3B3671DA-8E38-3F47-BE40-5F42CA13D2E3}" type="pres">
      <dgm:prSet presAssocID="{43D95348-1952-5941-96BE-6129998FD1EE}" presName="parentText" presStyleLbl="alignNode1" presStyleIdx="1" presStyleCnt="3">
        <dgm:presLayoutVars>
          <dgm:chMax val="1"/>
          <dgm:bulletEnabled val="1"/>
        </dgm:presLayoutVars>
      </dgm:prSet>
      <dgm:spPr/>
    </dgm:pt>
    <dgm:pt modelId="{80AF1A4A-B190-9D43-878B-3E54F45D709B}" type="pres">
      <dgm:prSet presAssocID="{43D95348-1952-5941-96BE-6129998FD1EE}" presName="descendantText" presStyleLbl="alignAcc1" presStyleIdx="1" presStyleCnt="3">
        <dgm:presLayoutVars>
          <dgm:bulletEnabled val="1"/>
        </dgm:presLayoutVars>
      </dgm:prSet>
      <dgm:spPr/>
    </dgm:pt>
    <dgm:pt modelId="{F3006274-D66B-B74B-BA0A-39EE55FA6D2D}" type="pres">
      <dgm:prSet presAssocID="{82DB3A00-7B66-C845-9556-76C81693E92A}" presName="sp" presStyleCnt="0"/>
      <dgm:spPr/>
    </dgm:pt>
    <dgm:pt modelId="{DCB69068-EBA5-0849-8B4E-4EDE0CE1F44F}" type="pres">
      <dgm:prSet presAssocID="{791F4621-76DF-DA4D-8080-13591DCCBC1B}" presName="composite" presStyleCnt="0"/>
      <dgm:spPr/>
    </dgm:pt>
    <dgm:pt modelId="{2D920D70-A7D9-104F-B6E6-B406C94C0E46}" type="pres">
      <dgm:prSet presAssocID="{791F4621-76DF-DA4D-8080-13591DCCBC1B}" presName="parentText" presStyleLbl="alignNode1" presStyleIdx="2" presStyleCnt="3">
        <dgm:presLayoutVars>
          <dgm:chMax val="1"/>
          <dgm:bulletEnabled val="1"/>
        </dgm:presLayoutVars>
      </dgm:prSet>
      <dgm:spPr/>
    </dgm:pt>
    <dgm:pt modelId="{A5B77D3D-931E-B64D-9F90-B0A611806960}" type="pres">
      <dgm:prSet presAssocID="{791F4621-76DF-DA4D-8080-13591DCCBC1B}" presName="descendantText" presStyleLbl="alignAcc1" presStyleIdx="2" presStyleCnt="3">
        <dgm:presLayoutVars>
          <dgm:bulletEnabled val="1"/>
        </dgm:presLayoutVars>
      </dgm:prSet>
      <dgm:spPr/>
    </dgm:pt>
  </dgm:ptLst>
  <dgm:cxnLst>
    <dgm:cxn modelId="{EEF59A17-2203-2143-AF92-FB07CEAB81B6}" type="presOf" srcId="{23077DC5-629B-D842-A0A6-7B5264BBAAF6}" destId="{A5B77D3D-931E-B64D-9F90-B0A611806960}" srcOrd="0" destOrd="0" presId="urn:microsoft.com/office/officeart/2005/8/layout/chevron2"/>
    <dgm:cxn modelId="{5DF7E423-2F76-1644-8E48-F49F113EB08D}" type="presOf" srcId="{791F4621-76DF-DA4D-8080-13591DCCBC1B}" destId="{2D920D70-A7D9-104F-B6E6-B406C94C0E46}" srcOrd="0" destOrd="0" presId="urn:microsoft.com/office/officeart/2005/8/layout/chevron2"/>
    <dgm:cxn modelId="{A2BCBB3F-212B-D14B-BE01-84A6A2B74EB2}" srcId="{43D95348-1952-5941-96BE-6129998FD1EE}" destId="{1E18FF24-6C99-BF45-87B7-113E22613611}" srcOrd="1" destOrd="0" parTransId="{67DFBE5E-D512-7E45-B029-0D3A89CF88F5}" sibTransId="{8BD81589-03A6-1A48-832C-00E4B843111B}"/>
    <dgm:cxn modelId="{5DC9265E-0B43-8240-B24E-1BFEE7A8063D}" type="presOf" srcId="{836ED6E1-F54D-7E4C-A0B6-AC96BEF1E957}" destId="{FCCFF41E-4F20-3549-8568-142044A071F0}" srcOrd="0" destOrd="0" presId="urn:microsoft.com/office/officeart/2005/8/layout/chevron2"/>
    <dgm:cxn modelId="{CFE72742-8B6D-304F-BED0-0AC7FAA29596}" srcId="{791F4621-76DF-DA4D-8080-13591DCCBC1B}" destId="{F73AC514-4534-1F41-A122-82A6ECD0EE53}" srcOrd="1" destOrd="0" parTransId="{78768C5C-542D-EE49-8041-D5276808B953}" sibTransId="{73F276F9-D32A-E04F-8128-8E5292CA01AC}"/>
    <dgm:cxn modelId="{EF99426D-08B9-DE4F-931C-B5E1FFA7E4DC}" srcId="{836ED6E1-F54D-7E4C-A0B6-AC96BEF1E957}" destId="{43D95348-1952-5941-96BE-6129998FD1EE}" srcOrd="1" destOrd="0" parTransId="{6F182DB5-0DCB-244B-B467-CC661F1992F9}" sibTransId="{82DB3A00-7B66-C845-9556-76C81693E92A}"/>
    <dgm:cxn modelId="{95E44F4E-4A96-764B-810A-2537579C7715}" srcId="{836ED6E1-F54D-7E4C-A0B6-AC96BEF1E957}" destId="{791F4621-76DF-DA4D-8080-13591DCCBC1B}" srcOrd="2" destOrd="0" parTransId="{CAC9B5B1-AA40-334C-8F7D-0AF5413E059A}" sibTransId="{0787068B-CA63-7644-8E83-4BFE9C5DD081}"/>
    <dgm:cxn modelId="{E8ED7773-DE0B-9644-8974-BC98F19D43E4}" type="presOf" srcId="{0A9ED52A-71A6-4D4F-9445-5D55EA4F5515}" destId="{20176EB3-D072-A940-9F9F-AF1B7857B899}" srcOrd="0" destOrd="0" presId="urn:microsoft.com/office/officeart/2005/8/layout/chevron2"/>
    <dgm:cxn modelId="{882DBF7D-A86D-3946-8AB8-03F0411F9278}" type="presOf" srcId="{2C2843CE-CB6F-1F4B-8157-7738A325AFD8}" destId="{715831C7-7715-144E-B995-7343A6CD2B41}" srcOrd="0" destOrd="0" presId="urn:microsoft.com/office/officeart/2005/8/layout/chevron2"/>
    <dgm:cxn modelId="{241EE888-F50F-6D4D-86DA-E778FE55932F}" type="presOf" srcId="{DABFAA88-13C2-584B-BC98-8267C86CFC74}" destId="{715831C7-7715-144E-B995-7343A6CD2B41}" srcOrd="0" destOrd="1" presId="urn:microsoft.com/office/officeart/2005/8/layout/chevron2"/>
    <dgm:cxn modelId="{01EBCD8B-7388-294F-9125-482A8147A0CA}" srcId="{43D95348-1952-5941-96BE-6129998FD1EE}" destId="{A5626744-5874-BC48-9077-4A3867BA23EA}" srcOrd="0" destOrd="0" parTransId="{BB9EE4D7-F8BB-0E40-894B-EB486619EB85}" sibTransId="{EDD85324-ACBF-5546-9C38-BAB418BC9C73}"/>
    <dgm:cxn modelId="{8179948D-DE69-034C-B360-FC786B0FC01D}" type="presOf" srcId="{98A030FF-3EBE-D146-AEE2-DBBB1905D3EC}" destId="{A5B77D3D-931E-B64D-9F90-B0A611806960}" srcOrd="0" destOrd="2" presId="urn:microsoft.com/office/officeart/2005/8/layout/chevron2"/>
    <dgm:cxn modelId="{BA5E7190-5EBE-EE48-B6C0-53B19F73F84D}" srcId="{791F4621-76DF-DA4D-8080-13591DCCBC1B}" destId="{98A030FF-3EBE-D146-AEE2-DBBB1905D3EC}" srcOrd="2" destOrd="0" parTransId="{20C43289-35F1-7E47-AC29-3C470A0F22A1}" sibTransId="{3D493573-2155-F245-BED7-3C084C277288}"/>
    <dgm:cxn modelId="{055D7B91-46A0-EB4A-B7A3-D924EC8B0566}" srcId="{0A9ED52A-71A6-4D4F-9445-5D55EA4F5515}" destId="{DABFAA88-13C2-584B-BC98-8267C86CFC74}" srcOrd="1" destOrd="0" parTransId="{395FC2D4-1929-5A4E-B379-9EAE654157E0}" sibTransId="{7667625A-A456-CC44-8BFC-FEFCBB30AA32}"/>
    <dgm:cxn modelId="{6BBBE896-2A6B-B541-BBEA-AAFDBAB89471}" type="presOf" srcId="{8C2CB721-DD23-724D-BDBD-04B350DFA3B8}" destId="{80AF1A4A-B190-9D43-878B-3E54F45D709B}" srcOrd="0" destOrd="2" presId="urn:microsoft.com/office/officeart/2005/8/layout/chevron2"/>
    <dgm:cxn modelId="{03D5049C-BCE1-F14E-BF97-B9FFF88CC53F}" srcId="{836ED6E1-F54D-7E4C-A0B6-AC96BEF1E957}" destId="{0A9ED52A-71A6-4D4F-9445-5D55EA4F5515}" srcOrd="0" destOrd="0" parTransId="{D29E7350-2C4E-D042-96EE-5F6DEB359A54}" sibTransId="{3C880022-6BB1-5442-A06A-3160363DD5F7}"/>
    <dgm:cxn modelId="{B26FDEB0-6F29-E74D-A61E-1636D07DD4B8}" type="presOf" srcId="{1E18FF24-6C99-BF45-87B7-113E22613611}" destId="{80AF1A4A-B190-9D43-878B-3E54F45D709B}" srcOrd="0" destOrd="1" presId="urn:microsoft.com/office/officeart/2005/8/layout/chevron2"/>
    <dgm:cxn modelId="{409D36B1-CE2E-874C-92F4-A9E6F805DA93}" srcId="{43D95348-1952-5941-96BE-6129998FD1EE}" destId="{8C2CB721-DD23-724D-BDBD-04B350DFA3B8}" srcOrd="2" destOrd="0" parTransId="{7ADC5122-2538-BB4A-81F3-B2152A29B101}" sibTransId="{07C00334-B580-404C-AECA-466D41EB9DB4}"/>
    <dgm:cxn modelId="{6F40A7DA-5F63-E342-88E4-528B74697FD1}" srcId="{791F4621-76DF-DA4D-8080-13591DCCBC1B}" destId="{23077DC5-629B-D842-A0A6-7B5264BBAAF6}" srcOrd="0" destOrd="0" parTransId="{3827F502-39F1-8944-8CB2-54C25DAFC2FE}" sibTransId="{D05DFDE6-F62D-5C47-8817-B9E32C4CEDF7}"/>
    <dgm:cxn modelId="{CDACD8DC-CA82-8B4F-BC36-8E23B7C0E180}" type="presOf" srcId="{43D95348-1952-5941-96BE-6129998FD1EE}" destId="{3B3671DA-8E38-3F47-BE40-5F42CA13D2E3}" srcOrd="0" destOrd="0" presId="urn:microsoft.com/office/officeart/2005/8/layout/chevron2"/>
    <dgm:cxn modelId="{0B884DDD-C5A4-1842-82B7-42E2BBE26900}" type="presOf" srcId="{F73AC514-4534-1F41-A122-82A6ECD0EE53}" destId="{A5B77D3D-931E-B64D-9F90-B0A611806960}" srcOrd="0" destOrd="1" presId="urn:microsoft.com/office/officeart/2005/8/layout/chevron2"/>
    <dgm:cxn modelId="{F243E4EE-64FC-2B4B-B1FB-48A3A064C795}" srcId="{0A9ED52A-71A6-4D4F-9445-5D55EA4F5515}" destId="{2C2843CE-CB6F-1F4B-8157-7738A325AFD8}" srcOrd="0" destOrd="0" parTransId="{F834072F-8E8A-484E-B22B-FD2F68A4A0EC}" sibTransId="{547C4174-4DBD-3D44-859E-38B7CF16E1C7}"/>
    <dgm:cxn modelId="{01D668F3-78D7-D340-8C68-FB58A1C1A0A2}" type="presOf" srcId="{A5626744-5874-BC48-9077-4A3867BA23EA}" destId="{80AF1A4A-B190-9D43-878B-3E54F45D709B}" srcOrd="0" destOrd="0" presId="urn:microsoft.com/office/officeart/2005/8/layout/chevron2"/>
    <dgm:cxn modelId="{A6C35BD3-5BE1-E444-8551-E32D123969BE}" type="presParOf" srcId="{FCCFF41E-4F20-3549-8568-142044A071F0}" destId="{3907DE44-B7CC-7A4A-94F0-D67F9FB54F7C}" srcOrd="0" destOrd="0" presId="urn:microsoft.com/office/officeart/2005/8/layout/chevron2"/>
    <dgm:cxn modelId="{CCA74336-988F-0D4D-944B-E3318CF13B56}" type="presParOf" srcId="{3907DE44-B7CC-7A4A-94F0-D67F9FB54F7C}" destId="{20176EB3-D072-A940-9F9F-AF1B7857B899}" srcOrd="0" destOrd="0" presId="urn:microsoft.com/office/officeart/2005/8/layout/chevron2"/>
    <dgm:cxn modelId="{2F81205F-3541-FE45-868B-7F7711331346}" type="presParOf" srcId="{3907DE44-B7CC-7A4A-94F0-D67F9FB54F7C}" destId="{715831C7-7715-144E-B995-7343A6CD2B41}" srcOrd="1" destOrd="0" presId="urn:microsoft.com/office/officeart/2005/8/layout/chevron2"/>
    <dgm:cxn modelId="{B857C6AA-5B2B-0448-95D0-20086B3A366E}" type="presParOf" srcId="{FCCFF41E-4F20-3549-8568-142044A071F0}" destId="{72A63ECE-D01D-8D42-8F28-E133DA7802B5}" srcOrd="1" destOrd="0" presId="urn:microsoft.com/office/officeart/2005/8/layout/chevron2"/>
    <dgm:cxn modelId="{2A8A0C35-5FCE-AA49-8104-B366E72F26FE}" type="presParOf" srcId="{FCCFF41E-4F20-3549-8568-142044A071F0}" destId="{9030712A-B929-484F-8F8D-24E406BE6A92}" srcOrd="2" destOrd="0" presId="urn:microsoft.com/office/officeart/2005/8/layout/chevron2"/>
    <dgm:cxn modelId="{DAF650F5-F602-E94D-A5C8-B9601EC9B519}" type="presParOf" srcId="{9030712A-B929-484F-8F8D-24E406BE6A92}" destId="{3B3671DA-8E38-3F47-BE40-5F42CA13D2E3}" srcOrd="0" destOrd="0" presId="urn:microsoft.com/office/officeart/2005/8/layout/chevron2"/>
    <dgm:cxn modelId="{72F22DCF-911B-4A44-84E6-2ADA3B02D62C}" type="presParOf" srcId="{9030712A-B929-484F-8F8D-24E406BE6A92}" destId="{80AF1A4A-B190-9D43-878B-3E54F45D709B}" srcOrd="1" destOrd="0" presId="urn:microsoft.com/office/officeart/2005/8/layout/chevron2"/>
    <dgm:cxn modelId="{06FB597A-317C-AB4F-B458-DF788F2C7C60}" type="presParOf" srcId="{FCCFF41E-4F20-3549-8568-142044A071F0}" destId="{F3006274-D66B-B74B-BA0A-39EE55FA6D2D}" srcOrd="3" destOrd="0" presId="urn:microsoft.com/office/officeart/2005/8/layout/chevron2"/>
    <dgm:cxn modelId="{8F761EE8-C30A-1C44-9DC5-A622E9CDAA0B}" type="presParOf" srcId="{FCCFF41E-4F20-3549-8568-142044A071F0}" destId="{DCB69068-EBA5-0849-8B4E-4EDE0CE1F44F}" srcOrd="4" destOrd="0" presId="urn:microsoft.com/office/officeart/2005/8/layout/chevron2"/>
    <dgm:cxn modelId="{43670366-4B84-A94C-8E48-5005ACE21411}" type="presParOf" srcId="{DCB69068-EBA5-0849-8B4E-4EDE0CE1F44F}" destId="{2D920D70-A7D9-104F-B6E6-B406C94C0E46}" srcOrd="0" destOrd="0" presId="urn:microsoft.com/office/officeart/2005/8/layout/chevron2"/>
    <dgm:cxn modelId="{065EF980-12BD-CA46-A34D-8E5DA0E3FB94}" type="presParOf" srcId="{DCB69068-EBA5-0849-8B4E-4EDE0CE1F44F}" destId="{A5B77D3D-931E-B64D-9F90-B0A611806960}"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76EB3-D072-A940-9F9F-AF1B7857B899}">
      <dsp:nvSpPr>
        <dsp:cNvPr id="0" name=""/>
        <dsp:cNvSpPr/>
      </dsp:nvSpPr>
      <dsp:spPr>
        <a:xfrm rot="5400000">
          <a:off x="-236860" y="238865"/>
          <a:ext cx="1579072" cy="1105350"/>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READ</a:t>
          </a:r>
        </a:p>
      </dsp:txBody>
      <dsp:txXfrm rot="-5400000">
        <a:off x="1" y="554679"/>
        <a:ext cx="1105350" cy="473722"/>
      </dsp:txXfrm>
    </dsp:sp>
    <dsp:sp modelId="{715831C7-7715-144E-B995-7343A6CD2B41}">
      <dsp:nvSpPr>
        <dsp:cNvPr id="0" name=""/>
        <dsp:cNvSpPr/>
      </dsp:nvSpPr>
      <dsp:spPr>
        <a:xfrm rot="5400000">
          <a:off x="5297276" y="-4189921"/>
          <a:ext cx="1026397" cy="9410249"/>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Read through the text and mark any unknown vocabulary.</a:t>
          </a:r>
        </a:p>
        <a:p>
          <a:pPr marL="171450" lvl="1" indent="-171450" algn="l" defTabSz="844550">
            <a:lnSpc>
              <a:spcPct val="90000"/>
            </a:lnSpc>
            <a:spcBef>
              <a:spcPct val="0"/>
            </a:spcBef>
            <a:spcAft>
              <a:spcPct val="15000"/>
            </a:spcAft>
            <a:buChar char="•"/>
          </a:pPr>
          <a:r>
            <a:rPr lang="en-US" sz="1900" kern="1200" dirty="0"/>
            <a:t>Does anything unusual stand out?</a:t>
          </a:r>
        </a:p>
      </dsp:txBody>
      <dsp:txXfrm rot="-5400000">
        <a:off x="1105351" y="52109"/>
        <a:ext cx="9360144" cy="926187"/>
      </dsp:txXfrm>
    </dsp:sp>
    <dsp:sp modelId="{3B3671DA-8E38-3F47-BE40-5F42CA13D2E3}">
      <dsp:nvSpPr>
        <dsp:cNvPr id="0" name=""/>
        <dsp:cNvSpPr/>
      </dsp:nvSpPr>
      <dsp:spPr>
        <a:xfrm rot="5400000">
          <a:off x="-236860" y="1623596"/>
          <a:ext cx="1579072" cy="1105350"/>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INTERPRET</a:t>
          </a:r>
        </a:p>
      </dsp:txBody>
      <dsp:txXfrm rot="-5400000">
        <a:off x="1" y="1939410"/>
        <a:ext cx="1105350" cy="473722"/>
      </dsp:txXfrm>
    </dsp:sp>
    <dsp:sp modelId="{80AF1A4A-B190-9D43-878B-3E54F45D709B}">
      <dsp:nvSpPr>
        <dsp:cNvPr id="0" name=""/>
        <dsp:cNvSpPr/>
      </dsp:nvSpPr>
      <dsp:spPr>
        <a:xfrm rot="5400000">
          <a:off x="5297276" y="-2805190"/>
          <a:ext cx="1026397" cy="9410249"/>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Try translating the passage literally (replacing word for word).</a:t>
          </a:r>
        </a:p>
        <a:p>
          <a:pPr marL="171450" lvl="1" indent="-171450" algn="l" defTabSz="844550">
            <a:lnSpc>
              <a:spcPct val="90000"/>
            </a:lnSpc>
            <a:spcBef>
              <a:spcPct val="0"/>
            </a:spcBef>
            <a:spcAft>
              <a:spcPct val="15000"/>
            </a:spcAft>
            <a:buChar char="•"/>
          </a:pPr>
          <a:r>
            <a:rPr lang="en-US" sz="1900" kern="1200" dirty="0"/>
            <a:t>What is happening in the passage? How would you describe the mood?</a:t>
          </a:r>
        </a:p>
        <a:p>
          <a:pPr marL="171450" lvl="1" indent="-171450" algn="l" defTabSz="844550">
            <a:lnSpc>
              <a:spcPct val="90000"/>
            </a:lnSpc>
            <a:spcBef>
              <a:spcPct val="0"/>
            </a:spcBef>
            <a:spcAft>
              <a:spcPct val="15000"/>
            </a:spcAft>
            <a:buChar char="•"/>
          </a:pPr>
          <a:r>
            <a:rPr lang="en-US" sz="1900" kern="1200" dirty="0"/>
            <a:t>Are there any important sounds or images?</a:t>
          </a:r>
        </a:p>
      </dsp:txBody>
      <dsp:txXfrm rot="-5400000">
        <a:off x="1105351" y="1436840"/>
        <a:ext cx="9360144" cy="926187"/>
      </dsp:txXfrm>
    </dsp:sp>
    <dsp:sp modelId="{2D920D70-A7D9-104F-B6E6-B406C94C0E46}">
      <dsp:nvSpPr>
        <dsp:cNvPr id="0" name=""/>
        <dsp:cNvSpPr/>
      </dsp:nvSpPr>
      <dsp:spPr>
        <a:xfrm rot="5400000">
          <a:off x="-236860" y="3008328"/>
          <a:ext cx="1579072" cy="1105350"/>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CREATE</a:t>
          </a:r>
        </a:p>
      </dsp:txBody>
      <dsp:txXfrm rot="-5400000">
        <a:off x="1" y="3324142"/>
        <a:ext cx="1105350" cy="473722"/>
      </dsp:txXfrm>
    </dsp:sp>
    <dsp:sp modelId="{A5B77D3D-931E-B64D-9F90-B0A611806960}">
      <dsp:nvSpPr>
        <dsp:cNvPr id="0" name=""/>
        <dsp:cNvSpPr/>
      </dsp:nvSpPr>
      <dsp:spPr>
        <a:xfrm rot="5400000">
          <a:off x="5297276" y="-1420458"/>
          <a:ext cx="1026397" cy="9410249"/>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Now edit your translation to recreate the effect of the original.</a:t>
          </a:r>
        </a:p>
        <a:p>
          <a:pPr marL="171450" lvl="1" indent="-171450" algn="l" defTabSz="844550">
            <a:lnSpc>
              <a:spcPct val="90000"/>
            </a:lnSpc>
            <a:spcBef>
              <a:spcPct val="0"/>
            </a:spcBef>
            <a:spcAft>
              <a:spcPct val="15000"/>
            </a:spcAft>
            <a:buChar char="•"/>
          </a:pPr>
          <a:r>
            <a:rPr lang="en-US" sz="1900" kern="1200" dirty="0"/>
            <a:t>What mood are you trying to convey?</a:t>
          </a:r>
        </a:p>
        <a:p>
          <a:pPr marL="171450" lvl="1" indent="-171450" algn="l" defTabSz="844550">
            <a:lnSpc>
              <a:spcPct val="90000"/>
            </a:lnSpc>
            <a:spcBef>
              <a:spcPct val="0"/>
            </a:spcBef>
            <a:spcAft>
              <a:spcPct val="15000"/>
            </a:spcAft>
            <a:buChar char="•"/>
          </a:pPr>
          <a:r>
            <a:rPr lang="en-US" sz="1900" kern="1200" dirty="0"/>
            <a:t>Read through your translation without the original to check it sounds natural.</a:t>
          </a:r>
        </a:p>
      </dsp:txBody>
      <dsp:txXfrm rot="-5400000">
        <a:off x="1105351" y="2821572"/>
        <a:ext cx="9360144" cy="9261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3T18:49:31.275"/>
    </inkml:context>
    <inkml:brush xml:id="br0">
      <inkml:brushProperty name="width" value="0.1" units="cm"/>
      <inkml:brushProperty name="height" value="0.6" units="cm"/>
      <inkml:brushProperty name="color" value="#66CC00"/>
      <inkml:brushProperty name="inkEffects" value="pencil"/>
    </inkml:brush>
  </inkml:definitions>
  <inkml:trace contextRef="#ctx0" brushRef="#br0">1 0 16383,'0'0'0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3T18:49:38.889"/>
    </inkml:context>
    <inkml:brush xml:id="br0">
      <inkml:brushProperty name="width" value="0.1" units="cm"/>
      <inkml:brushProperty name="height" value="0.6" units="cm"/>
      <inkml:brushProperty name="color" value="#66CC00"/>
      <inkml:brushProperty name="inkEffects" value="pencil"/>
    </inkml:brush>
  </inkml:definitions>
  <inkml:trace contextRef="#ctx0" brushRef="#br0">0 1 16383,'0'0'0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78DB1-D66D-E34F-9BB6-F64B69979A48}" type="datetimeFigureOut">
              <a:rPr lang="en-US" smtClean="0"/>
              <a:t>4/6/2023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53027-68F7-BE4B-8008-8C17C3FAA173}" type="slidenum">
              <a:rPr lang="en-US" smtClean="0"/>
              <a:t>‹#›</a:t>
            </a:fld>
            <a:endParaRPr lang="en-US"/>
          </a:p>
        </p:txBody>
      </p:sp>
    </p:spTree>
    <p:extLst>
      <p:ext uri="{BB962C8B-B14F-4D97-AF65-F5344CB8AC3E}">
        <p14:creationId xmlns:p14="http://schemas.microsoft.com/office/powerpoint/2010/main" val="2775182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Kd-Q_-4UQ1U"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vq-books.eu/wppb_works/madgermane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de.wikipedia.org/wiki/Benutzer:Alexrk2" TargetMode="External"/><Relationship Id="rId3" Type="http://schemas.openxmlformats.org/officeDocument/2006/relationships/hyperlink" Target="https://commons.wikimedia.org/wiki/File:Map-Africa-Regions-Islands.png" TargetMode="External"/><Relationship Id="rId7" Type="http://schemas.openxmlformats.org/officeDocument/2006/relationships/hyperlink" Target="https://commons.wikimedia.org/wiki/File:Karte_Innerdeutsche%20Grenze.svg"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creativecommons.org/publicdomain/zero/1.0/deed.en" TargetMode="External"/><Relationship Id="rId11" Type="http://schemas.openxmlformats.org/officeDocument/2006/relationships/hyperlink" Target="https://creativecommons.org/licenses/by/2.0/" TargetMode="External"/><Relationship Id="rId5" Type="http://schemas.openxmlformats.org/officeDocument/2006/relationships/hyperlink" Target="https://commons.wikimedia.org/wiki/User:Peterfitzgerald" TargetMode="External"/><Relationship Id="rId10" Type="http://schemas.openxmlformats.org/officeDocument/2006/relationships/hyperlink" Target="https://www.flickr.com/photos/gavinandrewstewart/93221855" TargetMode="External"/><Relationship Id="rId4" Type="http://schemas.openxmlformats.org/officeDocument/2006/relationships/hyperlink" Target="https://en.wikivoyage.org/wiki/User:(WT-en)_NJR_ZA" TargetMode="External"/><Relationship Id="rId9" Type="http://schemas.openxmlformats.org/officeDocument/2006/relationships/hyperlink" Target="https://creativecommons.org/licenses/by-sa/3.0/deed.en"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Languages_of_Mozambique" TargetMode="External"/><Relationship Id="rId7" Type="http://schemas.openxmlformats.org/officeDocument/2006/relationships/hyperlink" Target="https://creativecommons.org/publicdomain/zero/1.0/deed.en"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commons.wikimedia.org/wiki/User:Peterfitzgerald" TargetMode="External"/><Relationship Id="rId5" Type="http://schemas.openxmlformats.org/officeDocument/2006/relationships/hyperlink" Target="https://en.wikivoyage.org/wiki/User:(WT-en)_NJR_ZA" TargetMode="External"/><Relationship Id="rId4" Type="http://schemas.openxmlformats.org/officeDocument/2006/relationships/hyperlink" Target="https://commons.wikimedia.org/wiki/File:Map-Africa-Regions-Islands.png"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birgit-weyhe.de/about-me/"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eurolitnetwork.com/rivetingreviews-anna-blasiak-reviews-madgermanes-by-birgit-weyhe/"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t>10 minutes</a:t>
            </a:r>
            <a:endParaRPr lang="en-US" u="sng" dirty="0"/>
          </a:p>
          <a:p>
            <a:pPr marL="0" indent="0"/>
            <a:endParaRPr lang="en-US" u="sng" dirty="0"/>
          </a:p>
          <a:p>
            <a:pPr marL="0" lvl="0" indent="0" algn="l">
              <a:spcBef>
                <a:spcPts val="0"/>
              </a:spcBef>
              <a:spcAft>
                <a:spcPts val="0"/>
              </a:spcAft>
              <a:buNone/>
            </a:pPr>
            <a:r>
              <a:rPr lang="en-GB" sz="1800" b="0" i="0" dirty="0">
                <a:effectLst/>
                <a:latin typeface="inherit"/>
                <a:hlinkClick r:id="rId3"/>
              </a:rPr>
              <a:t>https://www.youtube.com/watch?v=Kd-Q_-4UQ1U</a:t>
            </a:r>
            <a:endParaRPr lang="en-GB" sz="1800" b="0" i="0" dirty="0">
              <a:effectLst/>
              <a:latin typeface="inherit"/>
            </a:endParaRPr>
          </a:p>
          <a:p>
            <a:pPr marL="0" lvl="0" indent="0" algn="l">
              <a:spcBef>
                <a:spcPts val="0"/>
              </a:spcBef>
              <a:spcAft>
                <a:spcPts val="0"/>
              </a:spcAft>
              <a:buNone/>
            </a:pPr>
            <a:endParaRPr lang="en-US" u="sng" dirty="0"/>
          </a:p>
          <a:p>
            <a:pPr marL="0" indent="0"/>
            <a:r>
              <a:rPr lang="en-US" dirty="0"/>
              <a:t>You could pause video after each speaker to ask students to </a:t>
            </a:r>
            <a:r>
              <a:rPr lang="en-US" dirty="0" err="1"/>
              <a:t>summarise</a:t>
            </a:r>
            <a:r>
              <a:rPr lang="en-US" dirty="0"/>
              <a:t> what students have heard or to ask if there was anything </a:t>
            </a:r>
            <a:r>
              <a:rPr lang="en-US"/>
              <a:t>they found surprising </a:t>
            </a:r>
            <a:r>
              <a:rPr lang="en-US" dirty="0"/>
              <a:t>in that section of the video. </a:t>
            </a:r>
          </a:p>
        </p:txBody>
      </p:sp>
      <p:sp>
        <p:nvSpPr>
          <p:cNvPr id="164" name="Google Shape;16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549935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3</a:t>
            </a:fld>
            <a:endParaRPr lang="en-US"/>
          </a:p>
        </p:txBody>
      </p:sp>
    </p:spTree>
    <p:extLst>
      <p:ext uri="{BB962C8B-B14F-4D97-AF65-F5344CB8AC3E}">
        <p14:creationId xmlns:p14="http://schemas.microsoft.com/office/powerpoint/2010/main" val="430885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strike="noStrike" kern="1200" dirty="0" err="1">
                <a:solidFill>
                  <a:schemeClr val="tx1"/>
                </a:solidFill>
                <a:effectLst/>
                <a:latin typeface="+mn-lt"/>
                <a:ea typeface="+mn-ea"/>
                <a:cs typeface="+mn-cs"/>
              </a:rPr>
              <a:t>Madgermanes</a:t>
            </a:r>
            <a:r>
              <a:rPr lang="en-GB" sz="1200" u="none" strike="noStrike" kern="1200" dirty="0">
                <a:solidFill>
                  <a:schemeClr val="tx1"/>
                </a:solidFill>
                <a:effectLst/>
                <a:latin typeface="+mn-lt"/>
                <a:ea typeface="+mn-ea"/>
                <a:cs typeface="+mn-cs"/>
              </a:rPr>
              <a:t> by Birgit Weyhe, translated by Katy Derbyshire.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strike="noStrike" kern="1200" dirty="0">
                <a:solidFill>
                  <a:schemeClr val="tx1"/>
                </a:solidFill>
                <a:effectLst/>
                <a:latin typeface="+mn-lt"/>
                <a:ea typeface="+mn-ea"/>
                <a:cs typeface="+mn-cs"/>
              </a:rPr>
              <a:t>Link to the English translation of </a:t>
            </a:r>
            <a:r>
              <a:rPr lang="en-GB" sz="1200" u="none" strike="noStrike" kern="1200" dirty="0" err="1">
                <a:solidFill>
                  <a:schemeClr val="tx1"/>
                </a:solidFill>
                <a:effectLst/>
                <a:latin typeface="+mn-lt"/>
                <a:ea typeface="+mn-ea"/>
                <a:cs typeface="+mn-cs"/>
              </a:rPr>
              <a:t>Madgermanes</a:t>
            </a:r>
            <a:r>
              <a:rPr lang="en-GB" sz="1200" u="none" strike="noStrike" kern="1200" dirty="0">
                <a:solidFill>
                  <a:schemeClr val="tx1"/>
                </a:solidFill>
                <a:effectLst/>
                <a:latin typeface="+mn-lt"/>
                <a:ea typeface="+mn-ea"/>
                <a:cs typeface="+mn-cs"/>
              </a:rPr>
              <a:t>: </a:t>
            </a:r>
            <a:r>
              <a:rPr lang="en-GB" sz="1200" u="sng" strike="noStrike" kern="1200" dirty="0">
                <a:solidFill>
                  <a:schemeClr val="tx1"/>
                </a:solidFill>
                <a:effectLst/>
                <a:latin typeface="+mn-lt"/>
                <a:ea typeface="+mn-ea"/>
                <a:cs typeface="+mn-cs"/>
                <a:hlinkClick r:id="rId3"/>
              </a:rPr>
              <a:t>https://vq-books.eu/wppb_works/madgermanes/</a:t>
            </a:r>
            <a:endParaRPr lang="en-GB" sz="1200" u="none" strike="noStrike"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The stamps could be pointed out to the students, in particular the 4</a:t>
            </a:r>
            <a:r>
              <a:rPr lang="en-GB" sz="1200" i="1" kern="1200" baseline="30000" dirty="0">
                <a:solidFill>
                  <a:schemeClr val="tx1"/>
                </a:solidFill>
                <a:effectLst/>
                <a:latin typeface="+mn-lt"/>
                <a:ea typeface="+mn-ea"/>
                <a:cs typeface="+mn-cs"/>
              </a:rPr>
              <a:t>th</a:t>
            </a:r>
            <a:r>
              <a:rPr lang="en-GB" sz="1200" i="1" kern="1200" dirty="0">
                <a:solidFill>
                  <a:schemeClr val="tx1"/>
                </a:solidFill>
                <a:effectLst/>
                <a:latin typeface="+mn-lt"/>
                <a:ea typeface="+mn-ea"/>
                <a:cs typeface="+mn-cs"/>
              </a:rPr>
              <a:t> one across with the clenched fist marked ‘Internationale </a:t>
            </a:r>
            <a:r>
              <a:rPr lang="en-GB" sz="1200" i="1" kern="1200" dirty="0" err="1">
                <a:solidFill>
                  <a:schemeClr val="tx1"/>
                </a:solidFill>
                <a:effectLst/>
                <a:latin typeface="+mn-lt"/>
                <a:ea typeface="+mn-ea"/>
                <a:cs typeface="+mn-cs"/>
              </a:rPr>
              <a:t>Solidarität</a:t>
            </a:r>
            <a:r>
              <a:rPr lang="en-GB" sz="1200" i="1" kern="1200" dirty="0">
                <a:solidFill>
                  <a:schemeClr val="tx1"/>
                </a:solidFill>
                <a:effectLst/>
                <a:latin typeface="+mn-lt"/>
                <a:ea typeface="+mn-ea"/>
                <a:cs typeface="+mn-cs"/>
              </a:rPr>
              <a:t>’ indicating the unity between Communist GDR and socialist states in Africa.</a:t>
            </a:r>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4</a:t>
            </a:fld>
            <a:endParaRPr lang="en-US"/>
          </a:p>
        </p:txBody>
      </p:sp>
    </p:spTree>
    <p:extLst>
      <p:ext uri="{BB962C8B-B14F-4D97-AF65-F5344CB8AC3E}">
        <p14:creationId xmlns:p14="http://schemas.microsoft.com/office/powerpoint/2010/main" val="62567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about Mozambique from Wikipedia: https://</a:t>
            </a:r>
            <a:r>
              <a:rPr lang="en-US" dirty="0" err="1"/>
              <a:t>en.wikipedia.org</a:t>
            </a:r>
            <a:r>
              <a:rPr lang="en-US" dirty="0"/>
              <a:t>/wiki/Mozambique</a:t>
            </a:r>
          </a:p>
        </p:txBody>
      </p:sp>
      <p:sp>
        <p:nvSpPr>
          <p:cNvPr id="4" name="Slide Number Placeholder 3"/>
          <p:cNvSpPr>
            <a:spLocks noGrp="1"/>
          </p:cNvSpPr>
          <p:nvPr>
            <p:ph type="sldNum" sz="quarter" idx="5"/>
          </p:nvPr>
        </p:nvSpPr>
        <p:spPr/>
        <p:txBody>
          <a:bodyPr/>
          <a:lstStyle/>
          <a:p>
            <a:fld id="{CC953027-68F7-BE4B-8008-8C17C3FAA173}" type="slidenum">
              <a:rPr lang="en-US" smtClean="0"/>
              <a:t>5</a:t>
            </a:fld>
            <a:endParaRPr lang="en-US"/>
          </a:p>
        </p:txBody>
      </p:sp>
    </p:spTree>
    <p:extLst>
      <p:ext uri="{BB962C8B-B14F-4D97-AF65-F5344CB8AC3E}">
        <p14:creationId xmlns:p14="http://schemas.microsoft.com/office/powerpoint/2010/main" val="3766867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t>
            </a:r>
            <a:r>
              <a:rPr lang="en-GB" sz="1200" kern="1200" dirty="0">
                <a:solidFill>
                  <a:schemeClr val="tx1"/>
                </a:solidFill>
                <a:effectLst/>
                <a:latin typeface="+mn-lt"/>
                <a:ea typeface="+mn-ea"/>
                <a:cs typeface="+mn-cs"/>
              </a:rPr>
              <a:t>intended to give some historical context to help students understand why Anabella has moved to East Germany and what she is doing there.</a:t>
            </a:r>
            <a:r>
              <a:rPr lang="en-GB" dirty="0">
                <a:effectLst/>
              </a:rPr>
              <a:t> </a:t>
            </a:r>
          </a:p>
          <a:p>
            <a:r>
              <a:rPr lang="en-GB" dirty="0">
                <a:effectLst/>
              </a:rPr>
              <a:t>The review from the Goethe-Institute can also be read in English here: https://</a:t>
            </a:r>
            <a:r>
              <a:rPr lang="en-GB" dirty="0" err="1">
                <a:effectLst/>
              </a:rPr>
              <a:t>www.goethe.de</a:t>
            </a:r>
            <a:r>
              <a:rPr lang="en-GB" dirty="0">
                <a:effectLst/>
              </a:rPr>
              <a:t>/ins/us/</a:t>
            </a:r>
            <a:r>
              <a:rPr lang="en-GB" dirty="0" err="1">
                <a:effectLst/>
              </a:rPr>
              <a:t>en</a:t>
            </a:r>
            <a:r>
              <a:rPr lang="en-GB" dirty="0">
                <a:effectLst/>
              </a:rPr>
              <a:t>/</a:t>
            </a:r>
            <a:r>
              <a:rPr lang="en-GB" dirty="0" err="1">
                <a:effectLst/>
              </a:rPr>
              <a:t>kul</a:t>
            </a:r>
            <a:r>
              <a:rPr lang="en-GB" dirty="0">
                <a:effectLst/>
              </a:rPr>
              <a:t>/bks/cad/21560894.html</a:t>
            </a:r>
          </a:p>
          <a:p>
            <a:endParaRPr lang="en-GB" dirty="0">
              <a:effectLst/>
            </a:endParaRPr>
          </a:p>
          <a:p>
            <a:r>
              <a:rPr lang="en-GB" sz="1200" kern="1200" dirty="0">
                <a:solidFill>
                  <a:schemeClr val="tx1"/>
                </a:solidFill>
                <a:effectLst/>
                <a:latin typeface="+mn-lt"/>
                <a:ea typeface="+mn-ea"/>
                <a:cs typeface="+mn-cs"/>
              </a:rPr>
              <a:t>Images from top left: 1.</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t>
            </a:r>
            <a:r>
              <a:rPr lang="en-GB" sz="1200" u="sng" kern="1200" dirty="0">
                <a:solidFill>
                  <a:schemeClr val="tx1"/>
                </a:solidFill>
                <a:effectLst/>
                <a:latin typeface="+mn-lt"/>
                <a:ea typeface="+mn-ea"/>
                <a:cs typeface="+mn-cs"/>
                <a:hlinkClick r:id="rId3"/>
              </a:rPr>
              <a:t>Map Africa Regions Islands.png</a:t>
            </a:r>
            <a:r>
              <a:rPr lang="en-GB" sz="1200" kern="1200" dirty="0">
                <a:solidFill>
                  <a:schemeClr val="tx1"/>
                </a:solidFill>
                <a:effectLst/>
                <a:latin typeface="+mn-lt"/>
                <a:ea typeface="+mn-ea"/>
                <a:cs typeface="+mn-cs"/>
              </a:rPr>
              <a:t>”</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by </a:t>
            </a:r>
            <a:r>
              <a:rPr lang="en-GB" sz="1200" u="none" strike="noStrike" kern="1200" dirty="0">
                <a:solidFill>
                  <a:schemeClr val="tx1"/>
                </a:solidFill>
                <a:effectLst/>
                <a:latin typeface="+mn-lt"/>
                <a:ea typeface="+mn-ea"/>
                <a:cs typeface="+mn-cs"/>
                <a:hlinkClick r:id="rId4" tooltip="voy:User:(WT-en) NJR ZA"/>
              </a:rPr>
              <a:t>Nick Roux</a:t>
            </a:r>
            <a:r>
              <a:rPr lang="en-GB" sz="1200" kern="1200" dirty="0">
                <a:solidFill>
                  <a:schemeClr val="tx1"/>
                </a:solidFill>
                <a:effectLst/>
                <a:latin typeface="+mn-lt"/>
                <a:ea typeface="+mn-ea"/>
                <a:cs typeface="+mn-cs"/>
              </a:rPr>
              <a:t> and </a:t>
            </a:r>
            <a:r>
              <a:rPr lang="en-GB" sz="1200" u="none" strike="noStrike" kern="1200" dirty="0">
                <a:solidFill>
                  <a:schemeClr val="tx1"/>
                </a:solidFill>
                <a:effectLst/>
                <a:latin typeface="+mn-lt"/>
                <a:ea typeface="+mn-ea"/>
                <a:cs typeface="+mn-cs"/>
                <a:hlinkClick r:id="rId5" tooltip="User:Peterfitzgerald"/>
              </a:rPr>
              <a:t>Peter Fitzgerald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is licensed under  </a:t>
            </a:r>
            <a:r>
              <a:rPr lang="en-GB" sz="1200" u="sng" kern="1200" dirty="0">
                <a:solidFill>
                  <a:schemeClr val="tx1"/>
                </a:solidFill>
                <a:effectLst/>
                <a:latin typeface="+mn-lt"/>
                <a:ea typeface="+mn-ea"/>
                <a:cs typeface="+mn-cs"/>
                <a:hlinkClick r:id="rId6"/>
              </a:rPr>
              <a:t>CC0 1.0 Universal Public Domain Dedication</a:t>
            </a:r>
            <a:r>
              <a:rPr lang="en-GB" sz="1200" kern="1200" dirty="0">
                <a:solidFill>
                  <a:schemeClr val="tx1"/>
                </a:solidFill>
                <a:effectLst/>
                <a:latin typeface="+mn-lt"/>
                <a:ea typeface="+mn-ea"/>
                <a:cs typeface="+mn-cs"/>
              </a:rPr>
              <a:t>. 2. “</a:t>
            </a:r>
            <a:r>
              <a:rPr lang="en-GB" sz="1200" u="sng" kern="1200" dirty="0">
                <a:solidFill>
                  <a:schemeClr val="tx1"/>
                </a:solidFill>
                <a:effectLst/>
                <a:latin typeface="+mn-lt"/>
                <a:ea typeface="+mn-ea"/>
                <a:cs typeface="+mn-cs"/>
                <a:hlinkClick r:id="rId7"/>
              </a:rPr>
              <a:t>Karte Innerdeutsche Grenze</a:t>
            </a:r>
            <a:r>
              <a:rPr lang="en-GB" sz="1200" kern="1200" dirty="0">
                <a:solidFill>
                  <a:schemeClr val="tx1"/>
                </a:solidFill>
                <a:effectLst/>
                <a:latin typeface="+mn-lt"/>
                <a:ea typeface="+mn-ea"/>
                <a:cs typeface="+mn-cs"/>
              </a:rPr>
              <a:t>” by </a:t>
            </a:r>
            <a:r>
              <a:rPr lang="en-GB" sz="1200" u="sng" kern="1200" dirty="0">
                <a:solidFill>
                  <a:schemeClr val="tx1"/>
                </a:solidFill>
                <a:effectLst/>
                <a:latin typeface="+mn-lt"/>
                <a:ea typeface="+mn-ea"/>
                <a:cs typeface="+mn-cs"/>
                <a:hlinkClick r:id="rId8" tooltip="de:Benutzer:Alexrk2"/>
              </a:rPr>
              <a:t>Alexrk2</a:t>
            </a:r>
            <a:r>
              <a:rPr lang="en-GB" sz="1200" kern="1200" dirty="0">
                <a:solidFill>
                  <a:schemeClr val="tx1"/>
                </a:solidFill>
                <a:effectLst/>
                <a:latin typeface="+mn-lt"/>
                <a:ea typeface="+mn-ea"/>
                <a:cs typeface="+mn-cs"/>
              </a:rPr>
              <a:t> is licensed under </a:t>
            </a:r>
            <a:r>
              <a:rPr lang="en-GB" sz="1200" u="sng" kern="1200" dirty="0">
                <a:solidFill>
                  <a:schemeClr val="tx1"/>
                </a:solidFill>
                <a:effectLst/>
                <a:latin typeface="+mn-lt"/>
                <a:ea typeface="+mn-ea"/>
                <a:cs typeface="+mn-cs"/>
                <a:hlinkClick r:id="rId9"/>
              </a:rPr>
              <a:t>CC BY-SA 3.0.</a:t>
            </a:r>
            <a:r>
              <a:rPr lang="en-GB" sz="1200" kern="1200" dirty="0">
                <a:solidFill>
                  <a:schemeClr val="tx1"/>
                </a:solidFill>
                <a:effectLst/>
                <a:latin typeface="+mn-lt"/>
                <a:ea typeface="+mn-ea"/>
                <a:cs typeface="+mn-cs"/>
              </a:rPr>
              <a:t> 3. “</a:t>
            </a:r>
            <a:r>
              <a:rPr lang="en-GB" sz="1200" u="sng" kern="1200" dirty="0">
                <a:solidFill>
                  <a:schemeClr val="tx1"/>
                </a:solidFill>
                <a:effectLst/>
                <a:latin typeface="+mn-lt"/>
                <a:ea typeface="+mn-ea"/>
                <a:cs typeface="+mn-cs"/>
                <a:hlinkClick r:id="rId10"/>
              </a:rPr>
              <a:t>Fall of the Berlin Wall</a:t>
            </a:r>
            <a:r>
              <a:rPr lang="en-GB" sz="1200" kern="1200" dirty="0">
                <a:solidFill>
                  <a:schemeClr val="tx1"/>
                </a:solidFill>
                <a:effectLst/>
                <a:latin typeface="+mn-lt"/>
                <a:ea typeface="+mn-ea"/>
                <a:cs typeface="+mn-cs"/>
              </a:rPr>
              <a:t>” by Gavin Stewart under </a:t>
            </a:r>
            <a:r>
              <a:rPr lang="en-GB" sz="1200" u="sng" kern="1200" dirty="0">
                <a:solidFill>
                  <a:schemeClr val="tx1"/>
                </a:solidFill>
                <a:effectLst/>
                <a:latin typeface="+mn-lt"/>
                <a:ea typeface="+mn-ea"/>
                <a:cs typeface="+mn-cs"/>
                <a:hlinkClick r:id="rId11"/>
              </a:rPr>
              <a:t>CC BY 2.0.</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6</a:t>
            </a:fld>
            <a:endParaRPr lang="en-US"/>
          </a:p>
        </p:txBody>
      </p:sp>
    </p:spTree>
    <p:extLst>
      <p:ext uri="{BB962C8B-B14F-4D97-AF65-F5344CB8AC3E}">
        <p14:creationId xmlns:p14="http://schemas.microsoft.com/office/powerpoint/2010/main" val="1846950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languages are spoken in Mozambique? See https://</a:t>
            </a:r>
            <a:r>
              <a:rPr lang="en-US" dirty="0" err="1"/>
              <a:t>translatorswithoutborders.org</a:t>
            </a:r>
            <a:r>
              <a:rPr lang="en-US" dirty="0"/>
              <a:t>/language-data-for-</a:t>
            </a:r>
            <a:r>
              <a:rPr lang="en-US" dirty="0" err="1"/>
              <a:t>mozambique</a:t>
            </a:r>
            <a:r>
              <a:rPr lang="en-US" dirty="0"/>
              <a:t>#:~:text=Portuguese%20is%20the%20country's%20official,Sena%2C%20Chwabo%2C%20and%20Tswa.</a:t>
            </a:r>
          </a:p>
          <a:p>
            <a:r>
              <a:rPr lang="en-GB" sz="1200" b="0" i="0" kern="1200" dirty="0">
                <a:solidFill>
                  <a:schemeClr val="tx1"/>
                </a:solidFill>
                <a:effectLst/>
                <a:latin typeface="+mn-lt"/>
                <a:ea typeface="+mn-ea"/>
                <a:cs typeface="+mn-cs"/>
              </a:rPr>
              <a:t>There are </a:t>
            </a:r>
            <a:r>
              <a:rPr lang="en-GB" sz="1200" b="0" i="0" u="none" strike="noStrike" kern="1200" dirty="0">
                <a:solidFill>
                  <a:schemeClr val="tx1"/>
                </a:solidFill>
                <a:effectLst/>
                <a:latin typeface="+mn-lt"/>
                <a:ea typeface="+mn-ea"/>
                <a:cs typeface="+mn-cs"/>
                <a:hlinkClick r:id="rId3"/>
              </a:rPr>
              <a:t>over 40 languages spoken</a:t>
            </a:r>
            <a:r>
              <a:rPr lang="en-GB" sz="1200" b="0" i="0" kern="1200" dirty="0">
                <a:solidFill>
                  <a:schemeClr val="tx1"/>
                </a:solidFill>
                <a:effectLst/>
                <a:latin typeface="+mn-lt"/>
                <a:ea typeface="+mn-ea"/>
                <a:cs typeface="+mn-cs"/>
              </a:rPr>
              <a:t> in Mozambique. Portuguese is the country's official language, but it is only spoken by around half of the population. The other most spoken primary languages in Mozambique, include: </a:t>
            </a:r>
            <a:r>
              <a:rPr lang="en-GB" sz="1200" b="0" i="0" kern="1200" dirty="0" err="1">
                <a:solidFill>
                  <a:schemeClr val="tx1"/>
                </a:solidFill>
                <a:effectLst/>
                <a:latin typeface="+mn-lt"/>
                <a:ea typeface="+mn-ea"/>
                <a:cs typeface="+mn-cs"/>
              </a:rPr>
              <a:t>Makhuwa</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Changana</a:t>
            </a:r>
            <a:r>
              <a:rPr lang="en-GB" sz="1200" b="0" i="0" kern="1200" dirty="0">
                <a:solidFill>
                  <a:schemeClr val="tx1"/>
                </a:solidFill>
                <a:effectLst/>
                <a:latin typeface="+mn-lt"/>
                <a:ea typeface="+mn-ea"/>
                <a:cs typeface="+mn-cs"/>
              </a:rPr>
              <a:t>, Nyanja, </a:t>
            </a:r>
            <a:r>
              <a:rPr lang="en-GB" sz="1200" b="0" i="0" kern="1200" dirty="0" err="1">
                <a:solidFill>
                  <a:schemeClr val="tx1"/>
                </a:solidFill>
                <a:effectLst/>
                <a:latin typeface="+mn-lt"/>
                <a:ea typeface="+mn-ea"/>
                <a:cs typeface="+mn-cs"/>
              </a:rPr>
              <a:t>Ndau</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Sena</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Chwabo</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Tswa</a:t>
            </a:r>
            <a:r>
              <a:rPr lang="en-GB" sz="1200" b="0" i="0" kern="1200" dirty="0">
                <a:solidFill>
                  <a:schemeClr val="tx1"/>
                </a:solidFill>
                <a:effectLst/>
                <a:latin typeface="+mn-lt"/>
                <a:ea typeface="+mn-ea"/>
                <a:cs typeface="+mn-cs"/>
              </a:rPr>
              <a:t>. </a:t>
            </a:r>
            <a:endParaRPr lang="en-US" dirty="0"/>
          </a:p>
          <a:p>
            <a:r>
              <a:rPr lang="en-US" dirty="0"/>
              <a:t>Does anyone speak any of these languages?</a:t>
            </a:r>
          </a:p>
          <a:p>
            <a:r>
              <a:rPr lang="en-US" dirty="0"/>
              <a:t>Why do you think they speak Portuguese?</a:t>
            </a:r>
          </a:p>
          <a:p>
            <a:endParaRPr lang="en-US" dirty="0"/>
          </a:p>
          <a:p>
            <a:r>
              <a:rPr lang="en-GB" sz="1200" kern="1200" dirty="0">
                <a:solidFill>
                  <a:schemeClr val="tx1"/>
                </a:solidFill>
                <a:effectLst/>
                <a:latin typeface="+mn-lt"/>
                <a:ea typeface="+mn-ea"/>
                <a:cs typeface="+mn-cs"/>
              </a:rPr>
              <a:t>Image</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t>
            </a:r>
            <a:r>
              <a:rPr lang="en-GB" sz="1200" u="sng" kern="1200" dirty="0">
                <a:solidFill>
                  <a:schemeClr val="tx1"/>
                </a:solidFill>
                <a:effectLst/>
                <a:latin typeface="+mn-lt"/>
                <a:ea typeface="+mn-ea"/>
                <a:cs typeface="+mn-cs"/>
                <a:hlinkClick r:id="rId4"/>
              </a:rPr>
              <a:t>Map Africa Regions Islands.png</a:t>
            </a:r>
            <a:r>
              <a:rPr lang="en-GB" sz="1200" kern="1200" dirty="0">
                <a:solidFill>
                  <a:schemeClr val="tx1"/>
                </a:solidFill>
                <a:effectLst/>
                <a:latin typeface="+mn-lt"/>
                <a:ea typeface="+mn-ea"/>
                <a:cs typeface="+mn-cs"/>
              </a:rPr>
              <a:t>”</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by </a:t>
            </a:r>
            <a:r>
              <a:rPr lang="en-GB" sz="1200" u="none" strike="noStrike" kern="1200" dirty="0">
                <a:solidFill>
                  <a:schemeClr val="tx1"/>
                </a:solidFill>
                <a:effectLst/>
                <a:latin typeface="+mn-lt"/>
                <a:ea typeface="+mn-ea"/>
                <a:cs typeface="+mn-cs"/>
                <a:hlinkClick r:id="rId5" tooltip="voy:User:(WT-en) NJR ZA"/>
              </a:rPr>
              <a:t>Nick Roux</a:t>
            </a:r>
            <a:r>
              <a:rPr lang="en-GB" sz="1200" kern="1200" dirty="0">
                <a:solidFill>
                  <a:schemeClr val="tx1"/>
                </a:solidFill>
                <a:effectLst/>
                <a:latin typeface="+mn-lt"/>
                <a:ea typeface="+mn-ea"/>
                <a:cs typeface="+mn-cs"/>
              </a:rPr>
              <a:t> and </a:t>
            </a:r>
            <a:r>
              <a:rPr lang="en-GB" sz="1200" u="none" strike="noStrike" kern="1200" dirty="0">
                <a:solidFill>
                  <a:schemeClr val="tx1"/>
                </a:solidFill>
                <a:effectLst/>
                <a:latin typeface="+mn-lt"/>
                <a:ea typeface="+mn-ea"/>
                <a:cs typeface="+mn-cs"/>
                <a:hlinkClick r:id="rId6" tooltip="User:Peterfitzgerald"/>
              </a:rPr>
              <a:t>Peter Fitzgerald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is licensed under  </a:t>
            </a:r>
            <a:r>
              <a:rPr lang="en-GB" sz="1200" u="sng" kern="1200" dirty="0">
                <a:solidFill>
                  <a:schemeClr val="tx1"/>
                </a:solidFill>
                <a:effectLst/>
                <a:latin typeface="+mn-lt"/>
                <a:ea typeface="+mn-ea"/>
                <a:cs typeface="+mn-cs"/>
                <a:hlinkClick r:id="rId7"/>
              </a:rPr>
              <a:t>CC0 1.0 Universal Public Domain Dedication</a:t>
            </a:r>
            <a:r>
              <a:rPr lang="en-GB"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7</a:t>
            </a:fld>
            <a:endParaRPr lang="en-US"/>
          </a:p>
        </p:txBody>
      </p:sp>
    </p:spTree>
    <p:extLst>
      <p:ext uri="{BB962C8B-B14F-4D97-AF65-F5344CB8AC3E}">
        <p14:creationId xmlns:p14="http://schemas.microsoft.com/office/powerpoint/2010/main" val="3688188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err="1">
                <a:effectLst/>
              </a:rPr>
              <a:t>Arte</a:t>
            </a:r>
            <a:r>
              <a:rPr lang="en-GB" sz="1800" b="1" dirty="0">
                <a:effectLst/>
              </a:rPr>
              <a:t> Journal </a:t>
            </a:r>
            <a:r>
              <a:rPr lang="en-GB" sz="1800" b="0" dirty="0">
                <a:effectLst/>
              </a:rPr>
              <a:t>video report in German </a:t>
            </a:r>
            <a:r>
              <a:rPr lang="en-GB" sz="1800" dirty="0">
                <a:effectLst/>
              </a:rPr>
              <a:t>gives an overview of what happened to the Mozambican contract workers and includes footage of Birgit Weyhe at work in her studio and an interview with her. Students could be asked to describe the culture shock the contract workers experienced on arrival in East Germany. </a:t>
            </a: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following vocabulary is from the video (in the order in which it appears) and may help students understand the report when viewing: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(der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Vertragsarbeiter</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contract worker,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gleichberechtigt</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adj</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equal, der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Ausgehverbot</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curfew,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verordnen</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to prescribe, order,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bröckeln</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to crumble, die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Fratze</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grimace, hideous face, die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Vorsorge</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provision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Entwurzelung</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uprooting, die Sehnsucht = longing, yearning, die </a:t>
            </a:r>
            <a:r>
              <a:rPr lang="en-GB" sz="18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Anerkennung</a:t>
            </a:r>
            <a:r>
              <a:rPr lang="en-GB"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recognition).</a:t>
            </a:r>
          </a:p>
          <a:p>
            <a:pPr marL="457200"/>
            <a:endParaRPr lang="en-GB" sz="1800" i="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i="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0" dirty="0">
                <a:solidFill>
                  <a:srgbClr val="000000"/>
                </a:solidFill>
                <a:effectLst/>
                <a:latin typeface="Calibri" panose="020F0502020204030204" pitchFamily="34" charset="0"/>
                <a:ea typeface="Calibri" panose="020F0502020204030204" pitchFamily="34" charset="0"/>
              </a:rPr>
              <a:t>Suggested prompt questions: </a:t>
            </a:r>
            <a:r>
              <a:rPr lang="en-GB" sz="1800" i="1" dirty="0">
                <a:solidFill>
                  <a:srgbClr val="000000"/>
                </a:solidFill>
                <a:effectLst/>
                <a:latin typeface="Calibri" panose="020F0502020204030204" pitchFamily="34" charset="0"/>
                <a:ea typeface="Calibri" panose="020F0502020204030204" pitchFamily="34" charset="0"/>
              </a:rPr>
              <a:t>what kind of book is it? how would you describe it? Is it aimed more to inform, or to entertain? What makes you say this? Is it for young people or adults or both?</a:t>
            </a:r>
            <a:r>
              <a:rPr lang="en-GB" dirty="0">
                <a:effectLst/>
              </a:rPr>
              <a:t> </a:t>
            </a:r>
            <a:endParaRPr lang="en-GB"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https://birgit-weyhe.de/about-me/</a:t>
            </a:r>
            <a:endParaRPr lang="en-GB" u="sng"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u="sng" dirty="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kern="1200" dirty="0">
                <a:solidFill>
                  <a:schemeClr val="tx1"/>
                </a:solidFill>
                <a:effectLst/>
                <a:latin typeface="+mn-lt"/>
                <a:ea typeface="+mn-ea"/>
                <a:cs typeface="+mn-cs"/>
                <a:hlinkClick r:id="rId4"/>
              </a:rPr>
              <a:t>https://www.eurolitnetwork.com/rivetingreviews-anna-blasiak-reviews-madgermanes-by-birgit-weyhe/</a:t>
            </a:r>
            <a:endParaRPr lang="en-GB"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kern="1200" dirty="0" err="1">
                <a:solidFill>
                  <a:schemeClr val="tx1"/>
                </a:solidFill>
                <a:effectLst/>
                <a:latin typeface="+mn-lt"/>
                <a:ea typeface="+mn-ea"/>
                <a:cs typeface="+mn-cs"/>
              </a:rPr>
              <a:t>Arte</a:t>
            </a:r>
            <a:r>
              <a:rPr lang="en-GB" sz="1200" b="1" u="sng" kern="1200" dirty="0">
                <a:solidFill>
                  <a:schemeClr val="tx1"/>
                </a:solidFill>
                <a:effectLst/>
                <a:latin typeface="+mn-lt"/>
                <a:ea typeface="+mn-ea"/>
                <a:cs typeface="+mn-cs"/>
              </a:rPr>
              <a:t> Journal:  https://</a:t>
            </a:r>
            <a:r>
              <a:rPr lang="en-GB" sz="1200" b="1" u="sng" kern="1200" dirty="0" err="1">
                <a:solidFill>
                  <a:schemeClr val="tx1"/>
                </a:solidFill>
                <a:effectLst/>
                <a:latin typeface="+mn-lt"/>
                <a:ea typeface="+mn-ea"/>
                <a:cs typeface="+mn-cs"/>
              </a:rPr>
              <a:t>www.youtube.com</a:t>
            </a:r>
            <a:r>
              <a:rPr lang="en-GB" sz="1200" b="1" u="sng" kern="1200" dirty="0">
                <a:solidFill>
                  <a:schemeClr val="tx1"/>
                </a:solidFill>
                <a:effectLst/>
                <a:latin typeface="+mn-lt"/>
                <a:ea typeface="+mn-ea"/>
                <a:cs typeface="+mn-cs"/>
              </a:rPr>
              <a:t>/</a:t>
            </a:r>
            <a:r>
              <a:rPr lang="en-GB" sz="1200" b="1" u="sng" kern="1200" dirty="0" err="1">
                <a:solidFill>
                  <a:schemeClr val="tx1"/>
                </a:solidFill>
                <a:effectLst/>
                <a:latin typeface="+mn-lt"/>
                <a:ea typeface="+mn-ea"/>
                <a:cs typeface="+mn-cs"/>
              </a:rPr>
              <a:t>watch?v</a:t>
            </a:r>
            <a:r>
              <a:rPr lang="en-GB" sz="1200" b="1" u="sng" kern="1200" dirty="0">
                <a:solidFill>
                  <a:schemeClr val="tx1"/>
                </a:solidFill>
                <a:effectLst/>
                <a:latin typeface="+mn-lt"/>
                <a:ea typeface="+mn-ea"/>
                <a:cs typeface="+mn-cs"/>
              </a:rPr>
              <a:t>=W2XepU5lIjE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8</a:t>
            </a:fld>
            <a:endParaRPr lang="en-US"/>
          </a:p>
        </p:txBody>
      </p:sp>
    </p:spTree>
    <p:extLst>
      <p:ext uri="{BB962C8B-B14F-4D97-AF65-F5344CB8AC3E}">
        <p14:creationId xmlns:p14="http://schemas.microsoft.com/office/powerpoint/2010/main" val="3315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9</a:t>
            </a:fld>
            <a:endParaRPr lang="en-US"/>
          </a:p>
        </p:txBody>
      </p:sp>
    </p:spTree>
    <p:extLst>
      <p:ext uri="{BB962C8B-B14F-4D97-AF65-F5344CB8AC3E}">
        <p14:creationId xmlns:p14="http://schemas.microsoft.com/office/powerpoint/2010/main" val="39077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10</a:t>
            </a:fld>
            <a:endParaRPr lang="en-US"/>
          </a:p>
        </p:txBody>
      </p:sp>
    </p:spTree>
    <p:extLst>
      <p:ext uri="{BB962C8B-B14F-4D97-AF65-F5344CB8AC3E}">
        <p14:creationId xmlns:p14="http://schemas.microsoft.com/office/powerpoint/2010/main" val="55829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could be asked to think about what expressions are more formal/informal? Which expressions are associated with specific age groups? </a:t>
            </a:r>
          </a:p>
        </p:txBody>
      </p:sp>
      <p:sp>
        <p:nvSpPr>
          <p:cNvPr id="4" name="Slide Number Placeholder 3"/>
          <p:cNvSpPr>
            <a:spLocks noGrp="1"/>
          </p:cNvSpPr>
          <p:nvPr>
            <p:ph type="sldNum" sz="quarter" idx="5"/>
          </p:nvPr>
        </p:nvSpPr>
        <p:spPr/>
        <p:txBody>
          <a:bodyPr/>
          <a:lstStyle/>
          <a:p>
            <a:fld id="{CC953027-68F7-BE4B-8008-8C17C3FAA173}" type="slidenum">
              <a:rPr lang="en-US" smtClean="0"/>
              <a:t>11</a:t>
            </a:fld>
            <a:endParaRPr lang="en-US"/>
          </a:p>
        </p:txBody>
      </p:sp>
    </p:spTree>
    <p:extLst>
      <p:ext uri="{BB962C8B-B14F-4D97-AF65-F5344CB8AC3E}">
        <p14:creationId xmlns:p14="http://schemas.microsoft.com/office/powerpoint/2010/main" val="1282110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i="1" dirty="0"/>
              <a:t>Which words/phrases are the most challenging to translate? Why?</a:t>
            </a:r>
            <a:endParaRPr lang="en-GB" dirty="0"/>
          </a:p>
          <a:p>
            <a:pPr marL="0" lvl="0" indent="0" algn="l" rtl="0">
              <a:spcBef>
                <a:spcPts val="0"/>
              </a:spcBef>
              <a:spcAft>
                <a:spcPts val="0"/>
              </a:spcAft>
              <a:buNone/>
            </a:pPr>
            <a:r>
              <a:rPr lang="en-GB" i="1" dirty="0"/>
              <a:t>Do you disagree about how to translate any words/phrases?</a:t>
            </a:r>
            <a:endParaRPr lang="en-GB" dirty="0"/>
          </a:p>
          <a:p>
            <a:pPr marL="0" lvl="0" indent="0" algn="l" rtl="0">
              <a:spcBef>
                <a:spcPts val="0"/>
              </a:spcBef>
              <a:spcAft>
                <a:spcPts val="0"/>
              </a:spcAft>
              <a:buNone/>
            </a:pPr>
            <a:r>
              <a:rPr lang="en-GB" i="1" dirty="0"/>
              <a:t>Do you think anything is lost or gained in your translation?</a:t>
            </a:r>
            <a:endParaRPr lang="en-GB" dirty="0"/>
          </a:p>
          <a:p>
            <a:pPr marL="0" lvl="0" indent="0" algn="l" rtl="0">
              <a:spcBef>
                <a:spcPts val="0"/>
              </a:spcBef>
              <a:spcAft>
                <a:spcPts val="0"/>
              </a:spcAft>
              <a:buNone/>
            </a:pPr>
            <a:r>
              <a:rPr lang="en-GB" i="1" dirty="0"/>
              <a:t>Which translation solutions do you think work well?</a:t>
            </a:r>
            <a:endParaRPr lang="en-GB" dirty="0"/>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12</a:t>
            </a:fld>
            <a:endParaRPr lang="en-US"/>
          </a:p>
        </p:txBody>
      </p:sp>
    </p:spTree>
    <p:extLst>
      <p:ext uri="{BB962C8B-B14F-4D97-AF65-F5344CB8AC3E}">
        <p14:creationId xmlns:p14="http://schemas.microsoft.com/office/powerpoint/2010/main" val="3572148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953027-68F7-BE4B-8008-8C17C3FAA173}" type="slidenum">
              <a:rPr lang="en-US" smtClean="0"/>
              <a:t>13</a:t>
            </a:fld>
            <a:endParaRPr lang="en-US"/>
          </a:p>
        </p:txBody>
      </p:sp>
    </p:spTree>
    <p:extLst>
      <p:ext uri="{BB962C8B-B14F-4D97-AF65-F5344CB8AC3E}">
        <p14:creationId xmlns:p14="http://schemas.microsoft.com/office/powerpoint/2010/main" val="3206804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Madgermanes</a:t>
            </a:r>
            <a:r>
              <a:rPr lang="en-US" dirty="0"/>
              <a:t>’, by Birgit Weyhe published by Avant Verlag 2016</a:t>
            </a:r>
          </a:p>
        </p:txBody>
      </p:sp>
      <p:sp>
        <p:nvSpPr>
          <p:cNvPr id="4" name="Slide Number Placeholder 3"/>
          <p:cNvSpPr>
            <a:spLocks noGrp="1"/>
          </p:cNvSpPr>
          <p:nvPr>
            <p:ph type="sldNum" sz="quarter" idx="5"/>
          </p:nvPr>
        </p:nvSpPr>
        <p:spPr/>
        <p:txBody>
          <a:bodyPr/>
          <a:lstStyle/>
          <a:p>
            <a:fld id="{CC953027-68F7-BE4B-8008-8C17C3FAA173}" type="slidenum">
              <a:rPr lang="en-US" smtClean="0"/>
              <a:t>15</a:t>
            </a:fld>
            <a:endParaRPr lang="en-US"/>
          </a:p>
        </p:txBody>
      </p:sp>
    </p:spTree>
    <p:extLst>
      <p:ext uri="{BB962C8B-B14F-4D97-AF65-F5344CB8AC3E}">
        <p14:creationId xmlns:p14="http://schemas.microsoft.com/office/powerpoint/2010/main" val="1678599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Madgermanes</a:t>
            </a:r>
            <a:r>
              <a:rPr lang="en-US" dirty="0"/>
              <a:t>’, by Birgit Weyhe published by Avant Verlag 2016</a:t>
            </a:r>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16</a:t>
            </a:fld>
            <a:endParaRPr lang="en-US"/>
          </a:p>
        </p:txBody>
      </p:sp>
    </p:spTree>
    <p:extLst>
      <p:ext uri="{BB962C8B-B14F-4D97-AF65-F5344CB8AC3E}">
        <p14:creationId xmlns:p14="http://schemas.microsoft.com/office/powerpoint/2010/main" val="617220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Madgermanes</a:t>
            </a:r>
            <a:r>
              <a:rPr lang="en-US" dirty="0"/>
              <a:t>’, by Birgit Weyhe published by Avant Verlag 2016</a:t>
            </a:r>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17</a:t>
            </a:fld>
            <a:endParaRPr lang="en-US"/>
          </a:p>
        </p:txBody>
      </p:sp>
    </p:spTree>
    <p:extLst>
      <p:ext uri="{BB962C8B-B14F-4D97-AF65-F5344CB8AC3E}">
        <p14:creationId xmlns:p14="http://schemas.microsoft.com/office/powerpoint/2010/main" val="4000269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Madgermanes</a:t>
            </a:r>
            <a:r>
              <a:rPr lang="en-US" dirty="0"/>
              <a:t>’, by Birgit Weyhe published by Avant Verlag 2016</a:t>
            </a:r>
          </a:p>
          <a:p>
            <a:endParaRPr lang="en-US" dirty="0"/>
          </a:p>
          <a:p>
            <a:r>
              <a:rPr lang="en-US" dirty="0"/>
              <a:t>Suggested prompt: do you think he is trying to be funny?</a:t>
            </a:r>
          </a:p>
        </p:txBody>
      </p:sp>
      <p:sp>
        <p:nvSpPr>
          <p:cNvPr id="4" name="Slide Number Placeholder 3"/>
          <p:cNvSpPr>
            <a:spLocks noGrp="1"/>
          </p:cNvSpPr>
          <p:nvPr>
            <p:ph type="sldNum" sz="quarter" idx="5"/>
          </p:nvPr>
        </p:nvSpPr>
        <p:spPr/>
        <p:txBody>
          <a:bodyPr/>
          <a:lstStyle/>
          <a:p>
            <a:fld id="{CC953027-68F7-BE4B-8008-8C17C3FAA173}" type="slidenum">
              <a:rPr lang="en-US" smtClean="0"/>
              <a:t>18</a:t>
            </a:fld>
            <a:endParaRPr lang="en-US"/>
          </a:p>
        </p:txBody>
      </p:sp>
    </p:spTree>
    <p:extLst>
      <p:ext uri="{BB962C8B-B14F-4D97-AF65-F5344CB8AC3E}">
        <p14:creationId xmlns:p14="http://schemas.microsoft.com/office/powerpoint/2010/main" val="2490433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err="1"/>
              <a:t>Madgermanes</a:t>
            </a:r>
            <a:r>
              <a:rPr lang="en-US" dirty="0"/>
              <a:t>’, by Birgit Weyhe published by Avant Verlag 2016</a:t>
            </a:r>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19</a:t>
            </a:fld>
            <a:endParaRPr lang="en-US"/>
          </a:p>
        </p:txBody>
      </p:sp>
    </p:spTree>
    <p:extLst>
      <p:ext uri="{BB962C8B-B14F-4D97-AF65-F5344CB8AC3E}">
        <p14:creationId xmlns:p14="http://schemas.microsoft.com/office/powerpoint/2010/main" val="3592943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ea typeface="Calibri" panose="020F0502020204030204" pitchFamily="34" charset="0"/>
              </a:rPr>
              <a:t>If time is short, students could listen to Birgit Weyhe’s concluding remarks at </a:t>
            </a:r>
            <a:r>
              <a:rPr lang="en-GB" sz="1800" i="1" dirty="0">
                <a:solidFill>
                  <a:srgbClr val="000000"/>
                </a:solidFill>
                <a:effectLst/>
                <a:latin typeface="Calibri" panose="020F0502020204030204" pitchFamily="34" charset="0"/>
                <a:ea typeface="Calibri" panose="020F0502020204030204" pitchFamily="34" charset="0"/>
              </a:rPr>
              <a:t>06:51 – 07:21</a:t>
            </a:r>
            <a:r>
              <a:rPr lang="en-GB" sz="1800" dirty="0">
                <a:solidFill>
                  <a:srgbClr val="000000"/>
                </a:solidFill>
                <a:effectLst/>
                <a:latin typeface="Calibri" panose="020F0502020204030204" pitchFamily="34" charset="0"/>
                <a:ea typeface="Calibri" panose="020F0502020204030204" pitchFamily="34" charset="0"/>
              </a:rPr>
              <a:t> and discover what the word </a:t>
            </a:r>
            <a:r>
              <a:rPr lang="en-GB" sz="1800" i="1" dirty="0" err="1">
                <a:solidFill>
                  <a:srgbClr val="000000"/>
                </a:solidFill>
                <a:effectLst/>
                <a:latin typeface="Calibri" panose="020F0502020204030204" pitchFamily="34" charset="0"/>
                <a:ea typeface="Calibri" panose="020F0502020204030204" pitchFamily="34" charset="0"/>
              </a:rPr>
              <a:t>Madgermanes</a:t>
            </a:r>
            <a:r>
              <a:rPr lang="en-GB" sz="1800" dirty="0">
                <a:solidFill>
                  <a:srgbClr val="000000"/>
                </a:solidFill>
                <a:effectLst/>
                <a:latin typeface="Calibri" panose="020F0502020204030204" pitchFamily="34" charset="0"/>
                <a:ea typeface="Calibri" panose="020F0502020204030204" pitchFamily="34" charset="0"/>
              </a:rPr>
              <a:t> means and where it comes from. </a:t>
            </a:r>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20</a:t>
            </a:fld>
            <a:endParaRPr lang="en-US"/>
          </a:p>
        </p:txBody>
      </p:sp>
    </p:spTree>
    <p:extLst>
      <p:ext uri="{BB962C8B-B14F-4D97-AF65-F5344CB8AC3E}">
        <p14:creationId xmlns:p14="http://schemas.microsoft.com/office/powerpoint/2010/main" val="1991334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kern="1200" dirty="0">
                <a:solidFill>
                  <a:schemeClr val="tx1"/>
                </a:solidFill>
                <a:effectLst/>
                <a:latin typeface="+mn-lt"/>
                <a:ea typeface="+mn-ea"/>
                <a:cs typeface="+mn-cs"/>
              </a:rPr>
              <a:t>Interview with Birgit Weyhe in German.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kern="1200" dirty="0">
                <a:solidFill>
                  <a:schemeClr val="tx1"/>
                </a:solidFill>
                <a:effectLst/>
                <a:latin typeface="+mn-lt"/>
                <a:ea typeface="+mn-ea"/>
                <a:cs typeface="+mn-cs"/>
              </a:rPr>
              <a:t>The whole interview could be played to students in a future lesson, or it could be divided up depending on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kern="1200" dirty="0">
                <a:solidFill>
                  <a:schemeClr val="tx1"/>
                </a:solidFill>
                <a:effectLst/>
                <a:latin typeface="+mn-lt"/>
                <a:ea typeface="+mn-ea"/>
                <a:cs typeface="+mn-cs"/>
              </a:rPr>
              <a:t>The questions with timings are also on the Student Worksheet.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21</a:t>
            </a:fld>
            <a:endParaRPr lang="en-US"/>
          </a:p>
        </p:txBody>
      </p:sp>
    </p:spTree>
    <p:extLst>
      <p:ext uri="{BB962C8B-B14F-4D97-AF65-F5344CB8AC3E}">
        <p14:creationId xmlns:p14="http://schemas.microsoft.com/office/powerpoint/2010/main" val="352404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Opportunity for students to share translations and discuss as a whole class </a:t>
            </a:r>
            <a:r>
              <a:rPr lang="en-US" sz="1200" kern="1200" dirty="0">
                <a:solidFill>
                  <a:schemeClr val="tx1"/>
                </a:solidFill>
                <a:effectLst/>
                <a:latin typeface="+mn-lt"/>
                <a:ea typeface="+mn-ea"/>
                <a:cs typeface="+mn-cs"/>
              </a:rPr>
              <a:t>or, if more appropriate, to discuss the aspects they found most challenging/stimulating to translate and/or the issues raised by the text</a:t>
            </a:r>
            <a:r>
              <a:rPr lang="en-GB" sz="1200" kern="1200" dirty="0">
                <a:solidFill>
                  <a:schemeClr val="tx1"/>
                </a:solidFill>
                <a:effectLst/>
                <a:latin typeface="+mn-lt"/>
                <a:ea typeface="+mn-ea"/>
                <a:cs typeface="+mn-cs"/>
              </a:rPr>
              <a:t>. </a:t>
            </a: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Students could be asked what other issues might be raised by the background information or text. This would be good to explore in a further lesson or workshop.</a:t>
            </a:r>
            <a:endPar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Examples of issues raised: slave labour, racism, sexism, injustice, colonialism, civil war, migration, human rights, marginalisation, identity, sense of belonging….what you might lose in translation, and how different cultures use language in diverse ways.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C953027-68F7-BE4B-8008-8C17C3FAA173}" type="slidenum">
              <a:rPr lang="en-US" smtClean="0"/>
              <a:t>22</a:t>
            </a:fld>
            <a:endParaRPr lang="en-US"/>
          </a:p>
        </p:txBody>
      </p:sp>
    </p:spTree>
    <p:extLst>
      <p:ext uri="{BB962C8B-B14F-4D97-AF65-F5344CB8AC3E}">
        <p14:creationId xmlns:p14="http://schemas.microsoft.com/office/powerpoint/2010/main" val="404540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402D-CCC9-B759-E234-D8EBB4AEAA7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6F28B74-EEF4-2A53-A3B3-FD6A6C7D5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9C3B406-0AF9-72D8-BF7B-50759AF96199}"/>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5" name="Footer Placeholder 4">
            <a:extLst>
              <a:ext uri="{FF2B5EF4-FFF2-40B4-BE49-F238E27FC236}">
                <a16:creationId xmlns:a16="http://schemas.microsoft.com/office/drawing/2014/main" id="{CDA6B85D-0F81-E419-E056-117CDB60C3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8A1EB-A6CC-708A-3D08-A1C94210A861}"/>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1097337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BED9-325C-B334-7C1A-67EE2519BE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319EB65-69F2-E1BB-9DE5-34869DBE601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2CFAF7-B011-7765-BDE5-E916174912EE}"/>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5" name="Footer Placeholder 4">
            <a:extLst>
              <a:ext uri="{FF2B5EF4-FFF2-40B4-BE49-F238E27FC236}">
                <a16:creationId xmlns:a16="http://schemas.microsoft.com/office/drawing/2014/main" id="{4068CD75-31A7-AA69-AB5A-CE243AFFA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8E26C-31C1-143B-934E-41FA22DF8944}"/>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161254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09C5-E4FD-99CD-DC8D-5CE43B27266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79C95C4-2989-A4BE-E729-8C491E8BA4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0B38A5C-8C1F-937F-3390-CE3F2DC51F30}"/>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5" name="Footer Placeholder 4">
            <a:extLst>
              <a:ext uri="{FF2B5EF4-FFF2-40B4-BE49-F238E27FC236}">
                <a16:creationId xmlns:a16="http://schemas.microsoft.com/office/drawing/2014/main" id="{C24F5118-46DB-7D9D-4095-BDF795E52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B7483-4EC5-01DA-CB86-4B464A2BF8F1}"/>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560890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DCF4-CEFD-A1D6-C67E-223CA4B6F7A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4B9DD8D-C6F3-A6CB-54DE-F246012656F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41B4BE7-25EC-5B22-0A75-C5C0AA88A0A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BAD8096-E402-410D-CCA7-20C7927CD79B}"/>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6" name="Footer Placeholder 5">
            <a:extLst>
              <a:ext uri="{FF2B5EF4-FFF2-40B4-BE49-F238E27FC236}">
                <a16:creationId xmlns:a16="http://schemas.microsoft.com/office/drawing/2014/main" id="{043D9D45-7BF9-8C76-034E-842354FFFC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9F6D26-7E37-20B2-AEF1-B5479B889ED2}"/>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4139063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14A7-6664-EC80-8364-921BC7F59B9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20F57A4-AADD-9A4E-D9EA-A673438164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AC6AAA2-7623-7FEC-E552-C9B62CBF8A8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5DA0067-86BD-CEC9-B5E5-076CBE2A1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3B220E4-12C4-819C-C405-C58D8DAB9AB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9EB0F9D-725C-AA69-8D82-36FBBD5FA0DC}"/>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8" name="Footer Placeholder 7">
            <a:extLst>
              <a:ext uri="{FF2B5EF4-FFF2-40B4-BE49-F238E27FC236}">
                <a16:creationId xmlns:a16="http://schemas.microsoft.com/office/drawing/2014/main" id="{DE8EECE7-6146-0E4F-DBAD-CE826D62DD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77AFB5-B845-0D77-5E23-E96D0CBFD0FD}"/>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1886600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4C3B2-9CDC-8620-6FA5-06B87A39B2F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BC3FE3C-AF1C-4B7F-BAC8-D3A53F04018F}"/>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4" name="Footer Placeholder 3">
            <a:extLst>
              <a:ext uri="{FF2B5EF4-FFF2-40B4-BE49-F238E27FC236}">
                <a16:creationId xmlns:a16="http://schemas.microsoft.com/office/drawing/2014/main" id="{40805816-9805-17E5-7321-F7CC08852A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DB59DB-81F1-F451-6F7A-2A9780353029}"/>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426865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C4F740-FC9D-DAC2-EC89-0062BD46BA46}"/>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3" name="Footer Placeholder 2">
            <a:extLst>
              <a:ext uri="{FF2B5EF4-FFF2-40B4-BE49-F238E27FC236}">
                <a16:creationId xmlns:a16="http://schemas.microsoft.com/office/drawing/2014/main" id="{9730C5CF-5B02-A7EC-4686-7DE3CE2F3B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BD0F6A-B4C1-BB09-718C-D34F09F3390D}"/>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56873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07147-8F40-CC8E-3E17-F2AB270A0D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5C97A01-2A4A-E839-BF6F-2A0ADDFF55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C28D816-5D9F-89BF-1292-4152C03BF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AC397A-4AD4-7BFF-2D93-AFDC4FCF85D5}"/>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6" name="Footer Placeholder 5">
            <a:extLst>
              <a:ext uri="{FF2B5EF4-FFF2-40B4-BE49-F238E27FC236}">
                <a16:creationId xmlns:a16="http://schemas.microsoft.com/office/drawing/2014/main" id="{43E2FF47-D2AF-ED85-90CF-4DFD7AF508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C3FEC5-97A1-9F26-928C-20A0547D9414}"/>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3874244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26959-0974-ECBA-3604-4A14DF993B3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F3FEEED-CFA4-54B3-0CE4-1A51073254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8E81B-D0C5-90E3-7F70-E4599E4FF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01AE487-5B1B-41C1-AE58-674B92F445E7}"/>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6" name="Footer Placeholder 5">
            <a:extLst>
              <a:ext uri="{FF2B5EF4-FFF2-40B4-BE49-F238E27FC236}">
                <a16:creationId xmlns:a16="http://schemas.microsoft.com/office/drawing/2014/main" id="{28F240F1-4785-CFF1-37E8-B7A3459E1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CB38E7-BE43-8050-63FE-2BC0ED692BBF}"/>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223482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552C5-8117-2616-4EDC-919FE1900A1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360C286-C7B0-F3BF-F31D-563380B1BDB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F4D2CAA-8E6C-A39C-D229-0A807DEA6D96}"/>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5" name="Footer Placeholder 4">
            <a:extLst>
              <a:ext uri="{FF2B5EF4-FFF2-40B4-BE49-F238E27FC236}">
                <a16:creationId xmlns:a16="http://schemas.microsoft.com/office/drawing/2014/main" id="{88D17271-53EF-4840-4F93-72B4029D0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BD19D-F987-EEA3-8C4D-FB8E29B78971}"/>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3075482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985A4E-3067-5A1E-B682-E70548A188D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2DA2136-FD08-B09F-D257-65162F618E6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86BDA8-B380-1781-826B-E20D038C9A63}"/>
              </a:ext>
            </a:extLst>
          </p:cNvPr>
          <p:cNvSpPr>
            <a:spLocks noGrp="1"/>
          </p:cNvSpPr>
          <p:nvPr>
            <p:ph type="dt" sz="half" idx="10"/>
          </p:nvPr>
        </p:nvSpPr>
        <p:spPr/>
        <p:txBody>
          <a:bodyPr/>
          <a:lstStyle/>
          <a:p>
            <a:fld id="{B5801538-4903-2E42-856A-71E38D6F69B2}" type="datetimeFigureOut">
              <a:rPr lang="en-US" smtClean="0"/>
              <a:t>4/6/2023</a:t>
            </a:fld>
            <a:endParaRPr lang="en-US"/>
          </a:p>
        </p:txBody>
      </p:sp>
      <p:sp>
        <p:nvSpPr>
          <p:cNvPr id="5" name="Footer Placeholder 4">
            <a:extLst>
              <a:ext uri="{FF2B5EF4-FFF2-40B4-BE49-F238E27FC236}">
                <a16:creationId xmlns:a16="http://schemas.microsoft.com/office/drawing/2014/main" id="{0E9D46D1-84B0-6809-C20C-FC2C6D78A3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3DECB7-CB94-004F-4F58-4CF637CB8D2C}"/>
              </a:ext>
            </a:extLst>
          </p:cNvPr>
          <p:cNvSpPr>
            <a:spLocks noGrp="1"/>
          </p:cNvSpPr>
          <p:nvPr>
            <p:ph type="sldNum" sz="quarter" idx="12"/>
          </p:nvPr>
        </p:nvSpPr>
        <p:spPr/>
        <p:txBody>
          <a:bodyPr/>
          <a:lstStyle/>
          <a:p>
            <a:fld id="{A1172464-42A9-D14B-B317-EFB3E11C5FC5}" type="slidenum">
              <a:rPr lang="en-US" smtClean="0"/>
              <a:t>‹#›</a:t>
            </a:fld>
            <a:endParaRPr lang="en-US"/>
          </a:p>
        </p:txBody>
      </p:sp>
    </p:spTree>
    <p:extLst>
      <p:ext uri="{BB962C8B-B14F-4D97-AF65-F5344CB8AC3E}">
        <p14:creationId xmlns:p14="http://schemas.microsoft.com/office/powerpoint/2010/main" val="2622778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0F3309-4E12-6DA5-F735-5B8B4B79C5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FA4CE18-E971-FC0A-C328-E839A71AD6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E70BBD4-0874-AA32-B7A0-482032E753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801538-4903-2E42-856A-71E38D6F69B2}" type="datetimeFigureOut">
              <a:rPr lang="en-US" smtClean="0"/>
              <a:t>4/6/2023</a:t>
            </a:fld>
            <a:endParaRPr lang="en-US"/>
          </a:p>
        </p:txBody>
      </p:sp>
      <p:sp>
        <p:nvSpPr>
          <p:cNvPr id="5" name="Footer Placeholder 4">
            <a:extLst>
              <a:ext uri="{FF2B5EF4-FFF2-40B4-BE49-F238E27FC236}">
                <a16:creationId xmlns:a16="http://schemas.microsoft.com/office/drawing/2014/main" id="{16BA826B-67E1-DB40-AD56-203C00D61E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4D0300-A3EE-6D1D-475B-2F8F6E945F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172464-42A9-D14B-B317-EFB3E11C5FC5}" type="slidenum">
              <a:rPr lang="en-US" smtClean="0"/>
              <a:t>‹#›</a:t>
            </a:fld>
            <a:endParaRPr lang="en-US"/>
          </a:p>
        </p:txBody>
      </p:sp>
    </p:spTree>
    <p:extLst>
      <p:ext uri="{BB962C8B-B14F-4D97-AF65-F5344CB8AC3E}">
        <p14:creationId xmlns:p14="http://schemas.microsoft.com/office/powerpoint/2010/main" val="389432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Kd-Q_-4UQ1U?feature=oembed"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8.png"/><Relationship Id="rId7" Type="http://schemas.openxmlformats.org/officeDocument/2006/relationships/hyperlink" Target="https://www.goethe.de/ins/us/de/kul/bks/cad/21560894.html"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goethe.de/ins/us/en/kul/bks/cad/21560894.html" TargetMode="External"/><Relationship Id="rId11" Type="http://schemas.openxmlformats.org/officeDocument/2006/relationships/image" Target="../media/image9.png"/><Relationship Id="rId5" Type="http://schemas.openxmlformats.org/officeDocument/2006/relationships/image" Target="../media/image10.jpeg"/><Relationship Id="rId10" Type="http://schemas.openxmlformats.org/officeDocument/2006/relationships/customXml" Target="../ink/ink2.xml"/><Relationship Id="rId4" Type="http://schemas.openxmlformats.org/officeDocument/2006/relationships/image" Target="../media/image9.jpeg"/><Relationship Id="rId9" Type="http://schemas.openxmlformats.org/officeDocument/2006/relationships/image" Target="../media/image8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W2XepU5lIjE" TargetMode="External"/><Relationship Id="rId3" Type="http://schemas.openxmlformats.org/officeDocument/2006/relationships/image" Target="../media/image4.jpg"/><Relationship Id="rId7"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www.eurolitnetwork.com/rivetingreviews-anna-blasiak-reviews-madgermanes-by-birgit-weyhe/" TargetMode="External"/><Relationship Id="rId5" Type="http://schemas.openxmlformats.org/officeDocument/2006/relationships/hyperlink" Target="https://birgit-weyhe.de/about-me/" TargetMode="Externa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jp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photo, book, different&#10;&#10;Description automatically generated">
            <a:extLst>
              <a:ext uri="{FF2B5EF4-FFF2-40B4-BE49-F238E27FC236}">
                <a16:creationId xmlns:a16="http://schemas.microsoft.com/office/drawing/2014/main" id="{158CD0AC-49B9-4439-B5E5-9B5E299A319C}"/>
              </a:ext>
            </a:extLst>
          </p:cNvPr>
          <p:cNvPicPr>
            <a:picLocks noChangeAspect="1"/>
          </p:cNvPicPr>
          <p:nvPr/>
        </p:nvPicPr>
        <p:blipFill>
          <a:blip r:embed="rId2"/>
          <a:stretch>
            <a:fillRect/>
          </a:stretch>
        </p:blipFill>
        <p:spPr>
          <a:xfrm>
            <a:off x="0" y="0"/>
            <a:ext cx="12217877" cy="6877049"/>
          </a:xfrm>
          <a:prstGeom prst="rect">
            <a:avLst/>
          </a:prstGeom>
        </p:spPr>
      </p:pic>
      <p:pic>
        <p:nvPicPr>
          <p:cNvPr id="5" name="Picture 4">
            <a:extLst>
              <a:ext uri="{FF2B5EF4-FFF2-40B4-BE49-F238E27FC236}">
                <a16:creationId xmlns:a16="http://schemas.microsoft.com/office/drawing/2014/main" id="{BC247724-A754-FF46-B585-2DFF3AAC2F19}"/>
              </a:ext>
            </a:extLst>
          </p:cNvPr>
          <p:cNvPicPr>
            <a:picLocks noChangeAspect="1"/>
          </p:cNvPicPr>
          <p:nvPr/>
        </p:nvPicPr>
        <p:blipFill>
          <a:blip r:embed="rId3"/>
          <a:stretch>
            <a:fillRect/>
          </a:stretch>
        </p:blipFill>
        <p:spPr>
          <a:xfrm>
            <a:off x="5111410" y="4128654"/>
            <a:ext cx="1995055" cy="1995055"/>
          </a:xfrm>
          <a:prstGeom prst="rect">
            <a:avLst/>
          </a:prstGeom>
        </p:spPr>
      </p:pic>
    </p:spTree>
    <p:extLst>
      <p:ext uri="{BB962C8B-B14F-4D97-AF65-F5344CB8AC3E}">
        <p14:creationId xmlns:p14="http://schemas.microsoft.com/office/powerpoint/2010/main" val="3669979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3" name="Online Media 2" title="Anthea Bell Prize: Introductory Video">
            <a:hlinkClick r:id="" action="ppaction://media"/>
            <a:extLst>
              <a:ext uri="{FF2B5EF4-FFF2-40B4-BE49-F238E27FC236}">
                <a16:creationId xmlns:a16="http://schemas.microsoft.com/office/drawing/2014/main" id="{781410F7-DD65-DD13-168A-9C0C92C68A3A}"/>
              </a:ext>
            </a:extLst>
          </p:cNvPr>
          <p:cNvPicPr>
            <a:picLocks noRot="1" noChangeAspect="1"/>
          </p:cNvPicPr>
          <p:nvPr>
            <a:videoFile r:link="rId1"/>
          </p:nvPr>
        </p:nvPicPr>
        <p:blipFill>
          <a:blip r:embed="rId4"/>
          <a:stretch>
            <a:fillRect/>
          </a:stretch>
        </p:blipFill>
        <p:spPr>
          <a:xfrm>
            <a:off x="1447113" y="802379"/>
            <a:ext cx="9297774" cy="5253242"/>
          </a:xfrm>
          <a:prstGeom prst="rect">
            <a:avLst/>
          </a:prstGeom>
        </p:spPr>
      </p:pic>
    </p:spTree>
    <p:extLst>
      <p:ext uri="{BB962C8B-B14F-4D97-AF65-F5344CB8AC3E}">
        <p14:creationId xmlns:p14="http://schemas.microsoft.com/office/powerpoint/2010/main" val="271483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 posing, bunch&#10;&#10;Description automatically generated">
            <a:extLst>
              <a:ext uri="{FF2B5EF4-FFF2-40B4-BE49-F238E27FC236}">
                <a16:creationId xmlns:a16="http://schemas.microsoft.com/office/drawing/2014/main" id="{42162EE9-F861-9EF0-D744-EB63DA7E4D3C}"/>
              </a:ext>
            </a:extLst>
          </p:cNvPr>
          <p:cNvPicPr>
            <a:picLocks noChangeAspect="1"/>
          </p:cNvPicPr>
          <p:nvPr/>
        </p:nvPicPr>
        <p:blipFill rotWithShape="1">
          <a:blip r:embed="rId3">
            <a:alphaModFix amt="18000"/>
          </a:blip>
          <a:srcRect t="4515" b="20499"/>
          <a:stretch/>
        </p:blipFill>
        <p:spPr>
          <a:xfrm>
            <a:off x="-194533" y="0"/>
            <a:ext cx="12191980" cy="6856718"/>
          </a:xfrm>
          <a:prstGeom prst="rect">
            <a:avLst/>
          </a:prstGeom>
        </p:spPr>
      </p:pic>
      <p:sp>
        <p:nvSpPr>
          <p:cNvPr id="9" name="TextBox 8">
            <a:extLst>
              <a:ext uri="{FF2B5EF4-FFF2-40B4-BE49-F238E27FC236}">
                <a16:creationId xmlns:a16="http://schemas.microsoft.com/office/drawing/2014/main" id="{AEA60769-B87E-FB26-D71A-83B95CC30A7C}"/>
              </a:ext>
            </a:extLst>
          </p:cNvPr>
          <p:cNvSpPr txBox="1"/>
          <p:nvPr/>
        </p:nvSpPr>
        <p:spPr>
          <a:xfrm>
            <a:off x="8557909" y="3112852"/>
            <a:ext cx="1964987" cy="777894"/>
          </a:xfrm>
          <a:prstGeom prst="rect">
            <a:avLst/>
          </a:prstGeom>
          <a:noFill/>
        </p:spPr>
        <p:txBody>
          <a:bodyPr wrap="square" rtlCol="0">
            <a:spAutoFit/>
          </a:bodyPr>
          <a:lstStyle/>
          <a:p>
            <a:endParaRPr lang="en-US" dirty="0"/>
          </a:p>
        </p:txBody>
      </p:sp>
      <p:sp>
        <p:nvSpPr>
          <p:cNvPr id="11" name="Rectangle 8">
            <a:extLst>
              <a:ext uri="{FF2B5EF4-FFF2-40B4-BE49-F238E27FC236}">
                <a16:creationId xmlns:a16="http://schemas.microsoft.com/office/drawing/2014/main" id="{0AE62DBE-7AC6-1E9C-24E8-978A2116A1DD}"/>
              </a:ext>
            </a:extLst>
          </p:cNvPr>
          <p:cNvSpPr>
            <a:spLocks noChangeArrowheads="1"/>
          </p:cNvSpPr>
          <p:nvPr/>
        </p:nvSpPr>
        <p:spPr bwMode="auto">
          <a:xfrm>
            <a:off x="3771900" y="12840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Google Shape;112;p4">
            <a:extLst>
              <a:ext uri="{FF2B5EF4-FFF2-40B4-BE49-F238E27FC236}">
                <a16:creationId xmlns:a16="http://schemas.microsoft.com/office/drawing/2014/main" id="{4A930FB2-B468-7723-5F0C-59CFAC9BEDC3}"/>
              </a:ext>
            </a:extLst>
          </p:cNvPr>
          <p:cNvSpPr txBox="1"/>
          <p:nvPr/>
        </p:nvSpPr>
        <p:spPr>
          <a:xfrm>
            <a:off x="1434906" y="1166842"/>
            <a:ext cx="8959662" cy="37856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dirty="0">
                <a:solidFill>
                  <a:schemeClr val="dk1"/>
                </a:solidFill>
                <a:ea typeface="Book Antiqua"/>
                <a:cs typeface="Book Antiqua"/>
                <a:sym typeface="Book Antiqua"/>
              </a:rPr>
              <a:t>The text you’re going to translate today has lots of historical and cultural references.</a:t>
            </a:r>
            <a:endParaRPr dirty="0"/>
          </a:p>
          <a:p>
            <a:pPr marL="0" marR="0" lvl="0" indent="0" algn="l" rtl="0">
              <a:spcBef>
                <a:spcPts val="0"/>
              </a:spcBef>
              <a:spcAft>
                <a:spcPts val="0"/>
              </a:spcAft>
              <a:buNone/>
            </a:pPr>
            <a:endParaRPr sz="2400" dirty="0">
              <a:solidFill>
                <a:schemeClr val="dk1"/>
              </a:solidFill>
              <a:ea typeface="Book Antiqua"/>
              <a:cs typeface="Book Antiqua"/>
              <a:sym typeface="Book Antiqua"/>
            </a:endParaRPr>
          </a:p>
          <a:p>
            <a:pPr marL="0" marR="0" lvl="0" indent="0" algn="l" rtl="0">
              <a:spcBef>
                <a:spcPts val="0"/>
              </a:spcBef>
              <a:spcAft>
                <a:spcPts val="0"/>
              </a:spcAft>
              <a:buNone/>
            </a:pPr>
            <a:r>
              <a:rPr lang="en-GB" sz="2400" dirty="0">
                <a:solidFill>
                  <a:schemeClr val="dk1"/>
                </a:solidFill>
                <a:ea typeface="Book Antiqua"/>
                <a:cs typeface="Book Antiqua"/>
                <a:sym typeface="Book Antiqua"/>
              </a:rPr>
              <a:t>To help us understand what is going on and decide </a:t>
            </a:r>
            <a:r>
              <a:rPr lang="en-GB" sz="2400" i="1" dirty="0">
                <a:solidFill>
                  <a:schemeClr val="dk1"/>
                </a:solidFill>
                <a:ea typeface="Book Antiqua"/>
                <a:cs typeface="Book Antiqua"/>
                <a:sym typeface="Book Antiqua"/>
              </a:rPr>
              <a:t>how</a:t>
            </a:r>
            <a:r>
              <a:rPr lang="en-GB" sz="2400" dirty="0">
                <a:solidFill>
                  <a:schemeClr val="dk1"/>
                </a:solidFill>
                <a:ea typeface="Book Antiqua"/>
                <a:cs typeface="Book Antiqua"/>
                <a:sym typeface="Book Antiqua"/>
              </a:rPr>
              <a:t> to translate the words, we need to research the text.</a:t>
            </a:r>
            <a:endParaRPr dirty="0"/>
          </a:p>
          <a:p>
            <a:pPr marL="0" marR="0" lvl="0" indent="0" algn="l" rtl="0">
              <a:spcBef>
                <a:spcPts val="0"/>
              </a:spcBef>
              <a:spcAft>
                <a:spcPts val="0"/>
              </a:spcAft>
              <a:buNone/>
            </a:pPr>
            <a:endParaRPr sz="2400" dirty="0">
              <a:solidFill>
                <a:schemeClr val="dk1"/>
              </a:solidFill>
              <a:ea typeface="Book Antiqua"/>
              <a:cs typeface="Book Antiqua"/>
              <a:sym typeface="Book Antiqua"/>
            </a:endParaRPr>
          </a:p>
          <a:p>
            <a:pPr marL="0" marR="0" lvl="0" indent="0" algn="l" rtl="0">
              <a:spcBef>
                <a:spcPts val="0"/>
              </a:spcBef>
              <a:spcAft>
                <a:spcPts val="0"/>
              </a:spcAft>
              <a:buNone/>
            </a:pPr>
            <a:r>
              <a:rPr lang="en-GB" sz="2400" dirty="0">
                <a:solidFill>
                  <a:schemeClr val="dk1"/>
                </a:solidFill>
                <a:ea typeface="Book Antiqua"/>
                <a:cs typeface="Book Antiqua"/>
                <a:sym typeface="Book Antiqua"/>
              </a:rPr>
              <a:t>Using the information available to you, can you identify:</a:t>
            </a:r>
            <a:endParaRPr dirty="0"/>
          </a:p>
          <a:p>
            <a:pPr marL="0" marR="0" lvl="0" indent="0" algn="l" rtl="0">
              <a:spcBef>
                <a:spcPts val="0"/>
              </a:spcBef>
              <a:spcAft>
                <a:spcPts val="0"/>
              </a:spcAft>
              <a:buNone/>
            </a:pPr>
            <a:endParaRPr sz="2400" dirty="0">
              <a:solidFill>
                <a:schemeClr val="dk1"/>
              </a:solidFill>
              <a:ea typeface="Book Antiqua"/>
              <a:cs typeface="Book Antiqua"/>
              <a:sym typeface="Book Antiqua"/>
            </a:endParaRPr>
          </a:p>
          <a:p>
            <a:pPr marL="285750" marR="0" lvl="0" indent="-285750" algn="l" rtl="0">
              <a:spcBef>
                <a:spcPts val="0"/>
              </a:spcBef>
              <a:spcAft>
                <a:spcPts val="0"/>
              </a:spcAft>
              <a:buClr>
                <a:schemeClr val="dk1"/>
              </a:buClr>
              <a:buSzPts val="2400"/>
              <a:buFont typeface="Arial"/>
              <a:buChar char="•"/>
            </a:pPr>
            <a:r>
              <a:rPr lang="en-GB" sz="2400" i="1" dirty="0">
                <a:solidFill>
                  <a:schemeClr val="dk1"/>
                </a:solidFill>
                <a:ea typeface="Book Antiqua"/>
                <a:cs typeface="Book Antiqua"/>
                <a:sym typeface="Book Antiqua"/>
              </a:rPr>
              <a:t>What type of book is it? </a:t>
            </a:r>
            <a:endParaRPr dirty="0"/>
          </a:p>
          <a:p>
            <a:pPr marL="285750" marR="0" lvl="0" indent="-285750" algn="l" rtl="0">
              <a:spcBef>
                <a:spcPts val="0"/>
              </a:spcBef>
              <a:spcAft>
                <a:spcPts val="0"/>
              </a:spcAft>
              <a:buClr>
                <a:schemeClr val="dk1"/>
              </a:buClr>
              <a:buSzPts val="2400"/>
              <a:buFont typeface="Arial"/>
              <a:buChar char="•"/>
            </a:pPr>
            <a:r>
              <a:rPr lang="en-GB" sz="2400" i="1" dirty="0">
                <a:solidFill>
                  <a:schemeClr val="dk1"/>
                </a:solidFill>
                <a:ea typeface="Book Antiqua"/>
                <a:cs typeface="Book Antiqua"/>
                <a:sym typeface="Book Antiqua"/>
              </a:rPr>
              <a:t>Who is the target audience?</a:t>
            </a:r>
            <a:endParaRPr dirty="0"/>
          </a:p>
        </p:txBody>
      </p:sp>
    </p:spTree>
    <p:extLst>
      <p:ext uri="{BB962C8B-B14F-4D97-AF65-F5344CB8AC3E}">
        <p14:creationId xmlns:p14="http://schemas.microsoft.com/office/powerpoint/2010/main" val="2163576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text, indoor, various, lots&#10;&#10;Description automatically generated">
            <a:extLst>
              <a:ext uri="{FF2B5EF4-FFF2-40B4-BE49-F238E27FC236}">
                <a16:creationId xmlns:a16="http://schemas.microsoft.com/office/drawing/2014/main" id="{CFCA3865-E52B-52AA-4529-BBA1BF8CC7C4}"/>
              </a:ext>
            </a:extLst>
          </p:cNvPr>
          <p:cNvPicPr>
            <a:picLocks noChangeAspect="1"/>
          </p:cNvPicPr>
          <p:nvPr/>
        </p:nvPicPr>
        <p:blipFill rotWithShape="1">
          <a:blip r:embed="rId3">
            <a:alphaModFix amt="20000"/>
          </a:blip>
          <a:srcRect t="5269" b="19745"/>
          <a:stretch/>
        </p:blipFill>
        <p:spPr>
          <a:xfrm>
            <a:off x="20" y="1282"/>
            <a:ext cx="12191980" cy="6856718"/>
          </a:xfrm>
          <a:prstGeom prst="rect">
            <a:avLst/>
          </a:prstGeom>
          <a:solidFill>
            <a:schemeClr val="bg1">
              <a:alpha val="21000"/>
            </a:schemeClr>
          </a:solidFill>
          <a:effectLst>
            <a:outerShdw blurRad="50800" dist="50800" dir="5400000" algn="ctr" rotWithShape="0">
              <a:srgbClr val="000000">
                <a:alpha val="37000"/>
              </a:srgbClr>
            </a:outerShdw>
          </a:effectLst>
        </p:spPr>
      </p:pic>
      <p:pic>
        <p:nvPicPr>
          <p:cNvPr id="9" name="Picture 8" descr="A picture containing text, indoor, various, lots&#10;&#10;Description automatically generated">
            <a:extLst>
              <a:ext uri="{FF2B5EF4-FFF2-40B4-BE49-F238E27FC236}">
                <a16:creationId xmlns:a16="http://schemas.microsoft.com/office/drawing/2014/main" id="{02AA1E9C-0407-A8A0-E270-4F663F6DBAFA}"/>
              </a:ext>
            </a:extLst>
          </p:cNvPr>
          <p:cNvPicPr>
            <a:picLocks noChangeAspect="1"/>
          </p:cNvPicPr>
          <p:nvPr/>
        </p:nvPicPr>
        <p:blipFill rotWithShape="1">
          <a:blip r:embed="rId3">
            <a:alphaModFix amt="0"/>
          </a:blip>
          <a:srcRect t="5269" b="19745"/>
          <a:stretch/>
        </p:blipFill>
        <p:spPr>
          <a:xfrm>
            <a:off x="-1504" y="39382"/>
            <a:ext cx="12191980" cy="6856718"/>
          </a:xfrm>
          <a:prstGeom prst="rect">
            <a:avLst/>
          </a:prstGeom>
          <a:solidFill>
            <a:schemeClr val="bg1">
              <a:alpha val="21000"/>
            </a:schemeClr>
          </a:solidFill>
          <a:effectLst>
            <a:outerShdw blurRad="50800" dist="50800" dir="5400000" algn="ctr" rotWithShape="0">
              <a:srgbClr val="000000">
                <a:alpha val="9000"/>
              </a:srgbClr>
            </a:outerShdw>
          </a:effectLst>
        </p:spPr>
      </p:pic>
      <p:pic>
        <p:nvPicPr>
          <p:cNvPr id="10" name="Picture 9" descr="Text&#10;&#10;Description automatically generated">
            <a:extLst>
              <a:ext uri="{FF2B5EF4-FFF2-40B4-BE49-F238E27FC236}">
                <a16:creationId xmlns:a16="http://schemas.microsoft.com/office/drawing/2014/main" id="{D18D19AC-63C1-21DC-BDDE-CB87D2C157FE}"/>
              </a:ext>
            </a:extLst>
          </p:cNvPr>
          <p:cNvPicPr>
            <a:picLocks noChangeAspect="1"/>
          </p:cNvPicPr>
          <p:nvPr/>
        </p:nvPicPr>
        <p:blipFill>
          <a:blip r:embed="rId4"/>
          <a:stretch>
            <a:fillRect/>
          </a:stretch>
        </p:blipFill>
        <p:spPr>
          <a:xfrm rot="5400000">
            <a:off x="2824256" y="933450"/>
            <a:ext cx="6858000" cy="5143500"/>
          </a:xfrm>
          <a:prstGeom prst="rect">
            <a:avLst/>
          </a:prstGeom>
        </p:spPr>
      </p:pic>
      <p:sp>
        <p:nvSpPr>
          <p:cNvPr id="12" name="TextBox 11">
            <a:extLst>
              <a:ext uri="{FF2B5EF4-FFF2-40B4-BE49-F238E27FC236}">
                <a16:creationId xmlns:a16="http://schemas.microsoft.com/office/drawing/2014/main" id="{38590A13-C840-CCE3-FD37-AC30D2C3AD6A}"/>
              </a:ext>
            </a:extLst>
          </p:cNvPr>
          <p:cNvSpPr txBox="1"/>
          <p:nvPr/>
        </p:nvSpPr>
        <p:spPr>
          <a:xfrm>
            <a:off x="808475" y="919877"/>
            <a:ext cx="2429933" cy="2585323"/>
          </a:xfrm>
          <a:prstGeom prst="rect">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a:solidFill>
              <a:schemeClr val="accent6"/>
            </a:solidFill>
          </a:ln>
        </p:spPr>
        <p:txBody>
          <a:bodyPr wrap="square" rtlCol="0">
            <a:spAutoFit/>
          </a:bodyPr>
          <a:lstStyle/>
          <a:p>
            <a:r>
              <a:rPr lang="en-US" dirty="0" err="1"/>
              <a:t>Schaut</a:t>
            </a:r>
            <a:r>
              <a:rPr lang="en-US" dirty="0"/>
              <a:t> </a:t>
            </a:r>
            <a:r>
              <a:rPr lang="en-US" dirty="0" err="1"/>
              <a:t>diese</a:t>
            </a:r>
            <a:r>
              <a:rPr lang="en-US" dirty="0"/>
              <a:t> </a:t>
            </a:r>
            <a:r>
              <a:rPr lang="en-US" dirty="0" err="1"/>
              <a:t>Bilder</a:t>
            </a:r>
            <a:r>
              <a:rPr lang="en-US" dirty="0"/>
              <a:t> auf der </a:t>
            </a:r>
            <a:r>
              <a:rPr lang="en-US" dirty="0" err="1"/>
              <a:t>Titelseite</a:t>
            </a:r>
            <a:r>
              <a:rPr lang="en-US" dirty="0"/>
              <a:t> der </a:t>
            </a:r>
            <a:r>
              <a:rPr lang="en-US" dirty="0" err="1"/>
              <a:t>englischen</a:t>
            </a:r>
            <a:r>
              <a:rPr lang="en-US" dirty="0"/>
              <a:t> </a:t>
            </a:r>
            <a:r>
              <a:rPr lang="en-US" dirty="0" err="1"/>
              <a:t>Übersetzung</a:t>
            </a:r>
            <a:r>
              <a:rPr lang="en-US" dirty="0"/>
              <a:t> an.</a:t>
            </a:r>
          </a:p>
          <a:p>
            <a:endParaRPr lang="en-US" dirty="0"/>
          </a:p>
          <a:p>
            <a:r>
              <a:rPr lang="en-US" dirty="0"/>
              <a:t>Um was </a:t>
            </a:r>
            <a:r>
              <a:rPr lang="en-US" dirty="0" err="1"/>
              <a:t>geht</a:t>
            </a:r>
            <a:r>
              <a:rPr lang="en-US" dirty="0"/>
              <a:t> es in </a:t>
            </a:r>
            <a:r>
              <a:rPr lang="en-US" dirty="0" err="1"/>
              <a:t>dieser</a:t>
            </a:r>
            <a:r>
              <a:rPr lang="en-US" dirty="0"/>
              <a:t> </a:t>
            </a:r>
            <a:r>
              <a:rPr lang="en-US" dirty="0" err="1"/>
              <a:t>Geschichte</a:t>
            </a:r>
            <a:r>
              <a:rPr lang="en-US" dirty="0"/>
              <a:t> </a:t>
            </a:r>
            <a:r>
              <a:rPr lang="en-US" dirty="0" err="1"/>
              <a:t>eurer</a:t>
            </a:r>
            <a:r>
              <a:rPr lang="en-US" dirty="0"/>
              <a:t> </a:t>
            </a:r>
            <a:r>
              <a:rPr lang="en-US" dirty="0" err="1"/>
              <a:t>Meinung</a:t>
            </a:r>
            <a:r>
              <a:rPr lang="en-US" dirty="0"/>
              <a:t> </a:t>
            </a:r>
            <a:r>
              <a:rPr lang="en-US" dirty="0" err="1"/>
              <a:t>nach</a:t>
            </a:r>
            <a:r>
              <a:rPr lang="en-US" dirty="0"/>
              <a:t>?</a:t>
            </a:r>
          </a:p>
          <a:p>
            <a:endParaRPr lang="en-US" dirty="0"/>
          </a:p>
        </p:txBody>
      </p:sp>
    </p:spTree>
    <p:extLst>
      <p:ext uri="{BB962C8B-B14F-4D97-AF65-F5344CB8AC3E}">
        <p14:creationId xmlns:p14="http://schemas.microsoft.com/office/powerpoint/2010/main" val="3869153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icture containing text, indoor, posing, bunch&#10;&#10;Description automatically generated">
            <a:extLst>
              <a:ext uri="{FF2B5EF4-FFF2-40B4-BE49-F238E27FC236}">
                <a16:creationId xmlns:a16="http://schemas.microsoft.com/office/drawing/2014/main" id="{C9923705-2CC0-D01E-F3FF-8E5AEEAE20B8}"/>
              </a:ext>
            </a:extLst>
          </p:cNvPr>
          <p:cNvPicPr>
            <a:picLocks noChangeAspect="1"/>
          </p:cNvPicPr>
          <p:nvPr/>
        </p:nvPicPr>
        <p:blipFill rotWithShape="1">
          <a:blip r:embed="rId3">
            <a:alphaModFix amt="17000"/>
          </a:blip>
          <a:srcRect t="16063" b="8951"/>
          <a:stretch/>
        </p:blipFill>
        <p:spPr>
          <a:xfrm>
            <a:off x="20" y="-70979"/>
            <a:ext cx="12191980" cy="6856718"/>
          </a:xfrm>
          <a:prstGeom prst="rect">
            <a:avLst/>
          </a:prstGeom>
        </p:spPr>
      </p:pic>
      <p:pic>
        <p:nvPicPr>
          <p:cNvPr id="4" name="Picture 3" descr="A picture containing text, indoor, posing, bunch&#10;&#10;Description automatically generated">
            <a:extLst>
              <a:ext uri="{FF2B5EF4-FFF2-40B4-BE49-F238E27FC236}">
                <a16:creationId xmlns:a16="http://schemas.microsoft.com/office/drawing/2014/main" id="{4E767F93-4070-EDA0-3AE1-661A05963C70}"/>
              </a:ext>
            </a:extLst>
          </p:cNvPr>
          <p:cNvPicPr>
            <a:picLocks noChangeAspect="1"/>
          </p:cNvPicPr>
          <p:nvPr/>
        </p:nvPicPr>
        <p:blipFill rotWithShape="1">
          <a:blip r:embed="rId3">
            <a:alphaModFix amt="0"/>
          </a:blip>
          <a:srcRect t="16063" b="8951"/>
          <a:stretch/>
        </p:blipFill>
        <p:spPr>
          <a:xfrm>
            <a:off x="1475500" y="-2342782"/>
            <a:ext cx="12191980" cy="6856718"/>
          </a:xfrm>
          <a:prstGeom prst="rect">
            <a:avLst/>
          </a:prstGeom>
        </p:spPr>
      </p:pic>
      <p:pic>
        <p:nvPicPr>
          <p:cNvPr id="5" name="Picture 4" descr="Text&#10;&#10;Description automatically generated">
            <a:extLst>
              <a:ext uri="{FF2B5EF4-FFF2-40B4-BE49-F238E27FC236}">
                <a16:creationId xmlns:a16="http://schemas.microsoft.com/office/drawing/2014/main" id="{1B3157D7-A12A-CA53-DA9E-F00CC8ED2DFB}"/>
              </a:ext>
            </a:extLst>
          </p:cNvPr>
          <p:cNvPicPr>
            <a:picLocks noChangeAspect="1"/>
          </p:cNvPicPr>
          <p:nvPr/>
        </p:nvPicPr>
        <p:blipFill>
          <a:blip r:embed="rId4"/>
          <a:stretch>
            <a:fillRect/>
          </a:stretch>
        </p:blipFill>
        <p:spPr>
          <a:xfrm rot="5400000">
            <a:off x="1236569" y="876104"/>
            <a:ext cx="6858000" cy="5143500"/>
          </a:xfrm>
          <a:prstGeom prst="rect">
            <a:avLst/>
          </a:prstGeom>
        </p:spPr>
      </p:pic>
      <p:sp>
        <p:nvSpPr>
          <p:cNvPr id="6" name="TextBox 5">
            <a:extLst>
              <a:ext uri="{FF2B5EF4-FFF2-40B4-BE49-F238E27FC236}">
                <a16:creationId xmlns:a16="http://schemas.microsoft.com/office/drawing/2014/main" id="{931EB667-2F9E-CED0-FBA1-C50B40CE0A24}"/>
              </a:ext>
            </a:extLst>
          </p:cNvPr>
          <p:cNvSpPr txBox="1"/>
          <p:nvPr/>
        </p:nvSpPr>
        <p:spPr>
          <a:xfrm>
            <a:off x="103591" y="1695914"/>
            <a:ext cx="1929182" cy="369332"/>
          </a:xfrm>
          <a:prstGeom prst="rect">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a:solidFill>
              <a:schemeClr val="accent6"/>
            </a:solidFill>
          </a:ln>
        </p:spPr>
        <p:txBody>
          <a:bodyPr wrap="none" rtlCol="0">
            <a:spAutoFit/>
          </a:bodyPr>
          <a:lstStyle/>
          <a:p>
            <a:r>
              <a:rPr lang="en-US" dirty="0" err="1"/>
              <a:t>Arbeitsbewilligung</a:t>
            </a:r>
            <a:endParaRPr lang="en-US" dirty="0"/>
          </a:p>
        </p:txBody>
      </p:sp>
      <p:sp>
        <p:nvSpPr>
          <p:cNvPr id="7" name="TextBox 6">
            <a:extLst>
              <a:ext uri="{FF2B5EF4-FFF2-40B4-BE49-F238E27FC236}">
                <a16:creationId xmlns:a16="http://schemas.microsoft.com/office/drawing/2014/main" id="{408C0350-2D56-32FB-931D-35529C8446D6}"/>
              </a:ext>
            </a:extLst>
          </p:cNvPr>
          <p:cNvSpPr txBox="1"/>
          <p:nvPr/>
        </p:nvSpPr>
        <p:spPr>
          <a:xfrm>
            <a:off x="0" y="3527923"/>
            <a:ext cx="2047437" cy="2585323"/>
          </a:xfrm>
          <a:prstGeom prst="rect">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a:solidFill>
              <a:schemeClr val="accent6"/>
            </a:solidFill>
          </a:ln>
        </p:spPr>
        <p:txBody>
          <a:bodyPr wrap="square" rtlCol="0">
            <a:spAutoFit/>
          </a:bodyPr>
          <a:lstStyle/>
          <a:p>
            <a:r>
              <a:rPr lang="en-US" dirty="0"/>
              <a:t>Deutsche </a:t>
            </a:r>
            <a:r>
              <a:rPr lang="en-US" dirty="0" err="1"/>
              <a:t>Demokratische</a:t>
            </a:r>
            <a:r>
              <a:rPr lang="en-US" dirty="0"/>
              <a:t> </a:t>
            </a:r>
            <a:r>
              <a:rPr lang="en-US" dirty="0" err="1"/>
              <a:t>Republik</a:t>
            </a:r>
            <a:endParaRPr lang="en-US" dirty="0"/>
          </a:p>
          <a:p>
            <a:r>
              <a:rPr lang="en-US" dirty="0"/>
              <a:t>= German Democratic Republic (GDR) {former East Germany 7 Oct 1949 - 9 Oct 1990}</a:t>
            </a:r>
          </a:p>
        </p:txBody>
      </p:sp>
      <p:sp>
        <p:nvSpPr>
          <p:cNvPr id="11" name="TextBox 10">
            <a:extLst>
              <a:ext uri="{FF2B5EF4-FFF2-40B4-BE49-F238E27FC236}">
                <a16:creationId xmlns:a16="http://schemas.microsoft.com/office/drawing/2014/main" id="{CDD5C053-6FC3-D7B9-CB02-FC73177690DF}"/>
              </a:ext>
            </a:extLst>
          </p:cNvPr>
          <p:cNvSpPr txBox="1"/>
          <p:nvPr/>
        </p:nvSpPr>
        <p:spPr>
          <a:xfrm>
            <a:off x="7461209" y="123694"/>
            <a:ext cx="2446867" cy="2308324"/>
          </a:xfrm>
          <a:prstGeom prst="rect">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a:solidFill>
              <a:schemeClr val="accent6"/>
            </a:solidFill>
          </a:ln>
          <a:effectLst>
            <a:outerShdw blurRad="50800" dist="50800" dir="5400000" algn="ctr" rotWithShape="0">
              <a:schemeClr val="accent6">
                <a:lumMod val="20000"/>
                <a:lumOff val="80000"/>
              </a:schemeClr>
            </a:outerShdw>
          </a:effectLst>
        </p:spPr>
        <p:txBody>
          <a:bodyPr wrap="square" rtlCol="0">
            <a:spAutoFit/>
          </a:bodyPr>
          <a:lstStyle/>
          <a:p>
            <a:r>
              <a:rPr lang="en-US" dirty="0"/>
              <a:t>East German stamps </a:t>
            </a:r>
          </a:p>
          <a:p>
            <a:r>
              <a:rPr lang="en-US" dirty="0"/>
              <a:t>showing unity (</a:t>
            </a:r>
            <a:r>
              <a:rPr lang="en-US" i="1" dirty="0" err="1"/>
              <a:t>Solidarität</a:t>
            </a:r>
            <a:r>
              <a:rPr lang="en-US" dirty="0"/>
              <a:t>) between communist GDR</a:t>
            </a:r>
          </a:p>
          <a:p>
            <a:r>
              <a:rPr lang="en-US" dirty="0"/>
              <a:t>and socialist states in Africa. </a:t>
            </a:r>
            <a:r>
              <a:rPr lang="en-US" i="1" dirty="0"/>
              <a:t>‘Zwei </a:t>
            </a:r>
            <a:r>
              <a:rPr lang="en-US" i="1" dirty="0" err="1"/>
              <a:t>sozialistische</a:t>
            </a:r>
            <a:r>
              <a:rPr lang="en-US" i="1" dirty="0"/>
              <a:t> </a:t>
            </a:r>
            <a:r>
              <a:rPr lang="en-US" i="1" dirty="0" err="1"/>
              <a:t>Bruderstaaten</a:t>
            </a:r>
            <a:r>
              <a:rPr lang="en-US" dirty="0"/>
              <a:t>’</a:t>
            </a:r>
          </a:p>
        </p:txBody>
      </p:sp>
      <p:pic>
        <p:nvPicPr>
          <p:cNvPr id="12" name="Picture 3" descr="page1image23549424">
            <a:extLst>
              <a:ext uri="{FF2B5EF4-FFF2-40B4-BE49-F238E27FC236}">
                <a16:creationId xmlns:a16="http://schemas.microsoft.com/office/drawing/2014/main" id="{536D0863-7A95-BA7C-A149-2473F2B57D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7042" y="432889"/>
            <a:ext cx="1851596" cy="24687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7A88762-A48A-4493-041A-2C0724A52313}"/>
              </a:ext>
            </a:extLst>
          </p:cNvPr>
          <p:cNvSpPr txBox="1"/>
          <p:nvPr/>
        </p:nvSpPr>
        <p:spPr>
          <a:xfrm>
            <a:off x="7237319" y="3403821"/>
            <a:ext cx="4951633" cy="3139321"/>
          </a:xfrm>
          <a:prstGeom prst="rect">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a:solidFill>
              <a:schemeClr val="accent6"/>
            </a:solidFill>
          </a:ln>
        </p:spPr>
        <p:txBody>
          <a:bodyPr wrap="square" rtlCol="0">
            <a:spAutoFit/>
          </a:bodyPr>
          <a:lstStyle/>
          <a:p>
            <a:r>
              <a:rPr lang="en-US" dirty="0" err="1"/>
              <a:t>Mosambik</a:t>
            </a:r>
            <a:endParaRPr lang="en-US" dirty="0"/>
          </a:p>
          <a:p>
            <a:pPr marL="285750" indent="-285750">
              <a:buFont typeface="Arial" panose="020B0604020202020204" pitchFamily="34" charset="0"/>
              <a:buChar char="•"/>
            </a:pPr>
            <a:r>
              <a:rPr lang="en-US" dirty="0"/>
              <a:t>Portuguese colony 1498-1975.</a:t>
            </a:r>
          </a:p>
          <a:p>
            <a:pPr marL="285750" indent="-285750">
              <a:buFont typeface="Arial" panose="020B0604020202020204" pitchFamily="34" charset="0"/>
              <a:buChar char="•"/>
            </a:pPr>
            <a:r>
              <a:rPr lang="en-US" dirty="0"/>
              <a:t>War of Independence 1964 - 1975.</a:t>
            </a:r>
          </a:p>
          <a:p>
            <a:pPr marL="285750" indent="-285750">
              <a:buFont typeface="Arial" panose="020B0604020202020204" pitchFamily="34" charset="0"/>
              <a:buChar char="•"/>
            </a:pPr>
            <a:r>
              <a:rPr lang="en-US" dirty="0"/>
              <a:t>The Front for the Liberation of Mozambique (FRELIMO) took control of Mozambique in 1975</a:t>
            </a:r>
          </a:p>
          <a:p>
            <a:r>
              <a:rPr lang="en-US" dirty="0"/>
              <a:t>      and established a one-party state. </a:t>
            </a:r>
          </a:p>
          <a:p>
            <a:pPr marL="285750" indent="-285750">
              <a:buFont typeface="Arial" panose="020B0604020202020204" pitchFamily="34" charset="0"/>
              <a:buChar char="•"/>
            </a:pPr>
            <a:r>
              <a:rPr lang="en-US" dirty="0"/>
              <a:t>Shortly after independence, civil war broke out between the opposition forces of anti-communist Mozambican National Resistance (RENAMO) rebel militias and the FRELIMO regime. Civil war lasted from 1977-1992.</a:t>
            </a:r>
          </a:p>
        </p:txBody>
      </p:sp>
      <p:cxnSp>
        <p:nvCxnSpPr>
          <p:cNvPr id="14" name="Straight Arrow Connector 13">
            <a:extLst>
              <a:ext uri="{FF2B5EF4-FFF2-40B4-BE49-F238E27FC236}">
                <a16:creationId xmlns:a16="http://schemas.microsoft.com/office/drawing/2014/main" id="{5D545638-09C4-2F28-02F2-1B2B6C84C003}"/>
              </a:ext>
            </a:extLst>
          </p:cNvPr>
          <p:cNvCxnSpPr>
            <a:cxnSpLocks/>
          </p:cNvCxnSpPr>
          <p:nvPr/>
        </p:nvCxnSpPr>
        <p:spPr>
          <a:xfrm>
            <a:off x="1947303" y="1982592"/>
            <a:ext cx="1510994" cy="51089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15E5E0A-7302-A3DD-F887-5C4029F33E3C}"/>
              </a:ext>
            </a:extLst>
          </p:cNvPr>
          <p:cNvCxnSpPr>
            <a:cxnSpLocks/>
          </p:cNvCxnSpPr>
          <p:nvPr/>
        </p:nvCxnSpPr>
        <p:spPr>
          <a:xfrm flipV="1">
            <a:off x="1624847" y="4298621"/>
            <a:ext cx="1191743" cy="4643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7557C03-0D8D-EFE5-D86C-22982C0F3F9E}"/>
              </a:ext>
            </a:extLst>
          </p:cNvPr>
          <p:cNvCxnSpPr>
            <a:cxnSpLocks/>
          </p:cNvCxnSpPr>
          <p:nvPr/>
        </p:nvCxnSpPr>
        <p:spPr>
          <a:xfrm flipH="1">
            <a:off x="5295798" y="394768"/>
            <a:ext cx="2525832" cy="25568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1C45143-117B-F875-07BF-06F794E498CE}"/>
              </a:ext>
            </a:extLst>
          </p:cNvPr>
          <p:cNvCxnSpPr>
            <a:cxnSpLocks/>
          </p:cNvCxnSpPr>
          <p:nvPr/>
        </p:nvCxnSpPr>
        <p:spPr>
          <a:xfrm flipH="1">
            <a:off x="6810050" y="3648173"/>
            <a:ext cx="573785" cy="882634"/>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A286AF3-68A4-C53E-B814-D2140C53954D}"/>
              </a:ext>
            </a:extLst>
          </p:cNvPr>
          <p:cNvCxnSpPr>
            <a:cxnSpLocks/>
          </p:cNvCxnSpPr>
          <p:nvPr/>
        </p:nvCxnSpPr>
        <p:spPr>
          <a:xfrm flipV="1">
            <a:off x="9141315" y="1085577"/>
            <a:ext cx="990651" cy="89701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14142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ap&#10;&#10;Description automatically generated">
            <a:extLst>
              <a:ext uri="{FF2B5EF4-FFF2-40B4-BE49-F238E27FC236}">
                <a16:creationId xmlns:a16="http://schemas.microsoft.com/office/drawing/2014/main" id="{6FE6C02F-012F-2BE7-B504-20668CCB2C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82" r="-1" b="-1"/>
          <a:stretch/>
        </p:blipFill>
        <p:spPr bwMode="auto">
          <a:xfrm>
            <a:off x="-4642" y="10"/>
            <a:ext cx="3006061" cy="33396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Map&#10;&#10;Description automatically generated">
            <a:extLst>
              <a:ext uri="{FF2B5EF4-FFF2-40B4-BE49-F238E27FC236}">
                <a16:creationId xmlns:a16="http://schemas.microsoft.com/office/drawing/2014/main" id="{FA5DF145-B476-7B30-48CE-9BD062410A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5737"/>
          <a:stretch/>
        </p:blipFill>
        <p:spPr bwMode="auto">
          <a:xfrm>
            <a:off x="3198068" y="10"/>
            <a:ext cx="2991088" cy="33396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 group of people holding a banner&#10;&#10;Description automatically generated with low confidence">
            <a:extLst>
              <a:ext uri="{FF2B5EF4-FFF2-40B4-BE49-F238E27FC236}">
                <a16:creationId xmlns:a16="http://schemas.microsoft.com/office/drawing/2014/main" id="{975B4B4F-6DEF-66F3-4439-4B5F4463CD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319" r="1" b="974"/>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550851E-D244-6B25-642C-6FEE5EDC741E}"/>
              </a:ext>
            </a:extLst>
          </p:cNvPr>
          <p:cNvSpPr txBox="1"/>
          <p:nvPr/>
        </p:nvSpPr>
        <p:spPr>
          <a:xfrm>
            <a:off x="6557255" y="652956"/>
            <a:ext cx="5295912" cy="5373385"/>
          </a:xfrm>
          <a:prstGeom prst="rect">
            <a:avLst/>
          </a:prstGeom>
          <a:solidFill>
            <a:schemeClr val="accent6">
              <a:lumMod val="20000"/>
              <a:lumOff val="80000"/>
            </a:schemeClr>
          </a:solidFill>
        </p:spPr>
        <p:txBody>
          <a:bodyPr vert="horz" lIns="91440" tIns="45720" rIns="91440" bIns="45720" rtlCol="0">
            <a:normAutofit lnSpcReduction="10000"/>
          </a:bodyPr>
          <a:lstStyle/>
          <a:p>
            <a:endParaRPr lang="en-GB" sz="1400" cap="all" dirty="0"/>
          </a:p>
          <a:p>
            <a:br>
              <a:rPr lang="en-GB" sz="1400" cap="all" dirty="0"/>
            </a:br>
            <a:r>
              <a:rPr lang="en-GB" i="0" dirty="0" err="1">
                <a:effectLst/>
              </a:rPr>
              <a:t>Mit</a:t>
            </a:r>
            <a:r>
              <a:rPr lang="en-GB" i="0" dirty="0">
                <a:effectLst/>
              </a:rPr>
              <a:t> ’</a:t>
            </a:r>
            <a:r>
              <a:rPr lang="en-GB" i="1" dirty="0" err="1">
                <a:effectLst/>
              </a:rPr>
              <a:t>Madgermanes</a:t>
            </a:r>
            <a:r>
              <a:rPr lang="en-GB" i="1" dirty="0">
                <a:effectLst/>
              </a:rPr>
              <a:t>’ </a:t>
            </a:r>
            <a:r>
              <a:rPr lang="en-GB" i="0" dirty="0">
                <a:effectLst/>
              </a:rPr>
              <a:t>hat Birgit Weyhe </a:t>
            </a:r>
            <a:r>
              <a:rPr lang="en-GB" i="0" dirty="0" err="1">
                <a:effectLst/>
              </a:rPr>
              <a:t>deutsch-afrikanische</a:t>
            </a:r>
            <a:r>
              <a:rPr lang="en-GB" i="0" dirty="0">
                <a:effectLst/>
              </a:rPr>
              <a:t> </a:t>
            </a:r>
            <a:r>
              <a:rPr lang="en-GB" i="0" dirty="0" err="1">
                <a:effectLst/>
              </a:rPr>
              <a:t>Geschichte</a:t>
            </a:r>
            <a:r>
              <a:rPr lang="en-GB" i="0" dirty="0">
                <a:effectLst/>
              </a:rPr>
              <a:t> </a:t>
            </a:r>
            <a:r>
              <a:rPr lang="en-GB" i="0" dirty="0" err="1">
                <a:effectLst/>
              </a:rPr>
              <a:t>aufgearbeitet</a:t>
            </a:r>
            <a:r>
              <a:rPr lang="en-GB" i="0" dirty="0">
                <a:effectLst/>
              </a:rPr>
              <a:t>. </a:t>
            </a:r>
            <a:r>
              <a:rPr lang="en-GB" sz="1800" dirty="0"/>
              <a:t>Das Comic-Buch </a:t>
            </a:r>
            <a:r>
              <a:rPr lang="en-GB" sz="1800" dirty="0" err="1"/>
              <a:t>beeinhaltet</a:t>
            </a:r>
            <a:r>
              <a:rPr lang="en-GB" sz="1800" dirty="0"/>
              <a:t> </a:t>
            </a:r>
            <a:r>
              <a:rPr lang="en-GB" sz="1800" dirty="0" err="1"/>
              <a:t>drei</a:t>
            </a:r>
            <a:r>
              <a:rPr lang="en-GB" sz="1800" dirty="0"/>
              <a:t> </a:t>
            </a:r>
            <a:r>
              <a:rPr lang="en-GB" sz="1800" dirty="0" err="1"/>
              <a:t>fiktive</a:t>
            </a:r>
            <a:r>
              <a:rPr lang="en-GB" sz="1800" dirty="0"/>
              <a:t> </a:t>
            </a:r>
            <a:r>
              <a:rPr lang="en-GB" dirty="0" err="1"/>
              <a:t>Biographien</a:t>
            </a:r>
            <a:r>
              <a:rPr lang="en-GB" sz="1800" dirty="0"/>
              <a:t>, die </a:t>
            </a:r>
            <a:r>
              <a:rPr lang="en-GB" sz="1800" dirty="0" err="1"/>
              <a:t>sich</a:t>
            </a:r>
            <a:r>
              <a:rPr lang="en-GB" sz="1800" dirty="0"/>
              <a:t> an </a:t>
            </a:r>
            <a:r>
              <a:rPr lang="en-GB" sz="1800" dirty="0" err="1"/>
              <a:t>realen</a:t>
            </a:r>
            <a:r>
              <a:rPr lang="en-GB" sz="1800" dirty="0"/>
              <a:t> </a:t>
            </a:r>
            <a:r>
              <a:rPr lang="en-GB" sz="1800" dirty="0" err="1"/>
              <a:t>Ereignissen</a:t>
            </a:r>
            <a:r>
              <a:rPr lang="en-GB" sz="1800" dirty="0"/>
              <a:t> </a:t>
            </a:r>
            <a:r>
              <a:rPr lang="en-GB" sz="1800" dirty="0" err="1"/>
              <a:t>inspirieren</a:t>
            </a:r>
            <a:r>
              <a:rPr lang="en-GB" sz="1800" dirty="0"/>
              <a:t>.</a:t>
            </a:r>
          </a:p>
          <a:p>
            <a:endParaRPr lang="en-US" dirty="0">
              <a:hlinkClick r:id="rId6"/>
            </a:endParaRPr>
          </a:p>
          <a:p>
            <a:pPr>
              <a:lnSpc>
                <a:spcPct val="90000"/>
              </a:lnSpc>
            </a:pPr>
            <a:endParaRPr lang="en-US" sz="1300" dirty="0">
              <a:hlinkClick r:id="rId7"/>
            </a:endParaRPr>
          </a:p>
          <a:p>
            <a:r>
              <a:rPr lang="en-GB" sz="1800" dirty="0">
                <a:hlinkClick r:id="rId7"/>
              </a:rPr>
              <a:t>Teil </a:t>
            </a:r>
            <a:r>
              <a:rPr lang="en-GB" sz="1800" dirty="0" err="1">
                <a:hlinkClick r:id="rId7"/>
              </a:rPr>
              <a:t>einer</a:t>
            </a:r>
            <a:r>
              <a:rPr lang="en-GB" sz="1800" dirty="0">
                <a:hlinkClick r:id="rId7"/>
              </a:rPr>
              <a:t> </a:t>
            </a:r>
            <a:r>
              <a:rPr lang="en-GB" sz="1800" dirty="0" err="1">
                <a:hlinkClick r:id="rId7"/>
              </a:rPr>
              <a:t>Buchrezension</a:t>
            </a:r>
            <a:r>
              <a:rPr lang="en-GB" sz="1800" dirty="0">
                <a:hlinkClick r:id="rId7"/>
              </a:rPr>
              <a:t> des Goethe-</a:t>
            </a:r>
            <a:r>
              <a:rPr lang="en-GB" sz="1800" dirty="0" err="1">
                <a:hlinkClick r:id="rId7"/>
              </a:rPr>
              <a:t>Instituts</a:t>
            </a:r>
            <a:r>
              <a:rPr lang="en-GB" sz="1800" dirty="0">
                <a:hlinkClick r:id="rId7"/>
              </a:rPr>
              <a:t>: -</a:t>
            </a:r>
            <a:endParaRPr lang="en-GB" sz="1800" dirty="0"/>
          </a:p>
          <a:p>
            <a:endParaRPr lang="en-GB" cap="all" dirty="0"/>
          </a:p>
          <a:p>
            <a:r>
              <a:rPr lang="en-GB" cap="all" dirty="0"/>
              <a:t>‘</a:t>
            </a:r>
            <a:r>
              <a:rPr lang="en-GB" i="1" cap="all" dirty="0"/>
              <a:t>Birgit Weyhe</a:t>
            </a:r>
            <a:br>
              <a:rPr lang="en-GB" i="1" cap="all" dirty="0"/>
            </a:br>
            <a:r>
              <a:rPr lang="en-GB" i="1" cap="all" dirty="0"/>
              <a:t>INSPIRATION, PROTEST AND PICTURE POLITICS …</a:t>
            </a:r>
          </a:p>
          <a:p>
            <a:endParaRPr lang="en-GB" i="1" cap="all" dirty="0"/>
          </a:p>
          <a:p>
            <a:r>
              <a:rPr lang="en-GB" b="0" i="1" dirty="0">
                <a:effectLst/>
              </a:rPr>
              <a:t>…</a:t>
            </a:r>
            <a:r>
              <a:rPr lang="en-GB" b="0" i="1" dirty="0" err="1">
                <a:effectLst/>
              </a:rPr>
              <a:t>Madgermanes</a:t>
            </a:r>
            <a:r>
              <a:rPr lang="en-GB" b="0" i="1" dirty="0">
                <a:effectLst/>
              </a:rPr>
              <a:t> </a:t>
            </a:r>
            <a:r>
              <a:rPr lang="en-GB" b="0" i="1" dirty="0" err="1">
                <a:effectLst/>
              </a:rPr>
              <a:t>nennen</a:t>
            </a:r>
            <a:r>
              <a:rPr lang="en-GB" b="0" i="1" dirty="0">
                <a:effectLst/>
              </a:rPr>
              <a:t> </a:t>
            </a:r>
            <a:r>
              <a:rPr lang="en-GB" b="0" i="1" dirty="0" err="1">
                <a:effectLst/>
              </a:rPr>
              <a:t>sich</a:t>
            </a:r>
            <a:r>
              <a:rPr lang="en-GB" b="0" i="1" dirty="0">
                <a:effectLst/>
              </a:rPr>
              <a:t> in </a:t>
            </a:r>
            <a:r>
              <a:rPr lang="en-GB" b="0" i="1" dirty="0" err="1">
                <a:effectLst/>
              </a:rPr>
              <a:t>Mosambik</a:t>
            </a:r>
            <a:r>
              <a:rPr lang="en-GB" b="0" i="1" dirty="0">
                <a:effectLst/>
              </a:rPr>
              <a:t> </a:t>
            </a:r>
            <a:r>
              <a:rPr lang="en-GB" b="0" i="1" dirty="0" err="1">
                <a:effectLst/>
              </a:rPr>
              <a:t>diejenigen</a:t>
            </a:r>
            <a:r>
              <a:rPr lang="en-GB" b="0" i="1" dirty="0">
                <a:effectLst/>
              </a:rPr>
              <a:t>, die Ende der </a:t>
            </a:r>
            <a:r>
              <a:rPr lang="en-GB" b="0" i="1" dirty="0" err="1">
                <a:effectLst/>
              </a:rPr>
              <a:t>Siebziger</a:t>
            </a:r>
            <a:r>
              <a:rPr lang="en-GB" b="0" i="1" dirty="0">
                <a:effectLst/>
              </a:rPr>
              <a:t> </a:t>
            </a:r>
            <a:r>
              <a:rPr lang="en-GB" b="0" i="1" dirty="0" err="1">
                <a:effectLst/>
              </a:rPr>
              <a:t>als</a:t>
            </a:r>
            <a:r>
              <a:rPr lang="en-GB" b="0" i="1" dirty="0">
                <a:effectLst/>
              </a:rPr>
              <a:t> </a:t>
            </a:r>
            <a:r>
              <a:rPr lang="en-GB" b="0" i="1" dirty="0" err="1">
                <a:effectLst/>
              </a:rPr>
              <a:t>Vertragsarbeiter</a:t>
            </a:r>
            <a:r>
              <a:rPr lang="en-GB" b="0" i="1" dirty="0">
                <a:effectLst/>
              </a:rPr>
              <a:t> ins </a:t>
            </a:r>
            <a:r>
              <a:rPr lang="en-GB" b="0" i="1" dirty="0" err="1">
                <a:effectLst/>
              </a:rPr>
              <a:t>sozialistische</a:t>
            </a:r>
            <a:r>
              <a:rPr lang="en-GB" b="0" i="1" dirty="0">
                <a:effectLst/>
              </a:rPr>
              <a:t> </a:t>
            </a:r>
            <a:r>
              <a:rPr lang="en-GB" b="0" i="1" dirty="0" err="1">
                <a:effectLst/>
              </a:rPr>
              <a:t>Bruderland</a:t>
            </a:r>
            <a:r>
              <a:rPr lang="en-GB" b="0" i="1" dirty="0">
                <a:effectLst/>
              </a:rPr>
              <a:t> DDR </a:t>
            </a:r>
            <a:r>
              <a:rPr lang="en-GB" b="0" i="1" dirty="0" err="1">
                <a:effectLst/>
              </a:rPr>
              <a:t>kamen</a:t>
            </a:r>
            <a:r>
              <a:rPr lang="en-GB" b="0" i="1" dirty="0">
                <a:effectLst/>
              </a:rPr>
              <a:t>, </a:t>
            </a:r>
            <a:r>
              <a:rPr lang="en-GB" b="0" i="1" dirty="0" err="1">
                <a:effectLst/>
              </a:rPr>
              <a:t>wohl</a:t>
            </a:r>
            <a:r>
              <a:rPr lang="en-GB" b="0" i="1" dirty="0">
                <a:effectLst/>
              </a:rPr>
              <a:t> um die 20.000 Menschen. </a:t>
            </a:r>
            <a:r>
              <a:rPr lang="en-GB" b="0" i="1" dirty="0" err="1">
                <a:effectLst/>
              </a:rPr>
              <a:t>Mit</a:t>
            </a:r>
            <a:r>
              <a:rPr lang="en-GB" b="0" i="1" dirty="0">
                <a:effectLst/>
              </a:rPr>
              <a:t> </a:t>
            </a:r>
            <a:r>
              <a:rPr lang="en-GB" b="0" i="1" dirty="0" err="1">
                <a:effectLst/>
              </a:rPr>
              <a:t>dem</a:t>
            </a:r>
            <a:r>
              <a:rPr lang="en-GB" b="0" i="1" dirty="0">
                <a:effectLst/>
              </a:rPr>
              <a:t> </a:t>
            </a:r>
            <a:r>
              <a:rPr lang="en-GB" b="0" i="1" dirty="0" err="1">
                <a:effectLst/>
              </a:rPr>
              <a:t>Zusammenbruch</a:t>
            </a:r>
            <a:r>
              <a:rPr lang="en-GB" b="0" i="1" dirty="0">
                <a:effectLst/>
              </a:rPr>
              <a:t> der DDR </a:t>
            </a:r>
            <a:r>
              <a:rPr lang="en-GB" b="0" i="1" dirty="0" err="1">
                <a:effectLst/>
              </a:rPr>
              <a:t>erlosch</a:t>
            </a:r>
            <a:r>
              <a:rPr lang="en-GB" b="0" i="1" dirty="0">
                <a:effectLst/>
              </a:rPr>
              <a:t> </a:t>
            </a:r>
            <a:r>
              <a:rPr lang="en-GB" b="0" i="1" dirty="0" err="1">
                <a:effectLst/>
              </a:rPr>
              <a:t>ihre</a:t>
            </a:r>
            <a:r>
              <a:rPr lang="en-GB" b="0" i="1" dirty="0">
                <a:effectLst/>
              </a:rPr>
              <a:t> </a:t>
            </a:r>
            <a:r>
              <a:rPr lang="en-GB" b="0" i="1" dirty="0" err="1">
                <a:effectLst/>
              </a:rPr>
              <a:t>Aufenthalts</a:t>
            </a:r>
            <a:r>
              <a:rPr lang="en-GB" b="0" i="1" dirty="0">
                <a:effectLst/>
              </a:rPr>
              <a:t>- und </a:t>
            </a:r>
            <a:r>
              <a:rPr lang="en-GB" b="0" i="1" dirty="0" err="1">
                <a:effectLst/>
              </a:rPr>
              <a:t>Arbeitserlaubnis</a:t>
            </a:r>
            <a:r>
              <a:rPr lang="en-GB" b="0" i="1" dirty="0">
                <a:effectLst/>
              </a:rPr>
              <a:t>. Die </a:t>
            </a:r>
            <a:r>
              <a:rPr lang="en-GB" b="0" i="1" dirty="0" err="1">
                <a:effectLst/>
              </a:rPr>
              <a:t>meisten</a:t>
            </a:r>
            <a:r>
              <a:rPr lang="en-GB" b="0" i="1" dirty="0">
                <a:effectLst/>
              </a:rPr>
              <a:t> </a:t>
            </a:r>
            <a:r>
              <a:rPr lang="en-GB" b="0" i="1" dirty="0" err="1">
                <a:effectLst/>
              </a:rPr>
              <a:t>gingen</a:t>
            </a:r>
            <a:r>
              <a:rPr lang="en-GB" b="0" i="1" dirty="0">
                <a:effectLst/>
              </a:rPr>
              <a:t> </a:t>
            </a:r>
            <a:r>
              <a:rPr lang="en-GB" b="0" i="1" dirty="0" err="1">
                <a:effectLst/>
              </a:rPr>
              <a:t>zurück</a:t>
            </a:r>
            <a:r>
              <a:rPr lang="en-GB" b="0" i="1" dirty="0">
                <a:effectLst/>
              </a:rPr>
              <a:t> in die </a:t>
            </a:r>
            <a:r>
              <a:rPr lang="en-GB" b="0" i="1" dirty="0" err="1">
                <a:effectLst/>
              </a:rPr>
              <a:t>Armut</a:t>
            </a:r>
            <a:r>
              <a:rPr lang="en-GB" b="0" i="1" dirty="0">
                <a:effectLst/>
              </a:rPr>
              <a:t> des </a:t>
            </a:r>
            <a:r>
              <a:rPr lang="en-GB" b="0" i="1" dirty="0" err="1">
                <a:effectLst/>
              </a:rPr>
              <a:t>inzwischen</a:t>
            </a:r>
            <a:r>
              <a:rPr lang="en-GB" b="0" i="1" dirty="0">
                <a:effectLst/>
              </a:rPr>
              <a:t> </a:t>
            </a:r>
            <a:r>
              <a:rPr lang="en-GB" b="0" i="1" dirty="0" err="1">
                <a:effectLst/>
              </a:rPr>
              <a:t>vom</a:t>
            </a:r>
            <a:r>
              <a:rPr lang="en-GB" b="0" i="1" dirty="0">
                <a:effectLst/>
              </a:rPr>
              <a:t> </a:t>
            </a:r>
            <a:r>
              <a:rPr lang="en-GB" b="0" i="1" dirty="0" err="1">
                <a:effectLst/>
              </a:rPr>
              <a:t>Bürgerkrieg</a:t>
            </a:r>
            <a:r>
              <a:rPr lang="en-GB" b="0" i="1" dirty="0">
                <a:effectLst/>
              </a:rPr>
              <a:t> </a:t>
            </a:r>
            <a:r>
              <a:rPr lang="en-GB" b="0" i="1" dirty="0" err="1">
                <a:effectLst/>
              </a:rPr>
              <a:t>verwüsteten</a:t>
            </a:r>
            <a:r>
              <a:rPr lang="en-GB" b="0" i="1" dirty="0">
                <a:effectLst/>
              </a:rPr>
              <a:t> </a:t>
            </a:r>
            <a:r>
              <a:rPr lang="en-GB" b="0" i="1" dirty="0" err="1">
                <a:effectLst/>
              </a:rPr>
              <a:t>Mosambik</a:t>
            </a:r>
            <a:r>
              <a:rPr lang="en-GB" b="0" i="1" dirty="0">
                <a:effectLst/>
              </a:rPr>
              <a:t>, wo </a:t>
            </a:r>
            <a:r>
              <a:rPr lang="en-GB" b="0" i="1" dirty="0" err="1">
                <a:effectLst/>
              </a:rPr>
              <a:t>ihnen</a:t>
            </a:r>
            <a:r>
              <a:rPr lang="en-GB" b="0" i="1" dirty="0">
                <a:effectLst/>
              </a:rPr>
              <a:t> </a:t>
            </a:r>
            <a:r>
              <a:rPr lang="en-GB" b="0" i="1" dirty="0" err="1">
                <a:effectLst/>
              </a:rPr>
              <a:t>ihre</a:t>
            </a:r>
            <a:r>
              <a:rPr lang="en-GB" b="0" i="1" dirty="0">
                <a:effectLst/>
              </a:rPr>
              <a:t> </a:t>
            </a:r>
            <a:r>
              <a:rPr lang="en-GB" b="0" i="1" dirty="0" err="1">
                <a:effectLst/>
              </a:rPr>
              <a:t>Berufe</a:t>
            </a:r>
            <a:r>
              <a:rPr lang="en-GB" b="0" i="1" dirty="0">
                <a:effectLst/>
              </a:rPr>
              <a:t> </a:t>
            </a:r>
            <a:r>
              <a:rPr lang="en-GB" b="0" i="1" dirty="0" err="1">
                <a:effectLst/>
              </a:rPr>
              <a:t>nichts</a:t>
            </a:r>
            <a:r>
              <a:rPr lang="en-GB" b="0" i="1" dirty="0">
                <a:effectLst/>
              </a:rPr>
              <a:t> </a:t>
            </a:r>
            <a:r>
              <a:rPr lang="en-GB" b="0" i="1" dirty="0" err="1">
                <a:effectLst/>
              </a:rPr>
              <a:t>nützen</a:t>
            </a:r>
            <a:r>
              <a:rPr lang="en-GB" b="0" i="1" dirty="0">
                <a:effectLst/>
              </a:rPr>
              <a:t> und </a:t>
            </a:r>
            <a:r>
              <a:rPr lang="en-GB" b="0" i="1" dirty="0" err="1">
                <a:effectLst/>
              </a:rPr>
              <a:t>sie</a:t>
            </a:r>
            <a:r>
              <a:rPr lang="en-GB" b="0" i="1" dirty="0">
                <a:effectLst/>
              </a:rPr>
              <a:t> bis </a:t>
            </a:r>
            <a:r>
              <a:rPr lang="en-GB" b="0" i="1" dirty="0" err="1">
                <a:effectLst/>
              </a:rPr>
              <a:t>heute</a:t>
            </a:r>
            <a:r>
              <a:rPr lang="en-GB" b="0" i="1" dirty="0">
                <a:effectLst/>
              </a:rPr>
              <a:t> auf </a:t>
            </a:r>
            <a:r>
              <a:rPr lang="en-GB" b="0" i="1" dirty="0" err="1">
                <a:effectLst/>
              </a:rPr>
              <a:t>einen</a:t>
            </a:r>
            <a:r>
              <a:rPr lang="en-GB" b="0" i="1" dirty="0">
                <a:effectLst/>
              </a:rPr>
              <a:t> Teil </a:t>
            </a:r>
            <a:r>
              <a:rPr lang="en-GB" b="0" i="1" dirty="0" err="1">
                <a:effectLst/>
              </a:rPr>
              <a:t>ihrer</a:t>
            </a:r>
            <a:r>
              <a:rPr lang="en-GB" b="0" i="1" dirty="0">
                <a:effectLst/>
              </a:rPr>
              <a:t> </a:t>
            </a:r>
            <a:r>
              <a:rPr lang="en-GB" b="0" i="1" dirty="0" err="1">
                <a:effectLst/>
              </a:rPr>
              <a:t>Löhne</a:t>
            </a:r>
            <a:r>
              <a:rPr lang="en-GB" b="0" i="1" dirty="0">
                <a:effectLst/>
              </a:rPr>
              <a:t> </a:t>
            </a:r>
            <a:r>
              <a:rPr lang="en-GB" b="0" i="1" dirty="0" err="1">
                <a:effectLst/>
              </a:rPr>
              <a:t>warten</a:t>
            </a:r>
            <a:r>
              <a:rPr lang="en-GB" b="0" i="1" dirty="0">
                <a:solidFill>
                  <a:srgbClr val="5F676B"/>
                </a:solidFill>
                <a:effectLst/>
              </a:rPr>
              <a:t>.</a:t>
            </a:r>
            <a:r>
              <a:rPr lang="en-GB" dirty="0"/>
              <a:t>…’</a:t>
            </a:r>
          </a:p>
          <a:p>
            <a:pPr>
              <a:lnSpc>
                <a:spcPct val="90000"/>
              </a:lnSpc>
            </a:pPr>
            <a:endParaRPr lang="en-US" sz="1100" dirty="0"/>
          </a:p>
        </p:txBody>
      </p:sp>
      <mc:AlternateContent xmlns:mc="http://schemas.openxmlformats.org/markup-compatibility/2006" xmlns:p14="http://schemas.microsoft.com/office/powerpoint/2010/main" xmlns:aink="http://schemas.microsoft.com/office/drawing/2016/ink">
        <mc:Choice Requires="p14 aink">
          <p:contentPart p14:bwMode="auto" r:id="rId8">
            <p14:nvContentPartPr>
              <p14:cNvPr id="5" name="Ink 4">
                <a:extLst>
                  <a:ext uri="{FF2B5EF4-FFF2-40B4-BE49-F238E27FC236}">
                    <a16:creationId xmlns:a16="http://schemas.microsoft.com/office/drawing/2014/main" id="{38A8F742-48BB-0DDB-7F81-9D0D48882E66}"/>
                  </a:ext>
                </a:extLst>
              </p14:cNvPr>
              <p14:cNvContentPartPr/>
              <p14:nvPr/>
            </p14:nvContentPartPr>
            <p14:xfrm>
              <a:off x="7285672" y="516769"/>
              <a:ext cx="360" cy="360"/>
            </p14:xfrm>
          </p:contentPart>
        </mc:Choice>
        <mc:Fallback xmlns="">
          <p:pic>
            <p:nvPicPr>
              <p:cNvPr id="5" name="Ink 4">
                <a:extLst>
                  <a:ext uri="{FF2B5EF4-FFF2-40B4-BE49-F238E27FC236}">
                    <a16:creationId xmlns:a16="http://schemas.microsoft.com/office/drawing/2014/main" id="{38A8F742-48BB-0DDB-7F81-9D0D48882E66}"/>
                  </a:ext>
                </a:extLst>
              </p:cNvPr>
              <p:cNvPicPr/>
              <p:nvPr/>
            </p:nvPicPr>
            <p:blipFill>
              <a:blip r:embed="rId9"/>
              <a:stretch>
                <a:fillRect/>
              </a:stretch>
            </p:blipFill>
            <p:spPr>
              <a:xfrm>
                <a:off x="7267672" y="408769"/>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6" name="Ink 5">
                <a:extLst>
                  <a:ext uri="{FF2B5EF4-FFF2-40B4-BE49-F238E27FC236}">
                    <a16:creationId xmlns:a16="http://schemas.microsoft.com/office/drawing/2014/main" id="{7C6858FC-A550-2635-77C8-F60B52F87B53}"/>
                  </a:ext>
                </a:extLst>
              </p14:cNvPr>
              <p14:cNvContentPartPr/>
              <p14:nvPr/>
            </p14:nvContentPartPr>
            <p14:xfrm>
              <a:off x="10983592" y="6343009"/>
              <a:ext cx="360" cy="360"/>
            </p14:xfrm>
          </p:contentPart>
        </mc:Choice>
        <mc:Fallback xmlns="">
          <p:pic>
            <p:nvPicPr>
              <p:cNvPr id="6" name="Ink 5">
                <a:extLst>
                  <a:ext uri="{FF2B5EF4-FFF2-40B4-BE49-F238E27FC236}">
                    <a16:creationId xmlns:a16="http://schemas.microsoft.com/office/drawing/2014/main" id="{7C6858FC-A550-2635-77C8-F60B52F87B53}"/>
                  </a:ext>
                </a:extLst>
              </p:cNvPr>
              <p:cNvPicPr/>
              <p:nvPr/>
            </p:nvPicPr>
            <p:blipFill>
              <a:blip r:embed="rId11"/>
              <a:stretch>
                <a:fillRect/>
              </a:stretch>
            </p:blipFill>
            <p:spPr>
              <a:xfrm>
                <a:off x="10965592" y="6235009"/>
                <a:ext cx="36000" cy="216000"/>
              </a:xfrm>
              <a:prstGeom prst="rect">
                <a:avLst/>
              </a:prstGeom>
            </p:spPr>
          </p:pic>
        </mc:Fallback>
      </mc:AlternateContent>
      <p:sp>
        <p:nvSpPr>
          <p:cNvPr id="7" name="TextBox 6">
            <a:extLst>
              <a:ext uri="{FF2B5EF4-FFF2-40B4-BE49-F238E27FC236}">
                <a16:creationId xmlns:a16="http://schemas.microsoft.com/office/drawing/2014/main" id="{69EB8CDB-6EA3-3253-3EE7-F1A85952E916}"/>
              </a:ext>
            </a:extLst>
          </p:cNvPr>
          <p:cNvSpPr txBox="1"/>
          <p:nvPr/>
        </p:nvSpPr>
        <p:spPr>
          <a:xfrm>
            <a:off x="10275299" y="5973677"/>
            <a:ext cx="1577868" cy="369332"/>
          </a:xfrm>
          <a:prstGeom prst="rect">
            <a:avLst/>
          </a:prstGeom>
          <a:noFill/>
        </p:spPr>
        <p:txBody>
          <a:bodyPr wrap="none" rtlCol="0">
            <a:spAutoFit/>
          </a:bodyPr>
          <a:lstStyle/>
          <a:p>
            <a:r>
              <a:rPr lang="en-US" dirty="0">
                <a:hlinkClick r:id="rId6"/>
              </a:rPr>
              <a:t>English version</a:t>
            </a:r>
            <a:endParaRPr lang="en-US" dirty="0"/>
          </a:p>
        </p:txBody>
      </p:sp>
    </p:spTree>
    <p:extLst>
      <p:ext uri="{BB962C8B-B14F-4D97-AF65-F5344CB8AC3E}">
        <p14:creationId xmlns:p14="http://schemas.microsoft.com/office/powerpoint/2010/main" val="280122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1FE35B3F-E6FB-6243-6E81-832974F6AD17}"/>
              </a:ext>
            </a:extLst>
          </p:cNvPr>
          <p:cNvPicPr>
            <a:picLocks noChangeAspect="1"/>
          </p:cNvPicPr>
          <p:nvPr/>
        </p:nvPicPr>
        <p:blipFill rotWithShape="1">
          <a:blip r:embed="rId3">
            <a:alphaModFix amt="7000"/>
          </a:blip>
          <a:srcRect t="25014"/>
          <a:stretch/>
        </p:blipFill>
        <p:spPr>
          <a:xfrm>
            <a:off x="20" y="1282"/>
            <a:ext cx="12191980" cy="6856718"/>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3809114C-912A-FC4E-DA68-96FA1D2CE203}"/>
              </a:ext>
            </a:extLst>
          </p:cNvPr>
          <p:cNvPicPr>
            <a:picLocks noChangeAspect="1"/>
          </p:cNvPicPr>
          <p:nvPr/>
        </p:nvPicPr>
        <p:blipFill rotWithShape="1">
          <a:blip r:embed="rId3">
            <a:alphaModFix amt="7000"/>
          </a:blip>
          <a:srcRect t="25014"/>
          <a:stretch/>
        </p:blipFill>
        <p:spPr>
          <a:xfrm>
            <a:off x="-1504" y="1282"/>
            <a:ext cx="12191980" cy="6856718"/>
          </a:xfrm>
          <a:prstGeom prst="rect">
            <a:avLst/>
          </a:prstGeom>
        </p:spPr>
      </p:pic>
      <p:pic>
        <p:nvPicPr>
          <p:cNvPr id="7" name="Picture 2">
            <a:extLst>
              <a:ext uri="{FF2B5EF4-FFF2-40B4-BE49-F238E27FC236}">
                <a16:creationId xmlns:a16="http://schemas.microsoft.com/office/drawing/2014/main" id="{E27F2586-4C29-EC15-C224-7F0D801D72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3466" y="299944"/>
            <a:ext cx="5719497" cy="59440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text&#10;&#10;Description automatically generated">
            <a:extLst>
              <a:ext uri="{FF2B5EF4-FFF2-40B4-BE49-F238E27FC236}">
                <a16:creationId xmlns:a16="http://schemas.microsoft.com/office/drawing/2014/main" id="{EBB79B8D-C52C-04D5-1AB6-95B5D752331E}"/>
              </a:ext>
            </a:extLst>
          </p:cNvPr>
          <p:cNvPicPr>
            <a:picLocks noChangeAspect="1"/>
          </p:cNvPicPr>
          <p:nvPr/>
        </p:nvPicPr>
        <p:blipFill rotWithShape="1">
          <a:blip r:embed="rId3">
            <a:alphaModFix amt="7000"/>
          </a:blip>
          <a:srcRect t="25014"/>
          <a:stretch/>
        </p:blipFill>
        <p:spPr>
          <a:xfrm>
            <a:off x="152420" y="206748"/>
            <a:ext cx="12191980" cy="6856718"/>
          </a:xfrm>
          <a:prstGeom prst="rect">
            <a:avLst/>
          </a:prstGeom>
        </p:spPr>
      </p:pic>
      <p:sp>
        <p:nvSpPr>
          <p:cNvPr id="11" name="Google Shape;150;p9">
            <a:extLst>
              <a:ext uri="{FF2B5EF4-FFF2-40B4-BE49-F238E27FC236}">
                <a16:creationId xmlns:a16="http://schemas.microsoft.com/office/drawing/2014/main" id="{6FC229AD-4B32-0F94-9A9D-594BA6C55F85}"/>
              </a:ext>
            </a:extLst>
          </p:cNvPr>
          <p:cNvSpPr/>
          <p:nvPr/>
        </p:nvSpPr>
        <p:spPr>
          <a:xfrm>
            <a:off x="152420" y="299945"/>
            <a:ext cx="2987078" cy="2634148"/>
          </a:xfrm>
          <a:prstGeom prst="cloud">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r>
              <a:rPr lang="de-DE" sz="1600" dirty="0"/>
              <a:t>Die Protagonisten stammen aus Mosambik. Welche Sprachen werden in Mosambik gesprochen?</a:t>
            </a:r>
            <a:endParaRPr lang="en-US" sz="1600" dirty="0"/>
          </a:p>
        </p:txBody>
      </p:sp>
      <p:sp>
        <p:nvSpPr>
          <p:cNvPr id="12" name="TextBox 11">
            <a:extLst>
              <a:ext uri="{FF2B5EF4-FFF2-40B4-BE49-F238E27FC236}">
                <a16:creationId xmlns:a16="http://schemas.microsoft.com/office/drawing/2014/main" id="{2BEF612F-A503-B54E-E3CF-68845C116174}"/>
              </a:ext>
            </a:extLst>
          </p:cNvPr>
          <p:cNvSpPr txBox="1"/>
          <p:nvPr/>
        </p:nvSpPr>
        <p:spPr>
          <a:xfrm>
            <a:off x="9050320" y="4370189"/>
            <a:ext cx="2057486" cy="584775"/>
          </a:xfrm>
          <a:prstGeom prst="rect">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a:solidFill>
              <a:schemeClr val="accent6"/>
            </a:solidFill>
          </a:ln>
        </p:spPr>
        <p:txBody>
          <a:bodyPr wrap="none" rtlCol="0">
            <a:spAutoFit/>
          </a:bodyPr>
          <a:lstStyle/>
          <a:p>
            <a:r>
              <a:rPr lang="en-US" sz="1600" dirty="0"/>
              <a:t>Die </a:t>
            </a:r>
            <a:r>
              <a:rPr lang="en-US" sz="1600" dirty="0" err="1"/>
              <a:t>Hauptstadt</a:t>
            </a:r>
            <a:r>
              <a:rPr lang="en-US" sz="1600" dirty="0"/>
              <a:t> von </a:t>
            </a:r>
          </a:p>
          <a:p>
            <a:r>
              <a:rPr lang="en-US" sz="1600" dirty="0" err="1"/>
              <a:t>Mosambik</a:t>
            </a:r>
            <a:r>
              <a:rPr lang="en-US" sz="1600" dirty="0"/>
              <a:t> </a:t>
            </a:r>
            <a:r>
              <a:rPr lang="en-US" sz="1600" dirty="0" err="1"/>
              <a:t>ist</a:t>
            </a:r>
            <a:r>
              <a:rPr lang="en-US" sz="1600" dirty="0"/>
              <a:t> Maputo.</a:t>
            </a:r>
          </a:p>
        </p:txBody>
      </p:sp>
      <p:cxnSp>
        <p:nvCxnSpPr>
          <p:cNvPr id="13" name="Straight Arrow Connector 12">
            <a:extLst>
              <a:ext uri="{FF2B5EF4-FFF2-40B4-BE49-F238E27FC236}">
                <a16:creationId xmlns:a16="http://schemas.microsoft.com/office/drawing/2014/main" id="{57B0DADB-51B5-7B25-246F-2CE18D924C4E}"/>
              </a:ext>
            </a:extLst>
          </p:cNvPr>
          <p:cNvCxnSpPr>
            <a:cxnSpLocks/>
          </p:cNvCxnSpPr>
          <p:nvPr/>
        </p:nvCxnSpPr>
        <p:spPr>
          <a:xfrm flipH="1">
            <a:off x="7665396" y="4670584"/>
            <a:ext cx="1483138"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Google Shape;150;p9">
            <a:extLst>
              <a:ext uri="{FF2B5EF4-FFF2-40B4-BE49-F238E27FC236}">
                <a16:creationId xmlns:a16="http://schemas.microsoft.com/office/drawing/2014/main" id="{AFB9C243-F2EB-E8A6-6118-FAA1EB8B8DC9}"/>
              </a:ext>
            </a:extLst>
          </p:cNvPr>
          <p:cNvSpPr/>
          <p:nvPr/>
        </p:nvSpPr>
        <p:spPr>
          <a:xfrm>
            <a:off x="152420" y="3933848"/>
            <a:ext cx="2649147" cy="2634147"/>
          </a:xfrm>
          <a:prstGeom prst="cloud">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r>
              <a:rPr lang="de-DE" sz="1600" dirty="0"/>
              <a:t>Einer der Protagonisten sagt „</a:t>
            </a:r>
            <a:r>
              <a:rPr lang="de-DE" sz="1600" dirty="0" err="1"/>
              <a:t>Bom</a:t>
            </a:r>
            <a:r>
              <a:rPr lang="de-DE" sz="1600" dirty="0"/>
              <a:t> Dia“. Welche Sprache ist das and was heißt es? </a:t>
            </a:r>
            <a:endParaRPr lang="en-US" sz="1600" dirty="0"/>
          </a:p>
        </p:txBody>
      </p:sp>
    </p:spTree>
    <p:extLst>
      <p:ext uri="{BB962C8B-B14F-4D97-AF65-F5344CB8AC3E}">
        <p14:creationId xmlns:p14="http://schemas.microsoft.com/office/powerpoint/2010/main" val="450027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 posing, bunch&#10;&#10;Description automatically generated">
            <a:extLst>
              <a:ext uri="{FF2B5EF4-FFF2-40B4-BE49-F238E27FC236}">
                <a16:creationId xmlns:a16="http://schemas.microsoft.com/office/drawing/2014/main" id="{42162EE9-F861-9EF0-D744-EB63DA7E4D3C}"/>
              </a:ext>
            </a:extLst>
          </p:cNvPr>
          <p:cNvPicPr>
            <a:picLocks noChangeAspect="1"/>
          </p:cNvPicPr>
          <p:nvPr/>
        </p:nvPicPr>
        <p:blipFill rotWithShape="1">
          <a:blip r:embed="rId3">
            <a:alphaModFix amt="18000"/>
          </a:blip>
          <a:srcRect t="4515" b="20499"/>
          <a:stretch/>
        </p:blipFill>
        <p:spPr>
          <a:xfrm>
            <a:off x="0" y="14446"/>
            <a:ext cx="12095922" cy="6843554"/>
          </a:xfrm>
          <a:prstGeom prst="rect">
            <a:avLst/>
          </a:prstGeom>
        </p:spPr>
      </p:pic>
      <p:sp>
        <p:nvSpPr>
          <p:cNvPr id="9" name="TextBox 8">
            <a:extLst>
              <a:ext uri="{FF2B5EF4-FFF2-40B4-BE49-F238E27FC236}">
                <a16:creationId xmlns:a16="http://schemas.microsoft.com/office/drawing/2014/main" id="{AEA60769-B87E-FB26-D71A-83B95CC30A7C}"/>
              </a:ext>
            </a:extLst>
          </p:cNvPr>
          <p:cNvSpPr txBox="1"/>
          <p:nvPr/>
        </p:nvSpPr>
        <p:spPr>
          <a:xfrm>
            <a:off x="8557909" y="3112852"/>
            <a:ext cx="1964987" cy="777894"/>
          </a:xfrm>
          <a:prstGeom prst="rect">
            <a:avLst/>
          </a:prstGeom>
          <a:noFill/>
        </p:spPr>
        <p:txBody>
          <a:bodyPr wrap="square" rtlCol="0">
            <a:spAutoFit/>
          </a:bodyPr>
          <a:lstStyle/>
          <a:p>
            <a:endParaRPr lang="en-US" dirty="0"/>
          </a:p>
        </p:txBody>
      </p:sp>
      <p:sp>
        <p:nvSpPr>
          <p:cNvPr id="11" name="Rectangle 8">
            <a:extLst>
              <a:ext uri="{FF2B5EF4-FFF2-40B4-BE49-F238E27FC236}">
                <a16:creationId xmlns:a16="http://schemas.microsoft.com/office/drawing/2014/main" id="{0AE62DBE-7AC6-1E9C-24E8-978A2116A1DD}"/>
              </a:ext>
            </a:extLst>
          </p:cNvPr>
          <p:cNvSpPr>
            <a:spLocks noChangeArrowheads="1"/>
          </p:cNvSpPr>
          <p:nvPr/>
        </p:nvSpPr>
        <p:spPr bwMode="auto">
          <a:xfrm>
            <a:off x="3771900" y="12840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9F6869AD-113F-B8FF-E0EC-994F3D0390D9}"/>
              </a:ext>
            </a:extLst>
          </p:cNvPr>
          <p:cNvSpPr txBox="1"/>
          <p:nvPr/>
        </p:nvSpPr>
        <p:spPr>
          <a:xfrm>
            <a:off x="4436599" y="127614"/>
            <a:ext cx="1905009" cy="369332"/>
          </a:xfrm>
          <a:prstGeom prst="rect">
            <a:avLst/>
          </a:prstGeom>
          <a:noFill/>
        </p:spPr>
        <p:txBody>
          <a:bodyPr wrap="none" rtlCol="0">
            <a:spAutoFit/>
          </a:bodyPr>
          <a:lstStyle/>
          <a:p>
            <a:pPr algn="ctr"/>
            <a:r>
              <a:rPr lang="en-US" dirty="0"/>
              <a:t>Additional context</a:t>
            </a:r>
          </a:p>
        </p:txBody>
      </p:sp>
      <p:pic>
        <p:nvPicPr>
          <p:cNvPr id="12290" name="Picture 2" descr="BIRGIT WEYHE">
            <a:extLst>
              <a:ext uri="{FF2B5EF4-FFF2-40B4-BE49-F238E27FC236}">
                <a16:creationId xmlns:a16="http://schemas.microsoft.com/office/drawing/2014/main" id="{F4DB6305-B0CD-C41F-7C0F-BEF161307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880" y="602699"/>
            <a:ext cx="1182939" cy="17766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C99789C-39DA-036A-A5D5-A2DC9E783C44}"/>
              </a:ext>
            </a:extLst>
          </p:cNvPr>
          <p:cNvSpPr txBox="1"/>
          <p:nvPr/>
        </p:nvSpPr>
        <p:spPr>
          <a:xfrm>
            <a:off x="1676169" y="476794"/>
            <a:ext cx="5553119" cy="203132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solidFill>
              <a:schemeClr val="accent6"/>
            </a:solidFill>
          </a:ln>
        </p:spPr>
        <p:txBody>
          <a:bodyPr wrap="square" rtlCol="0">
            <a:spAutoFit/>
          </a:bodyPr>
          <a:lstStyle/>
          <a:p>
            <a:r>
              <a:rPr lang="en-GB" b="1" i="1" dirty="0"/>
              <a:t>About the author</a:t>
            </a:r>
            <a:r>
              <a:rPr lang="en-GB" b="1" dirty="0"/>
              <a:t>:</a:t>
            </a:r>
            <a:r>
              <a:rPr lang="en-GB" dirty="0"/>
              <a:t> Birgit Weyhe is a German cartoonist and illustrator who spent her childhood in East Africa and now lives in Hamburg. ‘</a:t>
            </a:r>
            <a:r>
              <a:rPr lang="en-GB" dirty="0" err="1"/>
              <a:t>Madgermanes</a:t>
            </a:r>
            <a:r>
              <a:rPr lang="en-GB" dirty="0"/>
              <a:t>’ won the 2015 Comic Book prize of the Berthold </a:t>
            </a:r>
            <a:r>
              <a:rPr lang="en-GB" dirty="0" err="1"/>
              <a:t>Leibinger</a:t>
            </a:r>
            <a:r>
              <a:rPr lang="en-GB" dirty="0"/>
              <a:t> Foundation and the 2016 Max und Moritz Prize for the best German Comic. </a:t>
            </a:r>
          </a:p>
          <a:p>
            <a:r>
              <a:rPr lang="en-GB" dirty="0">
                <a:hlinkClick r:id="rId5"/>
              </a:rPr>
              <a:t>https://birgit-weyhe.de/about-me/</a:t>
            </a:r>
            <a:endParaRPr lang="en-GB" dirty="0"/>
          </a:p>
        </p:txBody>
      </p:sp>
      <p:sp>
        <p:nvSpPr>
          <p:cNvPr id="7" name="TextBox 6">
            <a:extLst>
              <a:ext uri="{FF2B5EF4-FFF2-40B4-BE49-F238E27FC236}">
                <a16:creationId xmlns:a16="http://schemas.microsoft.com/office/drawing/2014/main" id="{119300FC-8FCD-3402-1E18-22587C8E109D}"/>
              </a:ext>
            </a:extLst>
          </p:cNvPr>
          <p:cNvSpPr txBox="1"/>
          <p:nvPr/>
        </p:nvSpPr>
        <p:spPr>
          <a:xfrm>
            <a:off x="4174877" y="1340906"/>
            <a:ext cx="2166731" cy="1500805"/>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3B1ED59C-1CBE-85F4-C417-1DB3481FFA25}"/>
              </a:ext>
            </a:extLst>
          </p:cNvPr>
          <p:cNvSpPr txBox="1"/>
          <p:nvPr/>
        </p:nvSpPr>
        <p:spPr>
          <a:xfrm>
            <a:off x="8736611" y="788840"/>
            <a:ext cx="2474843" cy="5909310"/>
          </a:xfrm>
          <a:prstGeom prst="rect">
            <a:avLst/>
          </a:prstGeom>
          <a:gradFill>
            <a:gsLst>
              <a:gs pos="0">
                <a:schemeClr val="accent6">
                  <a:lumMod val="5000"/>
                  <a:lumOff val="95000"/>
                </a:schemeClr>
              </a:gs>
              <a:gs pos="74000">
                <a:schemeClr val="accent6">
                  <a:lumMod val="15000"/>
                  <a:lumOff val="85000"/>
                </a:schemeClr>
              </a:gs>
              <a:gs pos="83000">
                <a:schemeClr val="accent6">
                  <a:lumMod val="45000"/>
                  <a:lumOff val="55000"/>
                </a:schemeClr>
              </a:gs>
              <a:gs pos="100000">
                <a:schemeClr val="accent6">
                  <a:lumMod val="30000"/>
                  <a:lumOff val="70000"/>
                </a:schemeClr>
              </a:gs>
            </a:gsLst>
            <a:lin ang="5400000" scaled="1"/>
          </a:gradFill>
          <a:ln>
            <a:solidFill>
              <a:schemeClr val="accent6"/>
            </a:solidFill>
          </a:ln>
        </p:spPr>
        <p:txBody>
          <a:bodyPr wrap="square" rtlCol="0">
            <a:spAutoFit/>
          </a:bodyPr>
          <a:lstStyle/>
          <a:p>
            <a:r>
              <a:rPr lang="en-GB" i="1" dirty="0">
                <a:solidFill>
                  <a:srgbClr val="0070C0"/>
                </a:solidFill>
                <a:hlinkClick r:id="rId6"/>
              </a:rPr>
              <a:t>Quote from a review by Anna Blasiak in the European Literature Network (ELN)</a:t>
            </a:r>
            <a:endParaRPr lang="en-GB" dirty="0">
              <a:solidFill>
                <a:srgbClr val="0070C0"/>
              </a:solidFill>
            </a:endParaRPr>
          </a:p>
          <a:p>
            <a:endParaRPr lang="en-GB" i="1" dirty="0"/>
          </a:p>
          <a:p>
            <a:r>
              <a:rPr lang="en-GB" i="1" dirty="0"/>
              <a:t>‘</a:t>
            </a:r>
            <a:r>
              <a:rPr lang="en-US" i="1" dirty="0"/>
              <a:t>I might have grown up in communist Poland, and in fact not far from the border with what was then East Germany, but I had never heard about the scheme that this graphic novel describes – bringing people over from Mozambique to East Germany to provide what essentially amounts to slave </a:t>
            </a:r>
            <a:r>
              <a:rPr lang="en-US" i="1" dirty="0" err="1"/>
              <a:t>labour</a:t>
            </a:r>
            <a:r>
              <a:rPr lang="en-US" i="1" dirty="0"/>
              <a:t>.’</a:t>
            </a:r>
          </a:p>
          <a:p>
            <a:endParaRPr lang="en-GB" dirty="0"/>
          </a:p>
        </p:txBody>
      </p:sp>
      <p:pic>
        <p:nvPicPr>
          <p:cNvPr id="5" name="Picture 4" descr="A picture containing text, posing, store, several&#10;&#10;Description automatically generated">
            <a:extLst>
              <a:ext uri="{FF2B5EF4-FFF2-40B4-BE49-F238E27FC236}">
                <a16:creationId xmlns:a16="http://schemas.microsoft.com/office/drawing/2014/main" id="{873E1397-818D-9A4F-3EF8-754C0A252B39}"/>
              </a:ext>
            </a:extLst>
          </p:cNvPr>
          <p:cNvPicPr>
            <a:picLocks noChangeAspect="1"/>
          </p:cNvPicPr>
          <p:nvPr/>
        </p:nvPicPr>
        <p:blipFill>
          <a:blip r:embed="rId7"/>
          <a:stretch>
            <a:fillRect/>
          </a:stretch>
        </p:blipFill>
        <p:spPr>
          <a:xfrm>
            <a:off x="3477560" y="2646922"/>
            <a:ext cx="4879554" cy="4009674"/>
          </a:xfrm>
          <a:prstGeom prst="rect">
            <a:avLst/>
          </a:prstGeom>
        </p:spPr>
      </p:pic>
      <p:sp>
        <p:nvSpPr>
          <p:cNvPr id="2" name="TextBox 1">
            <a:extLst>
              <a:ext uri="{FF2B5EF4-FFF2-40B4-BE49-F238E27FC236}">
                <a16:creationId xmlns:a16="http://schemas.microsoft.com/office/drawing/2014/main" id="{79150DCB-8E7E-EAF0-5266-CBE026E0602A}"/>
              </a:ext>
            </a:extLst>
          </p:cNvPr>
          <p:cNvSpPr txBox="1"/>
          <p:nvPr/>
        </p:nvSpPr>
        <p:spPr>
          <a:xfrm>
            <a:off x="202130" y="6448577"/>
            <a:ext cx="3986989" cy="538609"/>
          </a:xfrm>
          <a:prstGeom prst="rect">
            <a:avLst/>
          </a:prstGeom>
          <a:noFill/>
        </p:spPr>
        <p:txBody>
          <a:bodyPr wrap="none" rtlCol="0">
            <a:spAutoFit/>
          </a:bodyPr>
          <a:lstStyle/>
          <a:p>
            <a:r>
              <a:rPr lang="en-US" sz="1100" dirty="0"/>
              <a:t>‘</a:t>
            </a:r>
            <a:r>
              <a:rPr lang="en-US" sz="1100" dirty="0" err="1"/>
              <a:t>Madgermanes</a:t>
            </a:r>
            <a:r>
              <a:rPr lang="en-US" sz="1100" dirty="0"/>
              <a:t>’, by Birgit Weyhe published by Avant Verlag 2016</a:t>
            </a:r>
          </a:p>
          <a:p>
            <a:endParaRPr lang="en-US" dirty="0"/>
          </a:p>
        </p:txBody>
      </p:sp>
      <p:sp>
        <p:nvSpPr>
          <p:cNvPr id="8" name="TextBox 7">
            <a:extLst>
              <a:ext uri="{FF2B5EF4-FFF2-40B4-BE49-F238E27FC236}">
                <a16:creationId xmlns:a16="http://schemas.microsoft.com/office/drawing/2014/main" id="{B3B42293-2D46-E29F-9B0B-5E2DBA34F792}"/>
              </a:ext>
            </a:extLst>
          </p:cNvPr>
          <p:cNvSpPr txBox="1"/>
          <p:nvPr/>
        </p:nvSpPr>
        <p:spPr>
          <a:xfrm>
            <a:off x="377072" y="3770721"/>
            <a:ext cx="2720991" cy="1754326"/>
          </a:xfrm>
          <a:prstGeom prst="rect">
            <a:avLst/>
          </a:prstGeom>
          <a:solidFill>
            <a:schemeClr val="accent6">
              <a:lumMod val="60000"/>
              <a:lumOff val="40000"/>
            </a:schemeClr>
          </a:solidFill>
        </p:spPr>
        <p:txBody>
          <a:bodyPr wrap="square" rtlCol="0">
            <a:spAutoFit/>
          </a:bodyPr>
          <a:lstStyle/>
          <a:p>
            <a:r>
              <a:rPr lang="en-US" b="1" i="1" dirty="0" err="1"/>
              <a:t>Arte</a:t>
            </a:r>
            <a:r>
              <a:rPr lang="en-US" b="1" i="1" dirty="0"/>
              <a:t> Journal:</a:t>
            </a:r>
          </a:p>
          <a:p>
            <a:r>
              <a:rPr lang="en-US" dirty="0"/>
              <a:t>‘</a:t>
            </a:r>
            <a:r>
              <a:rPr lang="en-US" dirty="0" err="1"/>
              <a:t>Madgermanes</a:t>
            </a:r>
            <a:r>
              <a:rPr lang="en-US" dirty="0"/>
              <a:t> – </a:t>
            </a:r>
          </a:p>
          <a:p>
            <a:r>
              <a:rPr lang="en-US" dirty="0" err="1"/>
              <a:t>Comiczeichnerin</a:t>
            </a:r>
            <a:r>
              <a:rPr lang="en-US" dirty="0"/>
              <a:t> Birgit Weyhe </a:t>
            </a:r>
          </a:p>
          <a:p>
            <a:r>
              <a:rPr lang="en-US" dirty="0" err="1"/>
              <a:t>ausgezeichnet</a:t>
            </a:r>
            <a:r>
              <a:rPr lang="en-US" dirty="0"/>
              <a:t>’:</a:t>
            </a:r>
            <a:endParaRPr lang="en-US" dirty="0">
              <a:hlinkClick r:id="rId8"/>
            </a:endParaRPr>
          </a:p>
          <a:p>
            <a:r>
              <a:rPr lang="en-US" dirty="0">
                <a:hlinkClick r:id="rId8"/>
              </a:rPr>
              <a:t>video report</a:t>
            </a:r>
            <a:r>
              <a:rPr lang="en-US" dirty="0"/>
              <a:t>  </a:t>
            </a:r>
            <a:r>
              <a:rPr lang="en-US" i="1" dirty="0"/>
              <a:t>2 mins 51</a:t>
            </a:r>
          </a:p>
        </p:txBody>
      </p:sp>
    </p:spTree>
    <p:extLst>
      <p:ext uri="{BB962C8B-B14F-4D97-AF65-F5344CB8AC3E}">
        <p14:creationId xmlns:p14="http://schemas.microsoft.com/office/powerpoint/2010/main" val="359665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 posing, bunch&#10;&#10;Description automatically generated">
            <a:extLst>
              <a:ext uri="{FF2B5EF4-FFF2-40B4-BE49-F238E27FC236}">
                <a16:creationId xmlns:a16="http://schemas.microsoft.com/office/drawing/2014/main" id="{42162EE9-F861-9EF0-D744-EB63DA7E4D3C}"/>
              </a:ext>
            </a:extLst>
          </p:cNvPr>
          <p:cNvPicPr>
            <a:picLocks noChangeAspect="1"/>
          </p:cNvPicPr>
          <p:nvPr/>
        </p:nvPicPr>
        <p:blipFill rotWithShape="1">
          <a:blip r:embed="rId3">
            <a:alphaModFix amt="18000"/>
          </a:blip>
          <a:srcRect t="4515" b="20499"/>
          <a:stretch/>
        </p:blipFill>
        <p:spPr>
          <a:xfrm>
            <a:off x="20" y="0"/>
            <a:ext cx="12191980" cy="6856718"/>
          </a:xfrm>
          <a:prstGeom prst="rect">
            <a:avLst/>
          </a:prstGeom>
        </p:spPr>
      </p:pic>
      <p:sp>
        <p:nvSpPr>
          <p:cNvPr id="9" name="TextBox 8">
            <a:extLst>
              <a:ext uri="{FF2B5EF4-FFF2-40B4-BE49-F238E27FC236}">
                <a16:creationId xmlns:a16="http://schemas.microsoft.com/office/drawing/2014/main" id="{AEA60769-B87E-FB26-D71A-83B95CC30A7C}"/>
              </a:ext>
            </a:extLst>
          </p:cNvPr>
          <p:cNvSpPr txBox="1"/>
          <p:nvPr/>
        </p:nvSpPr>
        <p:spPr>
          <a:xfrm>
            <a:off x="8557909" y="3112852"/>
            <a:ext cx="1964987" cy="777894"/>
          </a:xfrm>
          <a:prstGeom prst="rect">
            <a:avLst/>
          </a:prstGeom>
          <a:noFill/>
        </p:spPr>
        <p:txBody>
          <a:bodyPr wrap="square" rtlCol="0">
            <a:spAutoFit/>
          </a:bodyPr>
          <a:lstStyle/>
          <a:p>
            <a:endParaRPr lang="en-US" dirty="0"/>
          </a:p>
        </p:txBody>
      </p:sp>
      <p:sp>
        <p:nvSpPr>
          <p:cNvPr id="11" name="Rectangle 8">
            <a:extLst>
              <a:ext uri="{FF2B5EF4-FFF2-40B4-BE49-F238E27FC236}">
                <a16:creationId xmlns:a16="http://schemas.microsoft.com/office/drawing/2014/main" id="{0AE62DBE-7AC6-1E9C-24E8-978A2116A1DD}"/>
              </a:ext>
            </a:extLst>
          </p:cNvPr>
          <p:cNvSpPr>
            <a:spLocks noChangeArrowheads="1"/>
          </p:cNvSpPr>
          <p:nvPr/>
        </p:nvSpPr>
        <p:spPr bwMode="auto">
          <a:xfrm>
            <a:off x="3771900" y="12840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itle 1">
            <a:extLst>
              <a:ext uri="{FF2B5EF4-FFF2-40B4-BE49-F238E27FC236}">
                <a16:creationId xmlns:a16="http://schemas.microsoft.com/office/drawing/2014/main" id="{12E35956-020B-5481-65ED-888CA6843300}"/>
              </a:ext>
            </a:extLst>
          </p:cNvPr>
          <p:cNvSpPr txBox="1">
            <a:spLocks/>
          </p:cNvSpPr>
          <p:nvPr/>
        </p:nvSpPr>
        <p:spPr>
          <a:xfrm>
            <a:off x="533401" y="624110"/>
            <a:ext cx="10971212" cy="12808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Time to Translate!</a:t>
            </a:r>
          </a:p>
        </p:txBody>
      </p:sp>
      <p:sp>
        <p:nvSpPr>
          <p:cNvPr id="5" name="Content Placeholder 2">
            <a:extLst>
              <a:ext uri="{FF2B5EF4-FFF2-40B4-BE49-F238E27FC236}">
                <a16:creationId xmlns:a16="http://schemas.microsoft.com/office/drawing/2014/main" id="{1E43D621-0EEA-D096-326B-1B960A5F44D0}"/>
              </a:ext>
            </a:extLst>
          </p:cNvPr>
          <p:cNvSpPr txBox="1">
            <a:spLocks/>
          </p:cNvSpPr>
          <p:nvPr/>
        </p:nvSpPr>
        <p:spPr>
          <a:xfrm>
            <a:off x="465333" y="1473200"/>
            <a:ext cx="10971212" cy="4216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0" indent="0">
              <a:spcBef>
                <a:spcPts val="0"/>
              </a:spcBef>
              <a:buClr>
                <a:srgbClr val="000000"/>
              </a:buClr>
              <a:buSzPts val="2400"/>
              <a:buFont typeface="Arial" panose="020B0604020202020204" pitchFamily="34" charset="0"/>
              <a:buNone/>
            </a:pPr>
            <a:endParaRPr lang="en-GB" sz="2400" dirty="0">
              <a:solidFill>
                <a:srgbClr val="000000"/>
              </a:solidFill>
            </a:endParaRPr>
          </a:p>
          <a:p>
            <a:pPr marL="76200" indent="0">
              <a:spcBef>
                <a:spcPts val="0"/>
              </a:spcBef>
              <a:buClr>
                <a:srgbClr val="000000"/>
              </a:buClr>
              <a:buSzPts val="2400"/>
              <a:buFont typeface="Arial" panose="020B0604020202020204" pitchFamily="34" charset="0"/>
              <a:buNone/>
            </a:pPr>
            <a:r>
              <a:rPr lang="en-GB" sz="2400" dirty="0">
                <a:solidFill>
                  <a:srgbClr val="000000"/>
                </a:solidFill>
              </a:rPr>
              <a:t>A reminder of some important things to keep in mind when translating:</a:t>
            </a:r>
          </a:p>
          <a:p>
            <a:pPr marL="76200" indent="0">
              <a:spcBef>
                <a:spcPts val="0"/>
              </a:spcBef>
              <a:buClr>
                <a:srgbClr val="000000"/>
              </a:buClr>
              <a:buSzPts val="2400"/>
              <a:buFont typeface="Arial" panose="020B0604020202020204" pitchFamily="34" charset="0"/>
              <a:buNone/>
            </a:pPr>
            <a:endParaRPr lang="en-GB" sz="2400" dirty="0">
              <a:solidFill>
                <a:srgbClr val="000000"/>
              </a:solidFill>
            </a:endParaRPr>
          </a:p>
          <a:p>
            <a:pPr marL="457200" indent="-381000">
              <a:spcBef>
                <a:spcPts val="0"/>
              </a:spcBef>
              <a:buClr>
                <a:srgbClr val="000000"/>
              </a:buClr>
              <a:buSzPts val="2400"/>
              <a:buFont typeface="Arial" panose="020B0604020202020204" pitchFamily="34" charset="0"/>
              <a:buChar char="●"/>
            </a:pPr>
            <a:r>
              <a:rPr lang="en-GB" sz="2400" dirty="0">
                <a:solidFill>
                  <a:srgbClr val="000000"/>
                </a:solidFill>
              </a:rPr>
              <a:t>Word-for-word (‘literal’) translations aren’t always your best option: replacing one word in German for an equivalent English word can result in nonsense. </a:t>
            </a:r>
          </a:p>
          <a:p>
            <a:pPr marL="457200" indent="-381000">
              <a:spcBef>
                <a:spcPts val="0"/>
              </a:spcBef>
              <a:buClr>
                <a:srgbClr val="000000"/>
              </a:buClr>
              <a:buSzPts val="2400"/>
              <a:buFont typeface="Arial" panose="020B0604020202020204" pitchFamily="34" charset="0"/>
              <a:buChar char="●"/>
            </a:pPr>
            <a:r>
              <a:rPr lang="en-GB" sz="2400" dirty="0">
                <a:solidFill>
                  <a:srgbClr val="000000"/>
                </a:solidFill>
              </a:rPr>
              <a:t>Translators have to be </a:t>
            </a:r>
            <a:r>
              <a:rPr lang="en-GB" sz="2400" b="1" dirty="0">
                <a:solidFill>
                  <a:srgbClr val="000000"/>
                </a:solidFill>
              </a:rPr>
              <a:t>creative</a:t>
            </a:r>
            <a:r>
              <a:rPr lang="en-GB" sz="2400" dirty="0">
                <a:solidFill>
                  <a:srgbClr val="000000"/>
                </a:solidFill>
              </a:rPr>
              <a:t>: it is your job to make the translation sound like it was written in English – translators are </a:t>
            </a:r>
            <a:r>
              <a:rPr lang="en-GB" sz="2400" b="1" dirty="0">
                <a:solidFill>
                  <a:srgbClr val="000000"/>
                </a:solidFill>
              </a:rPr>
              <a:t>creative writers </a:t>
            </a:r>
            <a:r>
              <a:rPr lang="en-GB" sz="2400" dirty="0">
                <a:solidFill>
                  <a:srgbClr val="000000"/>
                </a:solidFill>
              </a:rPr>
              <a:t>as well as </a:t>
            </a:r>
            <a:r>
              <a:rPr lang="en-GB" sz="2400" b="1" dirty="0">
                <a:solidFill>
                  <a:srgbClr val="000000"/>
                </a:solidFill>
              </a:rPr>
              <a:t>readers</a:t>
            </a:r>
            <a:r>
              <a:rPr lang="en-GB" sz="2400" dirty="0">
                <a:solidFill>
                  <a:srgbClr val="000000"/>
                </a:solidFill>
              </a:rPr>
              <a:t>.</a:t>
            </a:r>
          </a:p>
          <a:p>
            <a:pPr marL="457200" indent="-381000">
              <a:spcBef>
                <a:spcPts val="0"/>
              </a:spcBef>
              <a:buClr>
                <a:srgbClr val="000000"/>
              </a:buClr>
              <a:buSzPts val="2400"/>
              <a:buFont typeface="Arial" panose="020B0604020202020204" pitchFamily="34" charset="0"/>
              <a:buChar char="●"/>
            </a:pPr>
            <a:r>
              <a:rPr lang="en-GB" sz="2400" dirty="0">
                <a:solidFill>
                  <a:srgbClr val="000000"/>
                </a:solidFill>
              </a:rPr>
              <a:t>Translation is about </a:t>
            </a:r>
            <a:r>
              <a:rPr lang="en-GB" sz="2400" b="1" dirty="0">
                <a:solidFill>
                  <a:srgbClr val="000000"/>
                </a:solidFill>
              </a:rPr>
              <a:t>meaning</a:t>
            </a:r>
            <a:r>
              <a:rPr lang="en-GB" sz="2400" dirty="0">
                <a:solidFill>
                  <a:srgbClr val="000000"/>
                </a:solidFill>
              </a:rPr>
              <a:t>, not just words, so you have to think about what sort of mood or meaning is conveyed in the original and try to recreate that in your translation.</a:t>
            </a:r>
          </a:p>
          <a:p>
            <a:pPr marL="457200" indent="-381000">
              <a:spcBef>
                <a:spcPts val="0"/>
              </a:spcBef>
              <a:buClr>
                <a:srgbClr val="000000"/>
              </a:buClr>
              <a:buSzPts val="2400"/>
              <a:buFont typeface="Arial" panose="020B0604020202020204" pitchFamily="34" charset="0"/>
              <a:buChar char="●"/>
            </a:pPr>
            <a:endParaRPr lang="en-GB" sz="2400" dirty="0">
              <a:solidFill>
                <a:srgbClr val="000000"/>
              </a:solidFill>
            </a:endParaRPr>
          </a:p>
        </p:txBody>
      </p:sp>
      <p:sp>
        <p:nvSpPr>
          <p:cNvPr id="2" name="AutoShape 2">
            <a:extLst>
              <a:ext uri="{FF2B5EF4-FFF2-40B4-BE49-F238E27FC236}">
                <a16:creationId xmlns:a16="http://schemas.microsoft.com/office/drawing/2014/main" id="{7193E786-C613-1955-66F6-3A19B5DF7C62}"/>
              </a:ext>
            </a:extLst>
          </p:cNvPr>
          <p:cNvSpPr>
            <a:spLocks noChangeAspect="1" noChangeArrowheads="1"/>
          </p:cNvSpPr>
          <p:nvPr/>
        </p:nvSpPr>
        <p:spPr bwMode="auto">
          <a:xfrm>
            <a:off x="5764696" y="296109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a:extLst>
              <a:ext uri="{FF2B5EF4-FFF2-40B4-BE49-F238E27FC236}">
                <a16:creationId xmlns:a16="http://schemas.microsoft.com/office/drawing/2014/main" id="{BD176D95-F50D-B323-B8F0-C248354E675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66260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various, lots, different&#10;&#10;Description automatically generated">
            <a:extLst>
              <a:ext uri="{FF2B5EF4-FFF2-40B4-BE49-F238E27FC236}">
                <a16:creationId xmlns:a16="http://schemas.microsoft.com/office/drawing/2014/main" id="{9F528D7C-4724-A02A-DC0E-FA4AC087125A}"/>
              </a:ext>
            </a:extLst>
          </p:cNvPr>
          <p:cNvPicPr>
            <a:picLocks noChangeAspect="1"/>
          </p:cNvPicPr>
          <p:nvPr/>
        </p:nvPicPr>
        <p:blipFill rotWithShape="1">
          <a:blip r:embed="rId3">
            <a:alphaModFix amt="9000"/>
          </a:blip>
          <a:srcRect t="25014"/>
          <a:stretch/>
        </p:blipFill>
        <p:spPr>
          <a:xfrm>
            <a:off x="20" y="1282"/>
            <a:ext cx="12191980" cy="6856718"/>
          </a:xfrm>
          <a:prstGeom prst="rect">
            <a:avLst/>
          </a:prstGeom>
        </p:spPr>
      </p:pic>
      <p:pic>
        <p:nvPicPr>
          <p:cNvPr id="4" name="Picture 3" descr="A picture containing text, various, lots, different&#10;&#10;Description automatically generated">
            <a:extLst>
              <a:ext uri="{FF2B5EF4-FFF2-40B4-BE49-F238E27FC236}">
                <a16:creationId xmlns:a16="http://schemas.microsoft.com/office/drawing/2014/main" id="{57F8866E-D13E-3F10-3FF5-65008E04737F}"/>
              </a:ext>
            </a:extLst>
          </p:cNvPr>
          <p:cNvPicPr>
            <a:picLocks noChangeAspect="1"/>
          </p:cNvPicPr>
          <p:nvPr/>
        </p:nvPicPr>
        <p:blipFill rotWithShape="1">
          <a:blip r:embed="rId3">
            <a:alphaModFix amt="9000"/>
          </a:blip>
          <a:srcRect t="25014"/>
          <a:stretch/>
        </p:blipFill>
        <p:spPr>
          <a:xfrm>
            <a:off x="-48837" y="-10450"/>
            <a:ext cx="12191980" cy="6856718"/>
          </a:xfrm>
          <a:prstGeom prst="rect">
            <a:avLst/>
          </a:prstGeom>
        </p:spPr>
      </p:pic>
      <p:pic>
        <p:nvPicPr>
          <p:cNvPr id="5" name="Google Shape;136;p7" descr="A picture containing text, indoor, altar&#10;&#10;Description automatically generated">
            <a:extLst>
              <a:ext uri="{FF2B5EF4-FFF2-40B4-BE49-F238E27FC236}">
                <a16:creationId xmlns:a16="http://schemas.microsoft.com/office/drawing/2014/main" id="{CD0F1B88-E517-169A-F6F6-271B7DA6DB57}"/>
              </a:ext>
            </a:extLst>
          </p:cNvPr>
          <p:cNvPicPr preferRelativeResize="0"/>
          <p:nvPr/>
        </p:nvPicPr>
        <p:blipFill rotWithShape="1">
          <a:blip r:embed="rId4">
            <a:alphaModFix/>
          </a:blip>
          <a:srcRect/>
          <a:stretch/>
        </p:blipFill>
        <p:spPr>
          <a:xfrm>
            <a:off x="3257867" y="599062"/>
            <a:ext cx="5676265" cy="1508760"/>
          </a:xfrm>
          <a:prstGeom prst="rect">
            <a:avLst/>
          </a:prstGeom>
          <a:noFill/>
          <a:ln>
            <a:noFill/>
          </a:ln>
        </p:spPr>
      </p:pic>
      <p:sp>
        <p:nvSpPr>
          <p:cNvPr id="6" name="Google Shape;135;p7">
            <a:extLst>
              <a:ext uri="{FF2B5EF4-FFF2-40B4-BE49-F238E27FC236}">
                <a16:creationId xmlns:a16="http://schemas.microsoft.com/office/drawing/2014/main" id="{04F60CAF-D231-C06A-BBB4-BC6E3D3555BB}"/>
              </a:ext>
            </a:extLst>
          </p:cNvPr>
          <p:cNvSpPr txBox="1"/>
          <p:nvPr/>
        </p:nvSpPr>
        <p:spPr>
          <a:xfrm>
            <a:off x="2465573" y="2321993"/>
            <a:ext cx="7260852" cy="4431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dirty="0">
                <a:solidFill>
                  <a:schemeClr val="dk1"/>
                </a:solidFill>
                <a:ea typeface="Book Antiqua"/>
                <a:cs typeface="Book Antiqua"/>
                <a:sym typeface="Book Antiqua"/>
              </a:rPr>
              <a:t>Project brief:</a:t>
            </a:r>
            <a:endParaRPr dirty="0"/>
          </a:p>
          <a:p>
            <a:r>
              <a:rPr lang="en-GB" sz="2400" dirty="0">
                <a:solidFill>
                  <a:schemeClr val="dk1"/>
                </a:solidFill>
                <a:ea typeface="Book Antiqua"/>
                <a:cs typeface="Book Antiqua"/>
                <a:sym typeface="Book Antiqua"/>
              </a:rPr>
              <a:t>Translate a passage from Anabella’s story in the book ‘</a:t>
            </a:r>
            <a:r>
              <a:rPr lang="en-GB" sz="2400" dirty="0" err="1">
                <a:solidFill>
                  <a:schemeClr val="dk1"/>
                </a:solidFill>
                <a:ea typeface="Book Antiqua"/>
                <a:cs typeface="Book Antiqua"/>
                <a:sym typeface="Book Antiqua"/>
              </a:rPr>
              <a:t>Madgermanes</a:t>
            </a:r>
            <a:r>
              <a:rPr lang="en-GB" sz="2400" dirty="0">
                <a:solidFill>
                  <a:schemeClr val="dk1"/>
                </a:solidFill>
                <a:ea typeface="Book Antiqua"/>
                <a:cs typeface="Book Antiqua"/>
                <a:sym typeface="Book Antiqua"/>
              </a:rPr>
              <a:t>’. It is 1984 and Anabella has just arrived in East Germany</a:t>
            </a:r>
            <a:r>
              <a:rPr lang="en-GB" sz="2400" dirty="0">
                <a:solidFill>
                  <a:schemeClr val="dk1"/>
                </a:solidFill>
                <a:latin typeface="Book Antiqua"/>
                <a:ea typeface="Book Antiqua"/>
                <a:cs typeface="Book Antiqua"/>
                <a:sym typeface="Book Antiqua"/>
              </a:rPr>
              <a:t>.</a:t>
            </a:r>
          </a:p>
          <a:p>
            <a:pPr marL="0" marR="0" lvl="0" indent="0" algn="l" rtl="0">
              <a:spcBef>
                <a:spcPts val="0"/>
              </a:spcBef>
              <a:spcAft>
                <a:spcPts val="0"/>
              </a:spcAft>
              <a:buNone/>
            </a:pPr>
            <a:endParaRPr sz="2400" i="1" dirty="0">
              <a:solidFill>
                <a:schemeClr val="dk1"/>
              </a:solidFill>
              <a:latin typeface="Book Antiqua"/>
              <a:ea typeface="Book Antiqua"/>
              <a:cs typeface="Book Antiqua"/>
              <a:sym typeface="Book Antiqua"/>
            </a:endParaRPr>
          </a:p>
          <a:p>
            <a:pPr marL="457200" marR="0" lvl="0" indent="-457200" algn="l" rtl="0">
              <a:spcBef>
                <a:spcPts val="0"/>
              </a:spcBef>
              <a:spcAft>
                <a:spcPts val="0"/>
              </a:spcAft>
              <a:buClr>
                <a:schemeClr val="dk1"/>
              </a:buClr>
              <a:buSzPts val="2400"/>
              <a:buFont typeface="Book Antiqua"/>
              <a:buAutoNum type="arabicPeriod"/>
            </a:pPr>
            <a:r>
              <a:rPr lang="en-GB" sz="2400" dirty="0">
                <a:solidFill>
                  <a:schemeClr val="dk1"/>
                </a:solidFill>
                <a:ea typeface="Book Antiqua"/>
                <a:cs typeface="Book Antiqua"/>
                <a:sym typeface="Book Antiqua"/>
              </a:rPr>
              <a:t>Using a dictionary or the glossary provided, draft a literal (word-for-word) translation of the text.</a:t>
            </a:r>
          </a:p>
          <a:p>
            <a:pPr marL="457200" marR="0" lvl="0" indent="-457200" algn="l" rtl="0">
              <a:spcBef>
                <a:spcPts val="0"/>
              </a:spcBef>
              <a:spcAft>
                <a:spcPts val="0"/>
              </a:spcAft>
              <a:buClr>
                <a:schemeClr val="dk1"/>
              </a:buClr>
              <a:buSzPts val="2400"/>
              <a:buFont typeface="Book Antiqua"/>
              <a:buAutoNum type="arabicPeriod"/>
            </a:pPr>
            <a:endParaRPr dirty="0"/>
          </a:p>
          <a:p>
            <a:pPr marL="457200" marR="0" lvl="0" indent="-457200" algn="l" rtl="0">
              <a:spcBef>
                <a:spcPts val="0"/>
              </a:spcBef>
              <a:spcAft>
                <a:spcPts val="0"/>
              </a:spcAft>
              <a:buClr>
                <a:schemeClr val="dk1"/>
              </a:buClr>
              <a:buSzPts val="2400"/>
              <a:buFont typeface="Book Antiqua"/>
              <a:buAutoNum type="arabicPeriod"/>
            </a:pPr>
            <a:r>
              <a:rPr lang="en-GB" sz="2400" dirty="0">
                <a:solidFill>
                  <a:schemeClr val="dk1"/>
                </a:solidFill>
                <a:ea typeface="Book Antiqua"/>
                <a:cs typeface="Book Antiqua"/>
                <a:sym typeface="Book Antiqua"/>
              </a:rPr>
              <a:t>Edit your translation so that it </a:t>
            </a:r>
            <a:r>
              <a:rPr lang="en-GB" sz="2400" b="1" dirty="0">
                <a:solidFill>
                  <a:schemeClr val="dk1"/>
                </a:solidFill>
                <a:ea typeface="Book Antiqua"/>
                <a:cs typeface="Book Antiqua"/>
                <a:sym typeface="Book Antiqua"/>
              </a:rPr>
              <a:t>appeals to </a:t>
            </a:r>
            <a:r>
              <a:rPr lang="en-GB" sz="2400" b="1" i="1" dirty="0">
                <a:solidFill>
                  <a:schemeClr val="dk1"/>
                </a:solidFill>
                <a:ea typeface="Book Antiqua"/>
                <a:cs typeface="Book Antiqua"/>
                <a:sym typeface="Book Antiqua"/>
              </a:rPr>
              <a:t>your</a:t>
            </a:r>
            <a:r>
              <a:rPr lang="en-GB" sz="2400" b="1" dirty="0">
                <a:solidFill>
                  <a:schemeClr val="dk1"/>
                </a:solidFill>
                <a:ea typeface="Book Antiqua"/>
                <a:cs typeface="Book Antiqua"/>
                <a:sym typeface="Book Antiqua"/>
              </a:rPr>
              <a:t> target audience</a:t>
            </a:r>
            <a:r>
              <a:rPr lang="en-GB" sz="2400" dirty="0">
                <a:solidFill>
                  <a:schemeClr val="dk1"/>
                </a:solidFill>
                <a:ea typeface="Book Antiqua"/>
                <a:cs typeface="Book Antiqua"/>
                <a:sym typeface="Book Antiqua"/>
              </a:rPr>
              <a:t> and </a:t>
            </a:r>
            <a:r>
              <a:rPr lang="en-GB" sz="2400" b="1" dirty="0">
                <a:solidFill>
                  <a:schemeClr val="dk1"/>
                </a:solidFill>
                <a:ea typeface="Book Antiqua"/>
                <a:cs typeface="Book Antiqua"/>
                <a:sym typeface="Book Antiqua"/>
              </a:rPr>
              <a:t>reflects the features </a:t>
            </a:r>
            <a:r>
              <a:rPr lang="en-GB" sz="2400" b="1" i="1" dirty="0">
                <a:solidFill>
                  <a:schemeClr val="dk1"/>
                </a:solidFill>
                <a:ea typeface="Book Antiqua"/>
                <a:cs typeface="Book Antiqua"/>
                <a:sym typeface="Book Antiqua"/>
              </a:rPr>
              <a:t>you</a:t>
            </a:r>
            <a:r>
              <a:rPr lang="en-GB" sz="2400" b="1" dirty="0">
                <a:solidFill>
                  <a:schemeClr val="dk1"/>
                </a:solidFill>
                <a:ea typeface="Book Antiqua"/>
                <a:cs typeface="Book Antiqua"/>
                <a:sym typeface="Book Antiqua"/>
              </a:rPr>
              <a:t> have identified </a:t>
            </a:r>
            <a:r>
              <a:rPr lang="en-GB" sz="2400" dirty="0">
                <a:solidFill>
                  <a:schemeClr val="dk1"/>
                </a:solidFill>
                <a:ea typeface="Book Antiqua"/>
                <a:cs typeface="Book Antiqua"/>
                <a:sym typeface="Book Antiqua"/>
              </a:rPr>
              <a:t>in your research.</a:t>
            </a:r>
            <a:br>
              <a:rPr lang="en-GB" sz="2400" i="1" dirty="0">
                <a:solidFill>
                  <a:schemeClr val="dk1"/>
                </a:solidFill>
                <a:ea typeface="Book Antiqua"/>
                <a:cs typeface="Book Antiqua"/>
                <a:sym typeface="Book Antiqua"/>
              </a:rPr>
            </a:br>
            <a:endParaRPr sz="2400" dirty="0">
              <a:solidFill>
                <a:schemeClr val="dk1"/>
              </a:solidFill>
              <a:ea typeface="Book Antiqua"/>
              <a:cs typeface="Book Antiqua"/>
              <a:sym typeface="Book Antiqua"/>
            </a:endParaRPr>
          </a:p>
        </p:txBody>
      </p:sp>
      <p:pic>
        <p:nvPicPr>
          <p:cNvPr id="7" name="Picture 6" descr="A picture containing text&#10;&#10;Description automatically generated">
            <a:extLst>
              <a:ext uri="{FF2B5EF4-FFF2-40B4-BE49-F238E27FC236}">
                <a16:creationId xmlns:a16="http://schemas.microsoft.com/office/drawing/2014/main" id="{9E9A866E-5781-E350-D5A6-79919AFE7B7D}"/>
              </a:ext>
            </a:extLst>
          </p:cNvPr>
          <p:cNvPicPr>
            <a:picLocks noChangeAspect="1"/>
          </p:cNvPicPr>
          <p:nvPr/>
        </p:nvPicPr>
        <p:blipFill>
          <a:blip r:embed="rId5"/>
          <a:stretch>
            <a:fillRect/>
          </a:stretch>
        </p:blipFill>
        <p:spPr>
          <a:xfrm rot="5400000">
            <a:off x="9081057" y="1186988"/>
            <a:ext cx="3499527" cy="2624645"/>
          </a:xfrm>
          <a:prstGeom prst="rect">
            <a:avLst/>
          </a:prstGeom>
        </p:spPr>
      </p:pic>
    </p:spTree>
    <p:extLst>
      <p:ext uri="{BB962C8B-B14F-4D97-AF65-F5344CB8AC3E}">
        <p14:creationId xmlns:p14="http://schemas.microsoft.com/office/powerpoint/2010/main" val="2837966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1FE35B3F-E6FB-6243-6E81-832974F6AD17}"/>
              </a:ext>
            </a:extLst>
          </p:cNvPr>
          <p:cNvPicPr>
            <a:picLocks noChangeAspect="1"/>
          </p:cNvPicPr>
          <p:nvPr/>
        </p:nvPicPr>
        <p:blipFill rotWithShape="1">
          <a:blip r:embed="rId3">
            <a:alphaModFix amt="7000"/>
          </a:blip>
          <a:srcRect t="25014"/>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C7AF9D18-A2EC-B725-7E64-F47DE4E2381D}"/>
              </a:ext>
            </a:extLst>
          </p:cNvPr>
          <p:cNvSpPr txBox="1"/>
          <p:nvPr/>
        </p:nvSpPr>
        <p:spPr>
          <a:xfrm>
            <a:off x="1398495" y="448236"/>
            <a:ext cx="10273552" cy="6001643"/>
          </a:xfrm>
          <a:prstGeom prst="rect">
            <a:avLst/>
          </a:prstGeom>
          <a:noFill/>
        </p:spPr>
        <p:txBody>
          <a:bodyPr wrap="square">
            <a:spAutoFit/>
          </a:bodyPr>
          <a:lstStyle/>
          <a:p>
            <a:pPr marL="0" marR="0" lvl="0" indent="0" algn="l" rtl="0">
              <a:spcBef>
                <a:spcPts val="0"/>
              </a:spcBef>
              <a:spcAft>
                <a:spcPts val="0"/>
              </a:spcAft>
              <a:buNone/>
            </a:pPr>
            <a:r>
              <a:rPr lang="en-GB" sz="2400" dirty="0">
                <a:solidFill>
                  <a:schemeClr val="dk1"/>
                </a:solidFill>
                <a:ea typeface="Book Antiqua"/>
                <a:cs typeface="Book Antiqua"/>
                <a:sym typeface="Book Antiqua"/>
              </a:rPr>
              <a:t>1. Using a dictionary or a glossary, draft a literal (word-for-word) translation of the text.</a:t>
            </a:r>
            <a:endParaRPr lang="en-GB" sz="2400" dirty="0"/>
          </a:p>
          <a:p>
            <a:pPr marL="457200" marR="0" lvl="0" indent="-304800" algn="l" rtl="0">
              <a:spcBef>
                <a:spcPts val="0"/>
              </a:spcBef>
              <a:spcAft>
                <a:spcPts val="0"/>
              </a:spcAft>
              <a:buClr>
                <a:schemeClr val="dk1"/>
              </a:buClr>
              <a:buSzPts val="2400"/>
              <a:buFont typeface="Calibri"/>
              <a:buNone/>
            </a:pPr>
            <a:endParaRPr lang="en-GB" sz="2400" dirty="0">
              <a:solidFill>
                <a:schemeClr val="dk1"/>
              </a:solidFill>
              <a:ea typeface="Book Antiqua"/>
              <a:cs typeface="Book Antiqua"/>
              <a:sym typeface="Book Antiqua"/>
            </a:endParaRPr>
          </a:p>
          <a:p>
            <a:pPr marL="0" marR="0" lvl="0" indent="0" algn="l" rtl="0">
              <a:spcBef>
                <a:spcPts val="0"/>
              </a:spcBef>
              <a:spcAft>
                <a:spcPts val="0"/>
              </a:spcAft>
              <a:buNone/>
            </a:pPr>
            <a:r>
              <a:rPr lang="en-GB" sz="2400" dirty="0">
                <a:solidFill>
                  <a:schemeClr val="dk1"/>
                </a:solidFill>
                <a:ea typeface="Book Antiqua"/>
                <a:cs typeface="Book Antiqua"/>
                <a:sym typeface="Book Antiqua"/>
              </a:rPr>
              <a:t>E.g.: 	</a:t>
            </a:r>
            <a:r>
              <a:rPr lang="en-GB" sz="2400" u="sng" dirty="0">
                <a:solidFill>
                  <a:schemeClr val="dk1"/>
                </a:solidFill>
                <a:ea typeface="Book Antiqua"/>
                <a:cs typeface="Book Antiqua"/>
                <a:sym typeface="Book Antiqua"/>
              </a:rPr>
              <a:t>Ich </a:t>
            </a:r>
            <a:r>
              <a:rPr lang="en-GB" sz="2400" u="sng" dirty="0" err="1">
                <a:solidFill>
                  <a:schemeClr val="dk1"/>
                </a:solidFill>
                <a:ea typeface="Book Antiqua"/>
                <a:cs typeface="Book Antiqua"/>
                <a:sym typeface="Book Antiqua"/>
              </a:rPr>
              <a:t>verstehe</a:t>
            </a:r>
            <a:r>
              <a:rPr lang="en-GB" sz="2400" u="sng" dirty="0">
                <a:solidFill>
                  <a:schemeClr val="dk1"/>
                </a:solidFill>
                <a:ea typeface="Book Antiqua"/>
                <a:cs typeface="Book Antiqua"/>
                <a:sym typeface="Book Antiqua"/>
              </a:rPr>
              <a:t> </a:t>
            </a:r>
            <a:r>
              <a:rPr lang="en-GB" sz="2400" u="sng" dirty="0" err="1">
                <a:solidFill>
                  <a:schemeClr val="dk1"/>
                </a:solidFill>
                <a:ea typeface="Book Antiqua"/>
                <a:cs typeface="Book Antiqua"/>
                <a:sym typeface="Book Antiqua"/>
              </a:rPr>
              <a:t>euch</a:t>
            </a:r>
            <a:endParaRPr lang="en-GB" sz="2400" u="sng" dirty="0"/>
          </a:p>
          <a:p>
            <a:pPr marL="0" marR="0" lvl="0" indent="0" algn="l" rtl="0">
              <a:spcBef>
                <a:spcPts val="0"/>
              </a:spcBef>
              <a:spcAft>
                <a:spcPts val="0"/>
              </a:spcAft>
              <a:buNone/>
            </a:pPr>
            <a:r>
              <a:rPr lang="en-GB" sz="2400" dirty="0">
                <a:solidFill>
                  <a:schemeClr val="dk1"/>
                </a:solidFill>
                <a:ea typeface="Book Antiqua"/>
                <a:cs typeface="Book Antiqua"/>
                <a:sym typeface="Book Antiqua"/>
              </a:rPr>
              <a:t>	</a:t>
            </a:r>
            <a:r>
              <a:rPr lang="en-GB" sz="2400" i="1" dirty="0">
                <a:solidFill>
                  <a:schemeClr val="dk1"/>
                </a:solidFill>
                <a:ea typeface="Architects Daughter"/>
                <a:cs typeface="Architects Daughter"/>
                <a:sym typeface="Architects Daughter"/>
              </a:rPr>
              <a:t>I understand you</a:t>
            </a:r>
            <a:endParaRPr lang="en-GB" sz="2400" i="1" dirty="0"/>
          </a:p>
          <a:p>
            <a:pPr marL="0" marR="0" lvl="0" indent="0" algn="l" rtl="0">
              <a:spcBef>
                <a:spcPts val="0"/>
              </a:spcBef>
              <a:spcAft>
                <a:spcPts val="0"/>
              </a:spcAft>
              <a:buNone/>
            </a:pPr>
            <a:endParaRPr lang="en-GB" sz="2400" dirty="0">
              <a:solidFill>
                <a:schemeClr val="dk1"/>
              </a:solidFill>
              <a:ea typeface="Book Antiqua"/>
              <a:cs typeface="Book Antiqua"/>
              <a:sym typeface="Book Antiqua"/>
            </a:endParaRPr>
          </a:p>
          <a:p>
            <a:r>
              <a:rPr lang="en-GB" sz="2400" dirty="0">
                <a:solidFill>
                  <a:srgbClr val="000000"/>
                </a:solidFill>
              </a:rPr>
              <a:t>2. </a:t>
            </a:r>
            <a:r>
              <a:rPr lang="en-GB" sz="2400" dirty="0">
                <a:solidFill>
                  <a:schemeClr val="dk1"/>
                </a:solidFill>
                <a:ea typeface="Book Antiqua"/>
                <a:cs typeface="Book Antiqua"/>
                <a:sym typeface="Book Antiqua"/>
              </a:rPr>
              <a:t>Edit your translation so that it </a:t>
            </a:r>
            <a:r>
              <a:rPr lang="en-GB" sz="2400" b="1" dirty="0">
                <a:solidFill>
                  <a:schemeClr val="dk1"/>
                </a:solidFill>
                <a:ea typeface="Book Antiqua"/>
                <a:cs typeface="Book Antiqua"/>
                <a:sym typeface="Book Antiqua"/>
              </a:rPr>
              <a:t>appeals to </a:t>
            </a:r>
            <a:r>
              <a:rPr lang="en-GB" sz="2400" b="1" i="1" dirty="0">
                <a:solidFill>
                  <a:schemeClr val="dk1"/>
                </a:solidFill>
                <a:ea typeface="Book Antiqua"/>
                <a:cs typeface="Book Antiqua"/>
                <a:sym typeface="Book Antiqua"/>
              </a:rPr>
              <a:t>your</a:t>
            </a:r>
            <a:r>
              <a:rPr lang="en-GB" sz="2400" b="1" dirty="0">
                <a:solidFill>
                  <a:schemeClr val="dk1"/>
                </a:solidFill>
                <a:ea typeface="Book Antiqua"/>
                <a:cs typeface="Book Antiqua"/>
                <a:sym typeface="Book Antiqua"/>
              </a:rPr>
              <a:t> target audience</a:t>
            </a:r>
            <a:r>
              <a:rPr lang="en-GB" sz="2400" dirty="0">
                <a:solidFill>
                  <a:schemeClr val="dk1"/>
                </a:solidFill>
                <a:ea typeface="Book Antiqua"/>
                <a:cs typeface="Book Antiqua"/>
                <a:sym typeface="Book Antiqua"/>
              </a:rPr>
              <a:t> and </a:t>
            </a:r>
            <a:r>
              <a:rPr lang="en-GB" sz="2400" b="1" dirty="0">
                <a:solidFill>
                  <a:schemeClr val="dk1"/>
                </a:solidFill>
                <a:ea typeface="Book Antiqua"/>
                <a:cs typeface="Book Antiqua"/>
                <a:sym typeface="Book Antiqua"/>
              </a:rPr>
              <a:t>reflects the features and tone </a:t>
            </a:r>
            <a:r>
              <a:rPr lang="en-GB" sz="2400" b="1" i="1" dirty="0">
                <a:solidFill>
                  <a:schemeClr val="dk1"/>
                </a:solidFill>
                <a:ea typeface="Book Antiqua"/>
                <a:cs typeface="Book Antiqua"/>
                <a:sym typeface="Book Antiqua"/>
              </a:rPr>
              <a:t>you</a:t>
            </a:r>
            <a:r>
              <a:rPr lang="en-GB" sz="2400" b="1" dirty="0">
                <a:solidFill>
                  <a:schemeClr val="dk1"/>
                </a:solidFill>
                <a:ea typeface="Book Antiqua"/>
                <a:cs typeface="Book Antiqua"/>
                <a:sym typeface="Book Antiqua"/>
              </a:rPr>
              <a:t> have identified </a:t>
            </a:r>
            <a:r>
              <a:rPr lang="en-GB" sz="2400" dirty="0">
                <a:solidFill>
                  <a:schemeClr val="dk1"/>
                </a:solidFill>
                <a:ea typeface="Book Antiqua"/>
                <a:cs typeface="Book Antiqua"/>
                <a:sym typeface="Book Antiqua"/>
              </a:rPr>
              <a:t>in your research.</a:t>
            </a:r>
            <a:r>
              <a:rPr lang="en-GB" sz="2400" dirty="0">
                <a:solidFill>
                  <a:srgbClr val="000000"/>
                </a:solidFill>
              </a:rPr>
              <a:t> </a:t>
            </a:r>
            <a:endParaRPr lang="en-GB" sz="2400" dirty="0"/>
          </a:p>
          <a:p>
            <a:pPr marL="0" marR="0" lvl="0" indent="0" algn="l" rtl="0">
              <a:spcBef>
                <a:spcPts val="0"/>
              </a:spcBef>
              <a:spcAft>
                <a:spcPts val="0"/>
              </a:spcAft>
              <a:buNone/>
            </a:pPr>
            <a:endParaRPr lang="en-GB" sz="2400" i="1" dirty="0">
              <a:solidFill>
                <a:schemeClr val="dk1"/>
              </a:solidFill>
              <a:ea typeface="Book Antiqua"/>
              <a:cs typeface="Book Antiqua"/>
              <a:sym typeface="Book Antiqua"/>
            </a:endParaRPr>
          </a:p>
          <a:p>
            <a:pPr lvl="0"/>
            <a:r>
              <a:rPr lang="en-GB" sz="2400" dirty="0">
                <a:solidFill>
                  <a:schemeClr val="dk1"/>
                </a:solidFill>
                <a:ea typeface="Book Antiqua"/>
                <a:cs typeface="Book Antiqua"/>
                <a:sym typeface="Book Antiqua"/>
              </a:rPr>
              <a:t>E.g.: 	</a:t>
            </a:r>
            <a:r>
              <a:rPr lang="en-GB" sz="2400" i="1" dirty="0">
                <a:solidFill>
                  <a:schemeClr val="dk1"/>
                </a:solidFill>
                <a:ea typeface="Book Antiqua"/>
                <a:cs typeface="Book Antiqua"/>
                <a:sym typeface="Book Antiqua"/>
              </a:rPr>
              <a:t>I see where you are coming from</a:t>
            </a:r>
          </a:p>
          <a:p>
            <a:r>
              <a:rPr lang="en-GB" sz="2400" i="1" dirty="0">
                <a:solidFill>
                  <a:schemeClr val="dk1"/>
                </a:solidFill>
                <a:ea typeface="Book Antiqua"/>
                <a:cs typeface="Book Antiqua"/>
                <a:sym typeface="Book Antiqua"/>
              </a:rPr>
              <a:t>	I get the picture</a:t>
            </a:r>
          </a:p>
          <a:p>
            <a:pPr marL="0" marR="0" lvl="0" indent="0" algn="l" rtl="0">
              <a:spcBef>
                <a:spcPts val="0"/>
              </a:spcBef>
              <a:spcAft>
                <a:spcPts val="0"/>
              </a:spcAft>
              <a:buNone/>
            </a:pPr>
            <a:r>
              <a:rPr lang="en-GB" sz="2400" i="1" dirty="0">
                <a:solidFill>
                  <a:schemeClr val="dk1"/>
                </a:solidFill>
                <a:ea typeface="Book Antiqua"/>
                <a:cs typeface="Book Antiqua"/>
                <a:sym typeface="Book Antiqua"/>
              </a:rPr>
              <a:t>	OK, I get it </a:t>
            </a:r>
          </a:p>
          <a:p>
            <a:pPr marL="0" marR="0" lvl="0" indent="0" algn="l" rtl="0">
              <a:spcBef>
                <a:spcPts val="0"/>
              </a:spcBef>
              <a:spcAft>
                <a:spcPts val="0"/>
              </a:spcAft>
              <a:buNone/>
            </a:pPr>
            <a:r>
              <a:rPr lang="en-GB" sz="2400" i="1" dirty="0">
                <a:solidFill>
                  <a:schemeClr val="dk1"/>
                </a:solidFill>
                <a:ea typeface="Book Antiqua"/>
                <a:cs typeface="Book Antiqua"/>
                <a:sym typeface="Book Antiqua"/>
              </a:rPr>
              <a:t>	I got </a:t>
            </a:r>
            <a:r>
              <a:rPr lang="en-GB" sz="2400" i="1" dirty="0" err="1">
                <a:solidFill>
                  <a:schemeClr val="dk1"/>
                </a:solidFill>
                <a:ea typeface="Book Antiqua"/>
                <a:cs typeface="Book Antiqua"/>
                <a:sym typeface="Book Antiqua"/>
              </a:rPr>
              <a:t>ya</a:t>
            </a:r>
            <a:r>
              <a:rPr lang="en-GB" sz="2400" i="1" dirty="0">
                <a:solidFill>
                  <a:schemeClr val="dk1"/>
                </a:solidFill>
                <a:ea typeface="Book Antiqua"/>
                <a:cs typeface="Book Antiqua"/>
                <a:sym typeface="Book Antiqua"/>
              </a:rPr>
              <a:t>!</a:t>
            </a:r>
          </a:p>
          <a:p>
            <a:pPr marL="0" marR="0" lvl="0" indent="0" algn="l" rtl="0">
              <a:spcBef>
                <a:spcPts val="0"/>
              </a:spcBef>
              <a:spcAft>
                <a:spcPts val="0"/>
              </a:spcAft>
              <a:buNone/>
            </a:pPr>
            <a:r>
              <a:rPr lang="en-GB" sz="2400" i="1" dirty="0">
                <a:solidFill>
                  <a:schemeClr val="dk1"/>
                </a:solidFill>
                <a:ea typeface="Book Antiqua"/>
                <a:cs typeface="Book Antiqua"/>
                <a:sym typeface="Book Antiqua"/>
              </a:rPr>
              <a:t>	Got it…</a:t>
            </a:r>
          </a:p>
          <a:p>
            <a:pPr marL="0" marR="0" lvl="0" indent="0" algn="l" rtl="0">
              <a:spcBef>
                <a:spcPts val="0"/>
              </a:spcBef>
              <a:spcAft>
                <a:spcPts val="0"/>
              </a:spcAft>
              <a:buNone/>
            </a:pPr>
            <a:r>
              <a:rPr lang="en-GB" sz="2400" dirty="0">
                <a:solidFill>
                  <a:schemeClr val="dk1"/>
                </a:solidFill>
                <a:ea typeface="Book Antiqua"/>
                <a:cs typeface="Book Antiqua"/>
                <a:sym typeface="Book Antiqua"/>
              </a:rPr>
              <a:t>	</a:t>
            </a:r>
          </a:p>
          <a:p>
            <a:pPr marL="0" marR="0" lvl="0" indent="0" algn="l" rtl="0">
              <a:spcBef>
                <a:spcPts val="0"/>
              </a:spcBef>
              <a:spcAft>
                <a:spcPts val="0"/>
              </a:spcAft>
              <a:buNone/>
            </a:pPr>
            <a:r>
              <a:rPr lang="en-GB" sz="2400" dirty="0">
                <a:solidFill>
                  <a:schemeClr val="dk1"/>
                </a:solidFill>
                <a:ea typeface="Book Antiqua"/>
                <a:cs typeface="Book Antiqua"/>
                <a:sym typeface="Book Antiqua"/>
              </a:rPr>
              <a:t>	</a:t>
            </a:r>
          </a:p>
        </p:txBody>
      </p:sp>
    </p:spTree>
    <p:extLst>
      <p:ext uri="{BB962C8B-B14F-4D97-AF65-F5344CB8AC3E}">
        <p14:creationId xmlns:p14="http://schemas.microsoft.com/office/powerpoint/2010/main" val="3038063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51;p9">
            <a:extLst>
              <a:ext uri="{FF2B5EF4-FFF2-40B4-BE49-F238E27FC236}">
                <a16:creationId xmlns:a16="http://schemas.microsoft.com/office/drawing/2014/main" id="{8A790AE5-DBF7-D3A9-EBC4-4A6B91B1DE02}"/>
              </a:ext>
            </a:extLst>
          </p:cNvPr>
          <p:cNvSpPr/>
          <p:nvPr/>
        </p:nvSpPr>
        <p:spPr>
          <a:xfrm>
            <a:off x="481176" y="3449489"/>
            <a:ext cx="3043074" cy="2300438"/>
          </a:xfrm>
          <a:prstGeom prst="rightArrowCallout">
            <a:avLst>
              <a:gd name="adj1" fmla="val 25000"/>
              <a:gd name="adj2" fmla="val 25000"/>
              <a:gd name="adj3" fmla="val 25000"/>
              <a:gd name="adj4" fmla="val 64977"/>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dirty="0">
                <a:solidFill>
                  <a:schemeClr val="dk1"/>
                </a:solidFill>
                <a:latin typeface="Calibri"/>
                <a:ea typeface="Calibri"/>
                <a:cs typeface="Calibri"/>
                <a:sym typeface="Calibri"/>
              </a:rPr>
              <a:t>You need to make sure your translation is a similar length to the German, so it fits in the boxes/speech bubbles of the original.</a:t>
            </a:r>
            <a:endParaRPr dirty="0"/>
          </a:p>
        </p:txBody>
      </p:sp>
      <p:sp>
        <p:nvSpPr>
          <p:cNvPr id="7" name="Google Shape;152;p9">
            <a:extLst>
              <a:ext uri="{FF2B5EF4-FFF2-40B4-BE49-F238E27FC236}">
                <a16:creationId xmlns:a16="http://schemas.microsoft.com/office/drawing/2014/main" id="{696C4135-D877-BA54-6671-E3C856B3B359}"/>
              </a:ext>
            </a:extLst>
          </p:cNvPr>
          <p:cNvSpPr/>
          <p:nvPr/>
        </p:nvSpPr>
        <p:spPr>
          <a:xfrm>
            <a:off x="8667750" y="1659835"/>
            <a:ext cx="3388445" cy="3235187"/>
          </a:xfrm>
          <a:prstGeom prst="leftArrowCallout">
            <a:avLst>
              <a:gd name="adj1" fmla="val 25000"/>
              <a:gd name="adj2" fmla="val 25000"/>
              <a:gd name="adj3" fmla="val 25000"/>
              <a:gd name="adj4" fmla="val 64977"/>
            </a:avLst>
          </a:prstGeom>
          <a:gradFill>
            <a:gsLst>
              <a:gs pos="0">
                <a:schemeClr val="accent6">
                  <a:lumMod val="0"/>
                  <a:lumOff val="100000"/>
                </a:schemeClr>
              </a:gs>
              <a:gs pos="74000">
                <a:schemeClr val="accent6">
                  <a:lumMod val="29000"/>
                  <a:lumOff val="71000"/>
                </a:schemeClr>
              </a:gs>
              <a:gs pos="83000">
                <a:schemeClr val="accent6">
                  <a:lumMod val="45000"/>
                  <a:lumOff val="55000"/>
                </a:schemeClr>
              </a:gs>
              <a:gs pos="100000">
                <a:schemeClr val="accent6">
                  <a:lumMod val="47000"/>
                  <a:lumOff val="53000"/>
                </a:schemeClr>
              </a:gs>
            </a:gsLst>
            <a:lin ang="5400000" scaled="1"/>
          </a:gra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1600" dirty="0">
                <a:solidFill>
                  <a:schemeClr val="dk1"/>
                </a:solidFill>
                <a:cs typeface="Calibri"/>
                <a:sym typeface="Calibri"/>
              </a:rPr>
              <a:t>Events in Anabella’s story take place in the 1980s.</a:t>
            </a:r>
            <a:endParaRPr dirty="0"/>
          </a:p>
          <a:p>
            <a:pPr marL="0" marR="0" lvl="0" indent="0" algn="ctr" rtl="0">
              <a:spcBef>
                <a:spcPts val="0"/>
              </a:spcBef>
              <a:spcAft>
                <a:spcPts val="0"/>
              </a:spcAft>
              <a:buNone/>
            </a:pPr>
            <a:r>
              <a:rPr lang="en-US" sz="1600" dirty="0">
                <a:solidFill>
                  <a:schemeClr val="dk1"/>
                </a:solidFill>
                <a:latin typeface="Calibri"/>
                <a:cs typeface="Calibri"/>
                <a:sym typeface="Calibri"/>
              </a:rPr>
              <a:t>Are you going to use expressions popular in the 1980s or ones you might use now?</a:t>
            </a:r>
          </a:p>
          <a:p>
            <a:pPr marL="0" marR="0" lvl="0" indent="0" algn="ctr" rtl="0">
              <a:spcBef>
                <a:spcPts val="0"/>
              </a:spcBef>
              <a:spcAft>
                <a:spcPts val="0"/>
              </a:spcAft>
              <a:buNone/>
            </a:pPr>
            <a:endParaRPr sz="1800" dirty="0">
              <a:solidFill>
                <a:schemeClr val="dk1"/>
              </a:solidFill>
              <a:latin typeface="Calibri"/>
              <a:ea typeface="Calibri"/>
              <a:cs typeface="Calibri"/>
              <a:sym typeface="Calibri"/>
            </a:endParaRPr>
          </a:p>
        </p:txBody>
      </p:sp>
      <p:pic>
        <p:nvPicPr>
          <p:cNvPr id="10" name="Picture 9" descr="Diagram&#10;&#10;Description automatically generated">
            <a:extLst>
              <a:ext uri="{FF2B5EF4-FFF2-40B4-BE49-F238E27FC236}">
                <a16:creationId xmlns:a16="http://schemas.microsoft.com/office/drawing/2014/main" id="{559FD695-63F3-B08A-8A27-60A3BC530EA8}"/>
              </a:ext>
            </a:extLst>
          </p:cNvPr>
          <p:cNvPicPr>
            <a:picLocks noChangeAspect="1"/>
          </p:cNvPicPr>
          <p:nvPr/>
        </p:nvPicPr>
        <p:blipFill>
          <a:blip r:embed="rId3"/>
          <a:stretch>
            <a:fillRect/>
          </a:stretch>
        </p:blipFill>
        <p:spPr>
          <a:xfrm rot="5400000">
            <a:off x="2667000" y="855968"/>
            <a:ext cx="6858000" cy="5143500"/>
          </a:xfrm>
          <a:prstGeom prst="rect">
            <a:avLst/>
          </a:prstGeom>
        </p:spPr>
      </p:pic>
      <p:sp>
        <p:nvSpPr>
          <p:cNvPr id="2" name="Google Shape;150;p9">
            <a:extLst>
              <a:ext uri="{FF2B5EF4-FFF2-40B4-BE49-F238E27FC236}">
                <a16:creationId xmlns:a16="http://schemas.microsoft.com/office/drawing/2014/main" id="{565D05F2-05C4-BE49-AF29-17B0D4346759}"/>
              </a:ext>
            </a:extLst>
          </p:cNvPr>
          <p:cNvSpPr/>
          <p:nvPr/>
        </p:nvSpPr>
        <p:spPr>
          <a:xfrm>
            <a:off x="481176" y="300038"/>
            <a:ext cx="2919249" cy="2486025"/>
          </a:xfrm>
          <a:prstGeom prst="cloud">
            <a:avLst/>
          </a:prstGeom>
          <a:solidFill>
            <a:schemeClr val="accent6">
              <a:lumMod val="20000"/>
              <a:lumOff val="80000"/>
            </a:schemeClr>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lvl="0"/>
            <a:r>
              <a:rPr lang="en-GB" dirty="0">
                <a:solidFill>
                  <a:schemeClr val="dk1"/>
                </a:solidFill>
                <a:cs typeface="Calibri"/>
                <a:sym typeface="Book Antiqua"/>
              </a:rPr>
              <a:t>What extra things do you need to think about if you’re translating a graphic novel?</a:t>
            </a:r>
            <a:endParaRPr lang="en-GB" dirty="0">
              <a:solidFill>
                <a:schemeClr val="dk1"/>
              </a:solidFill>
              <a:cs typeface="Calibri"/>
            </a:endParaRPr>
          </a:p>
        </p:txBody>
      </p:sp>
    </p:spTree>
    <p:extLst>
      <p:ext uri="{BB962C8B-B14F-4D97-AF65-F5344CB8AC3E}">
        <p14:creationId xmlns:p14="http://schemas.microsoft.com/office/powerpoint/2010/main" val="2732451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1FE35B3F-E6FB-6243-6E81-832974F6AD17}"/>
              </a:ext>
            </a:extLst>
          </p:cNvPr>
          <p:cNvPicPr>
            <a:picLocks noChangeAspect="1"/>
          </p:cNvPicPr>
          <p:nvPr/>
        </p:nvPicPr>
        <p:blipFill rotWithShape="1">
          <a:blip r:embed="rId3">
            <a:alphaModFix amt="7000"/>
          </a:blip>
          <a:srcRect t="25014"/>
          <a:stretch/>
        </p:blipFill>
        <p:spPr>
          <a:xfrm>
            <a:off x="20" y="1282"/>
            <a:ext cx="12191980" cy="6856718"/>
          </a:xfrm>
          <a:prstGeom prst="rect">
            <a:avLst/>
          </a:prstGeom>
          <a:ln>
            <a:solidFill>
              <a:schemeClr val="accent1"/>
            </a:solidFill>
          </a:ln>
        </p:spPr>
      </p:pic>
      <p:sp>
        <p:nvSpPr>
          <p:cNvPr id="2" name="Title 1">
            <a:extLst>
              <a:ext uri="{FF2B5EF4-FFF2-40B4-BE49-F238E27FC236}">
                <a16:creationId xmlns:a16="http://schemas.microsoft.com/office/drawing/2014/main" id="{3E6B59BC-33E2-62E8-F45C-FCAB42F24AC3}"/>
              </a:ext>
            </a:extLst>
          </p:cNvPr>
          <p:cNvSpPr txBox="1">
            <a:spLocks/>
          </p:cNvSpPr>
          <p:nvPr/>
        </p:nvSpPr>
        <p:spPr>
          <a:xfrm>
            <a:off x="838200" y="557188"/>
            <a:ext cx="10515600" cy="11334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a:t>The 3 Stages of a Creative Translation</a:t>
            </a:r>
            <a:endParaRPr lang="en-US" sz="5200" dirty="0"/>
          </a:p>
        </p:txBody>
      </p:sp>
      <p:graphicFrame>
        <p:nvGraphicFramePr>
          <p:cNvPr id="7" name="Diagram 6">
            <a:extLst>
              <a:ext uri="{FF2B5EF4-FFF2-40B4-BE49-F238E27FC236}">
                <a16:creationId xmlns:a16="http://schemas.microsoft.com/office/drawing/2014/main" id="{CACA7EDB-DFE4-AA81-C7CB-E7CAD9298FC0}"/>
              </a:ext>
            </a:extLst>
          </p:cNvPr>
          <p:cNvGraphicFramePr/>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76244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D3B74-925F-735A-A8C9-3D6C5F66D1E8}"/>
              </a:ext>
            </a:extLst>
          </p:cNvPr>
          <p:cNvPicPr>
            <a:picLocks noChangeAspect="1"/>
          </p:cNvPicPr>
          <p:nvPr/>
        </p:nvPicPr>
        <p:blipFill>
          <a:blip r:embed="rId2"/>
          <a:stretch>
            <a:fillRect/>
          </a:stretch>
        </p:blipFill>
        <p:spPr>
          <a:xfrm rot="5400000">
            <a:off x="2875451" y="872257"/>
            <a:ext cx="6840849" cy="5130637"/>
          </a:xfrm>
          <a:prstGeom prst="rect">
            <a:avLst/>
          </a:prstGeom>
        </p:spPr>
      </p:pic>
      <p:sp>
        <p:nvSpPr>
          <p:cNvPr id="5" name="Google Shape;150;p9">
            <a:extLst>
              <a:ext uri="{FF2B5EF4-FFF2-40B4-BE49-F238E27FC236}">
                <a16:creationId xmlns:a16="http://schemas.microsoft.com/office/drawing/2014/main" id="{C2637F79-D71A-533E-7E14-CB46B65B2827}"/>
              </a:ext>
            </a:extLst>
          </p:cNvPr>
          <p:cNvSpPr/>
          <p:nvPr/>
        </p:nvSpPr>
        <p:spPr>
          <a:xfrm>
            <a:off x="8291574" y="3233395"/>
            <a:ext cx="3501358" cy="2912882"/>
          </a:xfrm>
          <a:prstGeom prst="cloud">
            <a:avLst/>
          </a:prstGeom>
          <a:solidFill>
            <a:schemeClr val="accent6">
              <a:lumMod val="20000"/>
              <a:lumOff val="80000"/>
            </a:schemeClr>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endParaRPr lang="en-US" dirty="0"/>
          </a:p>
          <a:p>
            <a:r>
              <a:rPr lang="en-US" dirty="0"/>
              <a:t>On this page, Anabella is reflecting on her move from Mozambique to East Germany? How does she feel about it? How can you tell this?</a:t>
            </a:r>
          </a:p>
        </p:txBody>
      </p:sp>
      <p:sp>
        <p:nvSpPr>
          <p:cNvPr id="6" name="TextBox 5">
            <a:extLst>
              <a:ext uri="{FF2B5EF4-FFF2-40B4-BE49-F238E27FC236}">
                <a16:creationId xmlns:a16="http://schemas.microsoft.com/office/drawing/2014/main" id="{43B6D14F-1E12-09E4-187E-3B6FE8633C13}"/>
              </a:ext>
            </a:extLst>
          </p:cNvPr>
          <p:cNvSpPr txBox="1"/>
          <p:nvPr/>
        </p:nvSpPr>
        <p:spPr>
          <a:xfrm>
            <a:off x="8291573" y="6319391"/>
            <a:ext cx="3900427" cy="538609"/>
          </a:xfrm>
          <a:prstGeom prst="rect">
            <a:avLst/>
          </a:prstGeom>
          <a:noFill/>
        </p:spPr>
        <p:txBody>
          <a:bodyPr wrap="none" rtlCol="0">
            <a:spAutoFit/>
          </a:bodyPr>
          <a:lstStyle/>
          <a:p>
            <a:r>
              <a:rPr lang="en-US" sz="1100" dirty="0"/>
              <a:t>‘</a:t>
            </a:r>
            <a:r>
              <a:rPr lang="en-US" sz="1100" dirty="0" err="1"/>
              <a:t>Madgermanes</a:t>
            </a:r>
            <a:r>
              <a:rPr lang="en-US" sz="1100" dirty="0"/>
              <a:t>’, by Birgit Weyhe published by Avant Verlag 2016</a:t>
            </a:r>
          </a:p>
          <a:p>
            <a:endParaRPr lang="en-US" dirty="0"/>
          </a:p>
        </p:txBody>
      </p:sp>
    </p:spTree>
    <p:extLst>
      <p:ext uri="{BB962C8B-B14F-4D97-AF65-F5344CB8AC3E}">
        <p14:creationId xmlns:p14="http://schemas.microsoft.com/office/powerpoint/2010/main" val="3759575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4CC15798-49EE-03C7-524D-8C79893CD596}"/>
              </a:ext>
            </a:extLst>
          </p:cNvPr>
          <p:cNvPicPr>
            <a:picLocks noChangeAspect="1"/>
          </p:cNvPicPr>
          <p:nvPr/>
        </p:nvPicPr>
        <p:blipFill>
          <a:blip r:embed="rId3"/>
          <a:stretch>
            <a:fillRect/>
          </a:stretch>
        </p:blipFill>
        <p:spPr>
          <a:xfrm rot="5400000">
            <a:off x="2754549" y="944799"/>
            <a:ext cx="6682902" cy="5143500"/>
          </a:xfrm>
          <a:prstGeom prst="rect">
            <a:avLst/>
          </a:prstGeom>
        </p:spPr>
      </p:pic>
      <p:sp>
        <p:nvSpPr>
          <p:cNvPr id="7" name="Google Shape;150;p9">
            <a:extLst>
              <a:ext uri="{FF2B5EF4-FFF2-40B4-BE49-F238E27FC236}">
                <a16:creationId xmlns:a16="http://schemas.microsoft.com/office/drawing/2014/main" id="{2A648F78-071E-945E-90D7-8F68D02811F9}"/>
              </a:ext>
            </a:extLst>
          </p:cNvPr>
          <p:cNvSpPr/>
          <p:nvPr/>
        </p:nvSpPr>
        <p:spPr>
          <a:xfrm>
            <a:off x="928294" y="446767"/>
            <a:ext cx="2697424" cy="2417322"/>
          </a:xfrm>
          <a:prstGeom prst="cloud">
            <a:avLst/>
          </a:prstGeom>
          <a:solidFill>
            <a:schemeClr val="accent6">
              <a:lumMod val="20000"/>
              <a:lumOff val="80000"/>
            </a:schemeClr>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endParaRPr lang="en-US" dirty="0"/>
          </a:p>
          <a:p>
            <a:r>
              <a:rPr lang="en-US" dirty="0"/>
              <a:t>Look at the images of East Germany. Do they help to set the scene? </a:t>
            </a:r>
          </a:p>
          <a:p>
            <a:endParaRPr lang="en-US" dirty="0"/>
          </a:p>
        </p:txBody>
      </p:sp>
      <p:sp>
        <p:nvSpPr>
          <p:cNvPr id="4" name="TextBox 3">
            <a:extLst>
              <a:ext uri="{FF2B5EF4-FFF2-40B4-BE49-F238E27FC236}">
                <a16:creationId xmlns:a16="http://schemas.microsoft.com/office/drawing/2014/main" id="{4839E65A-4EA4-1EF4-CBF4-5554B42C0812}"/>
              </a:ext>
            </a:extLst>
          </p:cNvPr>
          <p:cNvSpPr txBox="1"/>
          <p:nvPr/>
        </p:nvSpPr>
        <p:spPr>
          <a:xfrm>
            <a:off x="8291573" y="6588695"/>
            <a:ext cx="3900427" cy="538609"/>
          </a:xfrm>
          <a:prstGeom prst="rect">
            <a:avLst/>
          </a:prstGeom>
          <a:noFill/>
        </p:spPr>
        <p:txBody>
          <a:bodyPr wrap="none" rtlCol="0">
            <a:spAutoFit/>
          </a:bodyPr>
          <a:lstStyle/>
          <a:p>
            <a:r>
              <a:rPr lang="en-US" sz="1100" dirty="0"/>
              <a:t>‘</a:t>
            </a:r>
            <a:r>
              <a:rPr lang="en-US" sz="1100" dirty="0" err="1"/>
              <a:t>Madgermanes</a:t>
            </a:r>
            <a:r>
              <a:rPr lang="en-US" sz="1100" dirty="0"/>
              <a:t>’, by Birgit Weyhe published by Avant Verlag 2016</a:t>
            </a:r>
          </a:p>
          <a:p>
            <a:endParaRPr lang="en-US" dirty="0"/>
          </a:p>
        </p:txBody>
      </p:sp>
      <p:sp>
        <p:nvSpPr>
          <p:cNvPr id="2" name="Oval Callout 1">
            <a:extLst>
              <a:ext uri="{FF2B5EF4-FFF2-40B4-BE49-F238E27FC236}">
                <a16:creationId xmlns:a16="http://schemas.microsoft.com/office/drawing/2014/main" id="{051AC6A5-AE7C-AF28-6EAA-0264118F8716}"/>
              </a:ext>
            </a:extLst>
          </p:cNvPr>
          <p:cNvSpPr/>
          <p:nvPr/>
        </p:nvSpPr>
        <p:spPr>
          <a:xfrm flipH="1">
            <a:off x="8861195" y="2952036"/>
            <a:ext cx="2996349" cy="2458039"/>
          </a:xfrm>
          <a:prstGeom prst="wedgeEllipseCallout">
            <a:avLst>
              <a:gd name="adj1" fmla="val 71465"/>
              <a:gd name="adj2" fmla="val -35944"/>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What was different for Anabella?</a:t>
            </a:r>
          </a:p>
          <a:p>
            <a:endParaRPr lang="en-US" dirty="0"/>
          </a:p>
        </p:txBody>
      </p:sp>
    </p:spTree>
    <p:extLst>
      <p:ext uri="{BB962C8B-B14F-4D97-AF65-F5344CB8AC3E}">
        <p14:creationId xmlns:p14="http://schemas.microsoft.com/office/powerpoint/2010/main" val="4003078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10;&#10;Description automatically generated">
            <a:extLst>
              <a:ext uri="{FF2B5EF4-FFF2-40B4-BE49-F238E27FC236}">
                <a16:creationId xmlns:a16="http://schemas.microsoft.com/office/drawing/2014/main" id="{552B7DA7-3830-7E6F-951A-01C71D3ADA43}"/>
              </a:ext>
            </a:extLst>
          </p:cNvPr>
          <p:cNvPicPr>
            <a:picLocks noChangeAspect="1"/>
          </p:cNvPicPr>
          <p:nvPr/>
        </p:nvPicPr>
        <p:blipFill>
          <a:blip r:embed="rId3"/>
          <a:stretch>
            <a:fillRect/>
          </a:stretch>
        </p:blipFill>
        <p:spPr>
          <a:xfrm rot="5400000">
            <a:off x="3072352" y="857250"/>
            <a:ext cx="6858000" cy="5143500"/>
          </a:xfrm>
          <a:prstGeom prst="rect">
            <a:avLst/>
          </a:prstGeom>
        </p:spPr>
      </p:pic>
      <p:sp>
        <p:nvSpPr>
          <p:cNvPr id="2" name="Oval Callout 1">
            <a:extLst>
              <a:ext uri="{FF2B5EF4-FFF2-40B4-BE49-F238E27FC236}">
                <a16:creationId xmlns:a16="http://schemas.microsoft.com/office/drawing/2014/main" id="{5650574E-7749-7554-36E6-57E4FE31D90A}"/>
              </a:ext>
            </a:extLst>
          </p:cNvPr>
          <p:cNvSpPr/>
          <p:nvPr/>
        </p:nvSpPr>
        <p:spPr>
          <a:xfrm flipH="1">
            <a:off x="527900" y="970961"/>
            <a:ext cx="2996349" cy="2458039"/>
          </a:xfrm>
          <a:prstGeom prst="wedgeEllipseCallout">
            <a:avLst>
              <a:gd name="adj1" fmla="val -99683"/>
              <a:gd name="adj2" fmla="val 5858"/>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Why were women treated like this?</a:t>
            </a:r>
          </a:p>
        </p:txBody>
      </p:sp>
      <p:sp>
        <p:nvSpPr>
          <p:cNvPr id="4" name="Oval Callout 3">
            <a:extLst>
              <a:ext uri="{FF2B5EF4-FFF2-40B4-BE49-F238E27FC236}">
                <a16:creationId xmlns:a16="http://schemas.microsoft.com/office/drawing/2014/main" id="{6DC64D85-9417-AD72-2DCD-C0DB33455BAF}"/>
              </a:ext>
            </a:extLst>
          </p:cNvPr>
          <p:cNvSpPr/>
          <p:nvPr/>
        </p:nvSpPr>
        <p:spPr>
          <a:xfrm flipH="1">
            <a:off x="9073102" y="4045519"/>
            <a:ext cx="2996349" cy="2036189"/>
          </a:xfrm>
          <a:prstGeom prst="wedgeEllipseCallout">
            <a:avLst>
              <a:gd name="adj1" fmla="val 68318"/>
              <a:gd name="adj2" fmla="val 41444"/>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Whose plan is this?</a:t>
            </a:r>
          </a:p>
          <a:p>
            <a:endParaRPr lang="en-US" dirty="0"/>
          </a:p>
        </p:txBody>
      </p:sp>
    </p:spTree>
    <p:extLst>
      <p:ext uri="{BB962C8B-B14F-4D97-AF65-F5344CB8AC3E}">
        <p14:creationId xmlns:p14="http://schemas.microsoft.com/office/powerpoint/2010/main" val="3113330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2981D89-3667-5051-8004-BD22FCAFCD67}"/>
              </a:ext>
            </a:extLst>
          </p:cNvPr>
          <p:cNvPicPr>
            <a:picLocks noChangeAspect="1"/>
          </p:cNvPicPr>
          <p:nvPr/>
        </p:nvPicPr>
        <p:blipFill>
          <a:blip r:embed="rId3"/>
          <a:stretch>
            <a:fillRect/>
          </a:stretch>
        </p:blipFill>
        <p:spPr>
          <a:xfrm rot="5400000">
            <a:off x="2667000" y="857250"/>
            <a:ext cx="6858000" cy="5143500"/>
          </a:xfrm>
          <a:prstGeom prst="rect">
            <a:avLst/>
          </a:prstGeom>
        </p:spPr>
      </p:pic>
      <p:sp>
        <p:nvSpPr>
          <p:cNvPr id="4" name="Oval Callout 3">
            <a:extLst>
              <a:ext uri="{FF2B5EF4-FFF2-40B4-BE49-F238E27FC236}">
                <a16:creationId xmlns:a16="http://schemas.microsoft.com/office/drawing/2014/main" id="{FA7BA472-A644-3CB1-CC67-3982DEED9359}"/>
              </a:ext>
            </a:extLst>
          </p:cNvPr>
          <p:cNvSpPr/>
          <p:nvPr/>
        </p:nvSpPr>
        <p:spPr>
          <a:xfrm flipH="1">
            <a:off x="8832914" y="207390"/>
            <a:ext cx="2705493" cy="1989056"/>
          </a:xfrm>
          <a:prstGeom prst="wedgeEllipseCallout">
            <a:avLst>
              <a:gd name="adj1" fmla="val 72771"/>
              <a:gd name="adj2" fmla="val -25561"/>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Why would this be the case?</a:t>
            </a:r>
          </a:p>
          <a:p>
            <a:endParaRPr lang="en-US" dirty="0"/>
          </a:p>
        </p:txBody>
      </p:sp>
    </p:spTree>
    <p:extLst>
      <p:ext uri="{BB962C8B-B14F-4D97-AF65-F5344CB8AC3E}">
        <p14:creationId xmlns:p14="http://schemas.microsoft.com/office/powerpoint/2010/main" val="1996291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2256F8A-D9D0-119A-8996-710BEE23F469}"/>
              </a:ext>
            </a:extLst>
          </p:cNvPr>
          <p:cNvPicPr>
            <a:picLocks noChangeAspect="1"/>
          </p:cNvPicPr>
          <p:nvPr/>
        </p:nvPicPr>
        <p:blipFill>
          <a:blip r:embed="rId3"/>
          <a:stretch>
            <a:fillRect/>
          </a:stretch>
        </p:blipFill>
        <p:spPr>
          <a:xfrm rot="5400000">
            <a:off x="2859985" y="857250"/>
            <a:ext cx="6858000" cy="5143500"/>
          </a:xfrm>
          <a:prstGeom prst="rect">
            <a:avLst/>
          </a:prstGeom>
        </p:spPr>
      </p:pic>
      <p:sp>
        <p:nvSpPr>
          <p:cNvPr id="5" name="Oval Callout 4">
            <a:extLst>
              <a:ext uri="{FF2B5EF4-FFF2-40B4-BE49-F238E27FC236}">
                <a16:creationId xmlns:a16="http://schemas.microsoft.com/office/drawing/2014/main" id="{058DFD04-8D63-594D-678A-94E61D5F8A10}"/>
              </a:ext>
            </a:extLst>
          </p:cNvPr>
          <p:cNvSpPr/>
          <p:nvPr/>
        </p:nvSpPr>
        <p:spPr>
          <a:xfrm flipH="1">
            <a:off x="0" y="2171700"/>
            <a:ext cx="3852702" cy="3924299"/>
          </a:xfrm>
          <a:prstGeom prst="wedgeEllipseCallout">
            <a:avLst>
              <a:gd name="adj1" fmla="val -57264"/>
              <a:gd name="adj2" fmla="val 13808"/>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What do you think Basilio means here? Would you translate this word for word or is there another way of saying it in English? Do you think it might be translated from a saying used in Mozambique?</a:t>
            </a:r>
          </a:p>
          <a:p>
            <a:endParaRPr lang="en-US" dirty="0"/>
          </a:p>
        </p:txBody>
      </p:sp>
    </p:spTree>
    <p:extLst>
      <p:ext uri="{BB962C8B-B14F-4D97-AF65-F5344CB8AC3E}">
        <p14:creationId xmlns:p14="http://schemas.microsoft.com/office/powerpoint/2010/main" val="386394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5834B5D6-7E50-117D-99A1-5958733B0154}"/>
              </a:ext>
            </a:extLst>
          </p:cNvPr>
          <p:cNvPicPr>
            <a:picLocks noChangeAspect="1"/>
          </p:cNvPicPr>
          <p:nvPr/>
        </p:nvPicPr>
        <p:blipFill>
          <a:blip r:embed="rId3"/>
          <a:stretch>
            <a:fillRect/>
          </a:stretch>
        </p:blipFill>
        <p:spPr>
          <a:xfrm rot="5400000">
            <a:off x="2667000" y="857250"/>
            <a:ext cx="6858000" cy="51435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F8E7A27A-AF1E-20A4-1A43-966D85EB3176}"/>
              </a:ext>
            </a:extLst>
          </p:cNvPr>
          <p:cNvPicPr>
            <a:picLocks noChangeAspect="1"/>
          </p:cNvPicPr>
          <p:nvPr/>
        </p:nvPicPr>
        <p:blipFill>
          <a:blip r:embed="rId3"/>
          <a:stretch>
            <a:fillRect/>
          </a:stretch>
        </p:blipFill>
        <p:spPr>
          <a:xfrm rot="5400000">
            <a:off x="2667000" y="989147"/>
            <a:ext cx="6858000" cy="5143500"/>
          </a:xfrm>
          <a:prstGeom prst="rect">
            <a:avLst/>
          </a:prstGeom>
        </p:spPr>
      </p:pic>
      <p:sp>
        <p:nvSpPr>
          <p:cNvPr id="4" name="Oval Callout 3">
            <a:extLst>
              <a:ext uri="{FF2B5EF4-FFF2-40B4-BE49-F238E27FC236}">
                <a16:creationId xmlns:a16="http://schemas.microsoft.com/office/drawing/2014/main" id="{A8C71F4E-82DE-155D-94D3-9FCF803CD965}"/>
              </a:ext>
            </a:extLst>
          </p:cNvPr>
          <p:cNvSpPr/>
          <p:nvPr/>
        </p:nvSpPr>
        <p:spPr>
          <a:xfrm flipH="1">
            <a:off x="9096837" y="616227"/>
            <a:ext cx="3095162" cy="2812773"/>
          </a:xfrm>
          <a:prstGeom prst="wedgeEllipseCallout">
            <a:avLst>
              <a:gd name="adj1" fmla="val 72702"/>
              <a:gd name="adj2" fmla="val 23269"/>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Think about whether you would translate this word for word, or is there another way of saying it in English which means the same thing?</a:t>
            </a:r>
          </a:p>
        </p:txBody>
      </p:sp>
      <p:sp>
        <p:nvSpPr>
          <p:cNvPr id="7" name="Oval Callout 6">
            <a:extLst>
              <a:ext uri="{FF2B5EF4-FFF2-40B4-BE49-F238E27FC236}">
                <a16:creationId xmlns:a16="http://schemas.microsoft.com/office/drawing/2014/main" id="{C59A126F-8461-DE2C-30FF-92DBC3DD984D}"/>
              </a:ext>
            </a:extLst>
          </p:cNvPr>
          <p:cNvSpPr/>
          <p:nvPr/>
        </p:nvSpPr>
        <p:spPr>
          <a:xfrm flipH="1">
            <a:off x="9216690" y="3853055"/>
            <a:ext cx="2745535" cy="2350489"/>
          </a:xfrm>
          <a:prstGeom prst="wedgeEllipseCallout">
            <a:avLst>
              <a:gd name="adj1" fmla="val 79358"/>
              <a:gd name="adj2" fmla="val -11215"/>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What might they be saying to each other?</a:t>
            </a:r>
          </a:p>
        </p:txBody>
      </p:sp>
      <p:sp>
        <p:nvSpPr>
          <p:cNvPr id="5" name="Oval Callout 4">
            <a:extLst>
              <a:ext uri="{FF2B5EF4-FFF2-40B4-BE49-F238E27FC236}">
                <a16:creationId xmlns:a16="http://schemas.microsoft.com/office/drawing/2014/main" id="{456B3CB2-7530-6F61-C711-898D69C16867}"/>
              </a:ext>
            </a:extLst>
          </p:cNvPr>
          <p:cNvSpPr/>
          <p:nvPr/>
        </p:nvSpPr>
        <p:spPr>
          <a:xfrm flipH="1">
            <a:off x="673928" y="2901099"/>
            <a:ext cx="2745535" cy="2350489"/>
          </a:xfrm>
          <a:prstGeom prst="wedgeEllipseCallout">
            <a:avLst>
              <a:gd name="adj1" fmla="val -115321"/>
              <a:gd name="adj2" fmla="val 17260"/>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Maria Rosa greets Basilio and Toni in Portuguese. Will you translate ‘Bom </a:t>
            </a:r>
            <a:r>
              <a:rPr lang="en-US" dirty="0" err="1"/>
              <a:t>Dia</a:t>
            </a:r>
            <a:r>
              <a:rPr lang="en-US" dirty="0"/>
              <a:t>’ or leave it in Portuguese? </a:t>
            </a:r>
          </a:p>
        </p:txBody>
      </p:sp>
    </p:spTree>
    <p:extLst>
      <p:ext uri="{BB962C8B-B14F-4D97-AF65-F5344CB8AC3E}">
        <p14:creationId xmlns:p14="http://schemas.microsoft.com/office/powerpoint/2010/main" val="4046706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BF557-24B5-8A2C-2C96-038A9A556164}"/>
              </a:ext>
            </a:extLst>
          </p:cNvPr>
          <p:cNvSpPr>
            <a:spLocks noGrp="1"/>
          </p:cNvSpPr>
          <p:nvPr>
            <p:ph type="title"/>
          </p:nvPr>
        </p:nvSpPr>
        <p:spPr>
          <a:xfrm>
            <a:off x="4965429" y="37897"/>
            <a:ext cx="6586491" cy="1676603"/>
          </a:xfrm>
        </p:spPr>
        <p:txBody>
          <a:bodyPr>
            <a:normAutofit/>
          </a:bodyPr>
          <a:lstStyle/>
          <a:p>
            <a:r>
              <a:rPr lang="en-US" sz="5400" dirty="0"/>
              <a:t>    Extension activity</a:t>
            </a:r>
          </a:p>
        </p:txBody>
      </p:sp>
      <p:pic>
        <p:nvPicPr>
          <p:cNvPr id="5" name="Picture 4" descr="A picture containing text&#10;&#10;Description automatically generated">
            <a:extLst>
              <a:ext uri="{FF2B5EF4-FFF2-40B4-BE49-F238E27FC236}">
                <a16:creationId xmlns:a16="http://schemas.microsoft.com/office/drawing/2014/main" id="{54C37C2E-239F-4D9B-B2C2-F963D0C147CA}"/>
              </a:ext>
            </a:extLst>
          </p:cNvPr>
          <p:cNvPicPr>
            <a:picLocks noChangeAspect="1"/>
          </p:cNvPicPr>
          <p:nvPr/>
        </p:nvPicPr>
        <p:blipFill rotWithShape="1">
          <a:blip r:embed="rId3"/>
          <a:srcRect t="6232" b="3643"/>
          <a:stretch/>
        </p:blipFill>
        <p:spPr>
          <a:xfrm rot="5400000">
            <a:off x="-1111204" y="1111204"/>
            <a:ext cx="6858000" cy="4635591"/>
          </a:xfrm>
          <a:prstGeom prst="rect">
            <a:avLst/>
          </a:prstGeom>
          <a:effectLst/>
        </p:spPr>
      </p:pic>
      <p:sp>
        <p:nvSpPr>
          <p:cNvPr id="6" name="Oval Callout 5">
            <a:extLst>
              <a:ext uri="{FF2B5EF4-FFF2-40B4-BE49-F238E27FC236}">
                <a16:creationId xmlns:a16="http://schemas.microsoft.com/office/drawing/2014/main" id="{6D0771D7-BCC4-16E7-4A2B-088015D4EF82}"/>
              </a:ext>
            </a:extLst>
          </p:cNvPr>
          <p:cNvSpPr/>
          <p:nvPr/>
        </p:nvSpPr>
        <p:spPr>
          <a:xfrm flipH="1">
            <a:off x="5295265" y="1542948"/>
            <a:ext cx="6586492" cy="4743450"/>
          </a:xfrm>
          <a:prstGeom prst="wedgeEllipseCallout">
            <a:avLst>
              <a:gd name="adj1" fmla="val 6219"/>
              <a:gd name="adj2" fmla="val -49254"/>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r>
              <a:rPr lang="en-US" dirty="0"/>
              <a:t>Click</a:t>
            </a:r>
            <a:r>
              <a:rPr lang="en-US" b="1" dirty="0"/>
              <a:t> here </a:t>
            </a:r>
            <a:r>
              <a:rPr lang="en-US" dirty="0"/>
              <a:t>to listen to a video recording of an interview with Birgit Weyhe made by The Queen’s College Translation Exchange.</a:t>
            </a:r>
          </a:p>
          <a:p>
            <a:endParaRPr lang="en-US" dirty="0"/>
          </a:p>
          <a:p>
            <a:r>
              <a:rPr lang="en-US" dirty="0"/>
              <a:t>On the following slide you will see the questions in English Birgit Weyhe was asked. Choose one of the questions. Listen to what Birgit Weyhe says in German and </a:t>
            </a:r>
            <a:r>
              <a:rPr lang="en-US" dirty="0" err="1"/>
              <a:t>summarise</a:t>
            </a:r>
            <a:r>
              <a:rPr lang="en-US" dirty="0"/>
              <a:t> her answer in English.</a:t>
            </a:r>
          </a:p>
          <a:p>
            <a:endParaRPr lang="en-US" dirty="0"/>
          </a:p>
        </p:txBody>
      </p:sp>
    </p:spTree>
    <p:extLst>
      <p:ext uri="{BB962C8B-B14F-4D97-AF65-F5344CB8AC3E}">
        <p14:creationId xmlns:p14="http://schemas.microsoft.com/office/powerpoint/2010/main" val="2575917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 posing, bunch&#10;&#10;Description automatically generated">
            <a:extLst>
              <a:ext uri="{FF2B5EF4-FFF2-40B4-BE49-F238E27FC236}">
                <a16:creationId xmlns:a16="http://schemas.microsoft.com/office/drawing/2014/main" id="{42162EE9-F861-9EF0-D744-EB63DA7E4D3C}"/>
              </a:ext>
            </a:extLst>
          </p:cNvPr>
          <p:cNvPicPr>
            <a:picLocks noChangeAspect="1"/>
          </p:cNvPicPr>
          <p:nvPr/>
        </p:nvPicPr>
        <p:blipFill rotWithShape="1">
          <a:blip r:embed="rId3">
            <a:alphaModFix amt="18000"/>
          </a:blip>
          <a:srcRect t="4515" b="20499"/>
          <a:stretch/>
        </p:blipFill>
        <p:spPr>
          <a:xfrm>
            <a:off x="0" y="14446"/>
            <a:ext cx="12095922" cy="6843554"/>
          </a:xfrm>
          <a:prstGeom prst="rect">
            <a:avLst/>
          </a:prstGeom>
        </p:spPr>
      </p:pic>
      <p:sp>
        <p:nvSpPr>
          <p:cNvPr id="9" name="TextBox 8">
            <a:extLst>
              <a:ext uri="{FF2B5EF4-FFF2-40B4-BE49-F238E27FC236}">
                <a16:creationId xmlns:a16="http://schemas.microsoft.com/office/drawing/2014/main" id="{AEA60769-B87E-FB26-D71A-83B95CC30A7C}"/>
              </a:ext>
            </a:extLst>
          </p:cNvPr>
          <p:cNvSpPr txBox="1"/>
          <p:nvPr/>
        </p:nvSpPr>
        <p:spPr>
          <a:xfrm>
            <a:off x="8557909" y="3112852"/>
            <a:ext cx="1964987" cy="777894"/>
          </a:xfrm>
          <a:prstGeom prst="rect">
            <a:avLst/>
          </a:prstGeom>
          <a:noFill/>
        </p:spPr>
        <p:txBody>
          <a:bodyPr wrap="square" rtlCol="0">
            <a:spAutoFit/>
          </a:bodyPr>
          <a:lstStyle/>
          <a:p>
            <a:endParaRPr lang="en-US" dirty="0"/>
          </a:p>
        </p:txBody>
      </p:sp>
      <p:sp>
        <p:nvSpPr>
          <p:cNvPr id="11" name="Rectangle 8">
            <a:extLst>
              <a:ext uri="{FF2B5EF4-FFF2-40B4-BE49-F238E27FC236}">
                <a16:creationId xmlns:a16="http://schemas.microsoft.com/office/drawing/2014/main" id="{0AE62DBE-7AC6-1E9C-24E8-978A2116A1DD}"/>
              </a:ext>
            </a:extLst>
          </p:cNvPr>
          <p:cNvSpPr>
            <a:spLocks noChangeArrowheads="1"/>
          </p:cNvSpPr>
          <p:nvPr/>
        </p:nvSpPr>
        <p:spPr bwMode="auto">
          <a:xfrm>
            <a:off x="3771900" y="128405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9F6869AD-113F-B8FF-E0EC-994F3D0390D9}"/>
              </a:ext>
            </a:extLst>
          </p:cNvPr>
          <p:cNvSpPr txBox="1"/>
          <p:nvPr/>
        </p:nvSpPr>
        <p:spPr>
          <a:xfrm>
            <a:off x="2327571" y="95251"/>
            <a:ext cx="7282379" cy="400110"/>
          </a:xfrm>
          <a:prstGeom prst="rect">
            <a:avLst/>
          </a:prstGeom>
          <a:noFill/>
        </p:spPr>
        <p:txBody>
          <a:bodyPr wrap="none" rtlCol="0">
            <a:spAutoFit/>
          </a:bodyPr>
          <a:lstStyle/>
          <a:p>
            <a:pPr algn="ctr"/>
            <a:r>
              <a:rPr lang="en-US" sz="2000" b="1" dirty="0"/>
              <a:t>Queen’s College Translation Exchange: Interview with Birgit Weyhe</a:t>
            </a:r>
          </a:p>
        </p:txBody>
      </p:sp>
      <p:sp>
        <p:nvSpPr>
          <p:cNvPr id="7" name="TextBox 6">
            <a:extLst>
              <a:ext uri="{FF2B5EF4-FFF2-40B4-BE49-F238E27FC236}">
                <a16:creationId xmlns:a16="http://schemas.microsoft.com/office/drawing/2014/main" id="{119300FC-8FCD-3402-1E18-22587C8E109D}"/>
              </a:ext>
            </a:extLst>
          </p:cNvPr>
          <p:cNvSpPr txBox="1"/>
          <p:nvPr/>
        </p:nvSpPr>
        <p:spPr>
          <a:xfrm>
            <a:off x="4174877" y="1340906"/>
            <a:ext cx="2166731" cy="1500805"/>
          </a:xfrm>
          <a:prstGeom prst="rect">
            <a:avLst/>
          </a:prstGeom>
          <a:noFill/>
        </p:spPr>
        <p:txBody>
          <a:bodyPr wrap="square" rtlCol="0">
            <a:spAutoFit/>
          </a:bodyPr>
          <a:lstStyle/>
          <a:p>
            <a:endParaRPr lang="en-US" dirty="0"/>
          </a:p>
        </p:txBody>
      </p:sp>
      <p:sp>
        <p:nvSpPr>
          <p:cNvPr id="10" name="TextBox 9">
            <a:extLst>
              <a:ext uri="{FF2B5EF4-FFF2-40B4-BE49-F238E27FC236}">
                <a16:creationId xmlns:a16="http://schemas.microsoft.com/office/drawing/2014/main" id="{74E8A1C8-82D4-597A-4014-EACC3D137487}"/>
              </a:ext>
            </a:extLst>
          </p:cNvPr>
          <p:cNvSpPr txBox="1"/>
          <p:nvPr/>
        </p:nvSpPr>
        <p:spPr>
          <a:xfrm>
            <a:off x="1868088" y="853439"/>
            <a:ext cx="8201320" cy="5909310"/>
          </a:xfrm>
          <a:prstGeom prst="rect">
            <a:avLst/>
          </a:prstGeom>
          <a:noFill/>
        </p:spPr>
        <p:txBody>
          <a:bodyPr wrap="square" rtlCol="0">
            <a:spAutoFit/>
          </a:bodyPr>
          <a:lstStyle/>
          <a:p>
            <a:r>
              <a:rPr lang="en-GB" b="1" dirty="0">
                <a:solidFill>
                  <a:srgbClr val="000000"/>
                </a:solidFill>
              </a:rPr>
              <a:t>Total running time  07:21 mins</a:t>
            </a:r>
          </a:p>
          <a:p>
            <a:endParaRPr lang="en-GB" b="1" dirty="0">
              <a:solidFill>
                <a:srgbClr val="000000"/>
              </a:solidFill>
            </a:endParaRPr>
          </a:p>
          <a:p>
            <a:r>
              <a:rPr lang="en-GB" dirty="0">
                <a:solidFill>
                  <a:srgbClr val="000000"/>
                </a:solidFill>
              </a:rPr>
              <a:t>1. </a:t>
            </a:r>
            <a:r>
              <a:rPr lang="en-GB" dirty="0">
                <a:solidFill>
                  <a:schemeClr val="accent6">
                    <a:lumMod val="75000"/>
                  </a:schemeClr>
                </a:solidFill>
              </a:rPr>
              <a:t>00</a:t>
            </a:r>
            <a:r>
              <a:rPr lang="en-GB" b="0" i="0" u="none" strike="noStrike" dirty="0">
                <a:solidFill>
                  <a:schemeClr val="accent6">
                    <a:lumMod val="75000"/>
                  </a:schemeClr>
                </a:solidFill>
                <a:effectLst/>
              </a:rPr>
              <a:t>:06 – 00:17</a:t>
            </a:r>
            <a:r>
              <a:rPr lang="en-GB" b="1" i="0" u="none" strike="noStrike" dirty="0">
                <a:solidFill>
                  <a:schemeClr val="accent6">
                    <a:lumMod val="75000"/>
                  </a:schemeClr>
                </a:solidFill>
                <a:effectLst/>
              </a:rPr>
              <a:t> </a:t>
            </a:r>
            <a:r>
              <a:rPr lang="en-GB" b="1" i="0" u="none" strike="noStrike" dirty="0">
                <a:solidFill>
                  <a:srgbClr val="000000"/>
                </a:solidFill>
                <a:effectLst/>
              </a:rPr>
              <a:t>Birgit Weyhe </a:t>
            </a:r>
            <a:r>
              <a:rPr lang="en-GB" b="1" dirty="0">
                <a:solidFill>
                  <a:srgbClr val="000000"/>
                </a:solidFill>
              </a:rPr>
              <a:t>i</a:t>
            </a:r>
            <a:r>
              <a:rPr lang="en-GB" b="1" i="0" u="none" strike="noStrike" dirty="0">
                <a:solidFill>
                  <a:srgbClr val="000000"/>
                </a:solidFill>
                <a:effectLst/>
              </a:rPr>
              <a:t>ntroduction</a:t>
            </a:r>
            <a:r>
              <a:rPr lang="en-GB" b="0" i="0" u="none" strike="noStrike" dirty="0">
                <a:solidFill>
                  <a:srgbClr val="000000"/>
                </a:solidFill>
                <a:effectLst/>
              </a:rPr>
              <a:t> </a:t>
            </a:r>
          </a:p>
          <a:p>
            <a:endParaRPr lang="en-GB" dirty="0">
              <a:solidFill>
                <a:srgbClr val="000000"/>
              </a:solidFill>
            </a:endParaRPr>
          </a:p>
          <a:p>
            <a:r>
              <a:rPr lang="en-GB" b="0" i="0" u="none" strike="noStrike" dirty="0">
                <a:solidFill>
                  <a:srgbClr val="000000"/>
                </a:solidFill>
                <a:effectLst/>
              </a:rPr>
              <a:t>2</a:t>
            </a:r>
            <a:r>
              <a:rPr lang="en-GB" b="0" i="0" u="none" strike="noStrike" dirty="0">
                <a:solidFill>
                  <a:schemeClr val="accent6">
                    <a:lumMod val="75000"/>
                  </a:schemeClr>
                </a:solidFill>
                <a:effectLst/>
              </a:rPr>
              <a:t>. 00:18 – 01:42: </a:t>
            </a:r>
            <a:r>
              <a:rPr lang="en-GB" sz="1800" b="1" i="0" u="none" strike="noStrike" dirty="0">
                <a:solidFill>
                  <a:srgbClr val="000000"/>
                </a:solidFill>
                <a:effectLst/>
              </a:rPr>
              <a:t>Can you tell us more about your personal reasons for exploring the plight of the ‘</a:t>
            </a:r>
            <a:r>
              <a:rPr lang="en-GB" sz="1800" b="1" i="0" u="none" strike="noStrike" dirty="0" err="1">
                <a:solidFill>
                  <a:srgbClr val="000000"/>
                </a:solidFill>
                <a:effectLst/>
              </a:rPr>
              <a:t>Madgermanes</a:t>
            </a:r>
            <a:r>
              <a:rPr lang="en-GB" sz="1800" b="1" i="0" u="none" strike="noStrike" dirty="0">
                <a:solidFill>
                  <a:srgbClr val="000000"/>
                </a:solidFill>
                <a:effectLst/>
              </a:rPr>
              <a:t>’?</a:t>
            </a:r>
            <a:r>
              <a:rPr lang="en-GB" sz="1800" b="0" i="0" u="none" strike="noStrike" dirty="0">
                <a:solidFill>
                  <a:srgbClr val="000000"/>
                </a:solidFill>
                <a:effectLst/>
              </a:rPr>
              <a:t> </a:t>
            </a:r>
          </a:p>
          <a:p>
            <a:endParaRPr lang="en-GB" dirty="0">
              <a:solidFill>
                <a:srgbClr val="000000"/>
              </a:solidFill>
            </a:endParaRPr>
          </a:p>
          <a:p>
            <a:r>
              <a:rPr lang="en-GB" b="0" i="0" u="none" strike="noStrike" dirty="0">
                <a:solidFill>
                  <a:srgbClr val="000000"/>
                </a:solidFill>
                <a:effectLst/>
              </a:rPr>
              <a:t>3. </a:t>
            </a:r>
            <a:r>
              <a:rPr lang="en-GB" b="0" i="0" u="none" strike="noStrike" dirty="0">
                <a:solidFill>
                  <a:schemeClr val="accent6">
                    <a:lumMod val="75000"/>
                  </a:schemeClr>
                </a:solidFill>
                <a:effectLst/>
              </a:rPr>
              <a:t>01:43 – 02:31: </a:t>
            </a:r>
            <a:r>
              <a:rPr lang="en-GB" b="1" i="0" u="none" strike="noStrike" dirty="0">
                <a:solidFill>
                  <a:srgbClr val="000000"/>
                </a:solidFill>
                <a:effectLst/>
              </a:rPr>
              <a:t>What language(s) did you use to conduct the interviews? Did you use interpreters at all and if so, what were the challenges?</a:t>
            </a:r>
          </a:p>
          <a:p>
            <a:endParaRPr lang="en-GB" b="1" dirty="0">
              <a:solidFill>
                <a:srgbClr val="000000"/>
              </a:solidFill>
            </a:endParaRPr>
          </a:p>
          <a:p>
            <a:r>
              <a:rPr lang="en-GB" dirty="0">
                <a:solidFill>
                  <a:srgbClr val="000000"/>
                </a:solidFill>
              </a:rPr>
              <a:t>4. </a:t>
            </a:r>
            <a:r>
              <a:rPr lang="en-GB" dirty="0">
                <a:solidFill>
                  <a:schemeClr val="accent6">
                    <a:lumMod val="75000"/>
                  </a:schemeClr>
                </a:solidFill>
              </a:rPr>
              <a:t>0</a:t>
            </a:r>
            <a:r>
              <a:rPr lang="en-GB" b="0" i="0" u="none" strike="noStrike" dirty="0">
                <a:solidFill>
                  <a:schemeClr val="accent6">
                    <a:lumMod val="75000"/>
                  </a:schemeClr>
                </a:solidFill>
                <a:effectLst/>
              </a:rPr>
              <a:t>2:32: 04:35 </a:t>
            </a:r>
            <a:r>
              <a:rPr lang="en-GB" b="1" i="0" u="none" strike="noStrike" dirty="0">
                <a:solidFill>
                  <a:srgbClr val="000000"/>
                </a:solidFill>
                <a:effectLst/>
              </a:rPr>
              <a:t>What surprised you that came out of the interviews that you had not expected?</a:t>
            </a:r>
          </a:p>
          <a:p>
            <a:endParaRPr lang="en-GB" b="1" dirty="0">
              <a:solidFill>
                <a:srgbClr val="000000"/>
              </a:solidFill>
            </a:endParaRPr>
          </a:p>
          <a:p>
            <a:r>
              <a:rPr lang="en-GB" sz="1800" b="0" i="0" u="none" strike="noStrike" dirty="0">
                <a:solidFill>
                  <a:srgbClr val="000000"/>
                </a:solidFill>
                <a:effectLst/>
              </a:rPr>
              <a:t>5. </a:t>
            </a:r>
            <a:r>
              <a:rPr lang="en-GB" sz="1800" b="0" i="0" u="none" strike="noStrike" dirty="0">
                <a:solidFill>
                  <a:schemeClr val="accent6">
                    <a:lumMod val="75000"/>
                  </a:schemeClr>
                </a:solidFill>
                <a:effectLst/>
              </a:rPr>
              <a:t>04:36: - 06:01 </a:t>
            </a:r>
            <a:r>
              <a:rPr lang="en-GB" sz="1800" b="1" i="0" u="none" strike="noStrike" dirty="0">
                <a:solidFill>
                  <a:srgbClr val="000000"/>
                </a:solidFill>
                <a:effectLst/>
              </a:rPr>
              <a:t>How did you navigate the intricacies of communicating the voices of individuals from a different cultural background to yourself?</a:t>
            </a:r>
          </a:p>
          <a:p>
            <a:endParaRPr lang="en-GB" b="1" dirty="0">
              <a:solidFill>
                <a:srgbClr val="000000"/>
              </a:solidFill>
            </a:endParaRPr>
          </a:p>
          <a:p>
            <a:r>
              <a:rPr lang="en-GB" b="0" i="0" u="none" strike="noStrike" dirty="0">
                <a:solidFill>
                  <a:srgbClr val="000000"/>
                </a:solidFill>
                <a:effectLst/>
              </a:rPr>
              <a:t>6. </a:t>
            </a:r>
            <a:r>
              <a:rPr lang="en-GB" b="0" i="0" u="none" strike="noStrike" dirty="0">
                <a:solidFill>
                  <a:schemeClr val="accent6">
                    <a:lumMod val="75000"/>
                  </a:schemeClr>
                </a:solidFill>
                <a:effectLst/>
              </a:rPr>
              <a:t>06:04 – 06:50 </a:t>
            </a:r>
            <a:r>
              <a:rPr lang="en-GB" b="1" i="0" u="none" strike="noStrike" dirty="0">
                <a:solidFill>
                  <a:srgbClr val="000000"/>
                </a:solidFill>
                <a:effectLst/>
              </a:rPr>
              <a:t>Can you talk about your process. What comes first, your illustrations or the story and why?</a:t>
            </a:r>
          </a:p>
          <a:p>
            <a:endParaRPr lang="en-GB" b="1" dirty="0">
              <a:solidFill>
                <a:srgbClr val="000000"/>
              </a:solidFill>
            </a:endParaRPr>
          </a:p>
          <a:p>
            <a:r>
              <a:rPr lang="en-GB" b="0" i="0" u="none" strike="noStrike" dirty="0">
                <a:solidFill>
                  <a:srgbClr val="000000"/>
                </a:solidFill>
                <a:effectLst/>
              </a:rPr>
              <a:t>7. </a:t>
            </a:r>
            <a:r>
              <a:rPr lang="en-GB" b="0" i="0" u="none" strike="noStrike" dirty="0">
                <a:solidFill>
                  <a:schemeClr val="accent6">
                    <a:lumMod val="75000"/>
                  </a:schemeClr>
                </a:solidFill>
                <a:effectLst/>
              </a:rPr>
              <a:t>06:51 – 07:21 </a:t>
            </a:r>
            <a:r>
              <a:rPr lang="en-GB" b="1" dirty="0">
                <a:solidFill>
                  <a:srgbClr val="000000"/>
                </a:solidFill>
              </a:rPr>
              <a:t>Birgit Weyhe c</a:t>
            </a:r>
            <a:r>
              <a:rPr lang="en-GB" b="1" i="0" u="none" strike="noStrike" dirty="0">
                <a:solidFill>
                  <a:srgbClr val="000000"/>
                </a:solidFill>
                <a:effectLst/>
              </a:rPr>
              <a:t>oncluding comments</a:t>
            </a:r>
          </a:p>
          <a:p>
            <a:endParaRPr lang="en-US" dirty="0"/>
          </a:p>
        </p:txBody>
      </p:sp>
    </p:spTree>
    <p:extLst>
      <p:ext uri="{BB962C8B-B14F-4D97-AF65-F5344CB8AC3E}">
        <p14:creationId xmlns:p14="http://schemas.microsoft.com/office/powerpoint/2010/main" val="1584903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25AC39-5F85-4CAA-8A81-A1287086B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95DA4D23-37FC-4B90-8188-F0377C5F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417162" cy="6858000"/>
          </a:xfrm>
          <a:custGeom>
            <a:avLst/>
            <a:gdLst>
              <a:gd name="connsiteX0" fmla="*/ 0 w 4417162"/>
              <a:gd name="connsiteY0" fmla="*/ 0 h 6858000"/>
              <a:gd name="connsiteX1" fmla="*/ 144378 w 4417162"/>
              <a:gd name="connsiteY1" fmla="*/ 0 h 6858000"/>
              <a:gd name="connsiteX2" fmla="*/ 2310062 w 4417162"/>
              <a:gd name="connsiteY2" fmla="*/ 0 h 6858000"/>
              <a:gd name="connsiteX3" fmla="*/ 4227367 w 4417162"/>
              <a:gd name="connsiteY3" fmla="*/ 0 h 6858000"/>
              <a:gd name="connsiteX4" fmla="*/ 4232407 w 4417162"/>
              <a:gd name="connsiteY4" fmla="*/ 66675 h 6858000"/>
              <a:gd name="connsiteX5" fmla="*/ 4240804 w 4417162"/>
              <a:gd name="connsiteY5" fmla="*/ 122237 h 6858000"/>
              <a:gd name="connsiteX6" fmla="*/ 4250882 w 4417162"/>
              <a:gd name="connsiteY6" fmla="*/ 174625 h 6858000"/>
              <a:gd name="connsiteX7" fmla="*/ 4267678 w 4417162"/>
              <a:gd name="connsiteY7" fmla="*/ 217487 h 6858000"/>
              <a:gd name="connsiteX8" fmla="*/ 4284474 w 4417162"/>
              <a:gd name="connsiteY8" fmla="*/ 260350 h 6858000"/>
              <a:gd name="connsiteX9" fmla="*/ 4304629 w 4417162"/>
              <a:gd name="connsiteY9" fmla="*/ 296862 h 6858000"/>
              <a:gd name="connsiteX10" fmla="*/ 4324784 w 4417162"/>
              <a:gd name="connsiteY10" fmla="*/ 334962 h 6858000"/>
              <a:gd name="connsiteX11" fmla="*/ 4343260 w 4417162"/>
              <a:gd name="connsiteY11" fmla="*/ 369887 h 6858000"/>
              <a:gd name="connsiteX12" fmla="*/ 4361735 w 4417162"/>
              <a:gd name="connsiteY12" fmla="*/ 409575 h 6858000"/>
              <a:gd name="connsiteX13" fmla="*/ 4378531 w 4417162"/>
              <a:gd name="connsiteY13" fmla="*/ 450850 h 6858000"/>
              <a:gd name="connsiteX14" fmla="*/ 4393648 w 4417162"/>
              <a:gd name="connsiteY14" fmla="*/ 496887 h 6858000"/>
              <a:gd name="connsiteX15" fmla="*/ 4405405 w 4417162"/>
              <a:gd name="connsiteY15" fmla="*/ 546100 h 6858000"/>
              <a:gd name="connsiteX16" fmla="*/ 4413803 w 4417162"/>
              <a:gd name="connsiteY16" fmla="*/ 606425 h 6858000"/>
              <a:gd name="connsiteX17" fmla="*/ 4417162 w 4417162"/>
              <a:gd name="connsiteY17" fmla="*/ 673100 h 6858000"/>
              <a:gd name="connsiteX18" fmla="*/ 4413803 w 4417162"/>
              <a:gd name="connsiteY18" fmla="*/ 744537 h 6858000"/>
              <a:gd name="connsiteX19" fmla="*/ 4405405 w 4417162"/>
              <a:gd name="connsiteY19" fmla="*/ 801687 h 6858000"/>
              <a:gd name="connsiteX20" fmla="*/ 4393648 w 4417162"/>
              <a:gd name="connsiteY20" fmla="*/ 854075 h 6858000"/>
              <a:gd name="connsiteX21" fmla="*/ 4378531 w 4417162"/>
              <a:gd name="connsiteY21" fmla="*/ 901700 h 6858000"/>
              <a:gd name="connsiteX22" fmla="*/ 4361735 w 4417162"/>
              <a:gd name="connsiteY22" fmla="*/ 942975 h 6858000"/>
              <a:gd name="connsiteX23" fmla="*/ 4341580 w 4417162"/>
              <a:gd name="connsiteY23" fmla="*/ 981075 h 6858000"/>
              <a:gd name="connsiteX24" fmla="*/ 4321425 w 4417162"/>
              <a:gd name="connsiteY24" fmla="*/ 1017587 h 6858000"/>
              <a:gd name="connsiteX25" fmla="*/ 4301270 w 4417162"/>
              <a:gd name="connsiteY25" fmla="*/ 1055687 h 6858000"/>
              <a:gd name="connsiteX26" fmla="*/ 4282794 w 4417162"/>
              <a:gd name="connsiteY26" fmla="*/ 1095375 h 6858000"/>
              <a:gd name="connsiteX27" fmla="*/ 4264318 w 4417162"/>
              <a:gd name="connsiteY27" fmla="*/ 1136650 h 6858000"/>
              <a:gd name="connsiteX28" fmla="*/ 4249203 w 4417162"/>
              <a:gd name="connsiteY28" fmla="*/ 1182687 h 6858000"/>
              <a:gd name="connsiteX29" fmla="*/ 4239125 w 4417162"/>
              <a:gd name="connsiteY29" fmla="*/ 1235075 h 6858000"/>
              <a:gd name="connsiteX30" fmla="*/ 4229047 w 4417162"/>
              <a:gd name="connsiteY30" fmla="*/ 1295400 h 6858000"/>
              <a:gd name="connsiteX31" fmla="*/ 4227367 w 4417162"/>
              <a:gd name="connsiteY31" fmla="*/ 1363662 h 6858000"/>
              <a:gd name="connsiteX32" fmla="*/ 4229047 w 4417162"/>
              <a:gd name="connsiteY32" fmla="*/ 1431925 h 6858000"/>
              <a:gd name="connsiteX33" fmla="*/ 4239125 w 4417162"/>
              <a:gd name="connsiteY33" fmla="*/ 1492250 h 6858000"/>
              <a:gd name="connsiteX34" fmla="*/ 4249203 w 4417162"/>
              <a:gd name="connsiteY34" fmla="*/ 1544637 h 6858000"/>
              <a:gd name="connsiteX35" fmla="*/ 4264318 w 4417162"/>
              <a:gd name="connsiteY35" fmla="*/ 1589087 h 6858000"/>
              <a:gd name="connsiteX36" fmla="*/ 4282794 w 4417162"/>
              <a:gd name="connsiteY36" fmla="*/ 1631950 h 6858000"/>
              <a:gd name="connsiteX37" fmla="*/ 4301270 w 4417162"/>
              <a:gd name="connsiteY37" fmla="*/ 1671637 h 6858000"/>
              <a:gd name="connsiteX38" fmla="*/ 4321425 w 4417162"/>
              <a:gd name="connsiteY38" fmla="*/ 1708150 h 6858000"/>
              <a:gd name="connsiteX39" fmla="*/ 4341580 w 4417162"/>
              <a:gd name="connsiteY39" fmla="*/ 1743075 h 6858000"/>
              <a:gd name="connsiteX40" fmla="*/ 4361735 w 4417162"/>
              <a:gd name="connsiteY40" fmla="*/ 1782762 h 6858000"/>
              <a:gd name="connsiteX41" fmla="*/ 4378531 w 4417162"/>
              <a:gd name="connsiteY41" fmla="*/ 1824037 h 6858000"/>
              <a:gd name="connsiteX42" fmla="*/ 4393648 w 4417162"/>
              <a:gd name="connsiteY42" fmla="*/ 1870075 h 6858000"/>
              <a:gd name="connsiteX43" fmla="*/ 4405405 w 4417162"/>
              <a:gd name="connsiteY43" fmla="*/ 1922462 h 6858000"/>
              <a:gd name="connsiteX44" fmla="*/ 4413803 w 4417162"/>
              <a:gd name="connsiteY44" fmla="*/ 1982787 h 6858000"/>
              <a:gd name="connsiteX45" fmla="*/ 4417162 w 4417162"/>
              <a:gd name="connsiteY45" fmla="*/ 2051050 h 6858000"/>
              <a:gd name="connsiteX46" fmla="*/ 4413803 w 4417162"/>
              <a:gd name="connsiteY46" fmla="*/ 2119312 h 6858000"/>
              <a:gd name="connsiteX47" fmla="*/ 4405405 w 4417162"/>
              <a:gd name="connsiteY47" fmla="*/ 2179637 h 6858000"/>
              <a:gd name="connsiteX48" fmla="*/ 4393648 w 4417162"/>
              <a:gd name="connsiteY48" fmla="*/ 2232025 h 6858000"/>
              <a:gd name="connsiteX49" fmla="*/ 4378531 w 4417162"/>
              <a:gd name="connsiteY49" fmla="*/ 2278062 h 6858000"/>
              <a:gd name="connsiteX50" fmla="*/ 4361735 w 4417162"/>
              <a:gd name="connsiteY50" fmla="*/ 2319337 h 6858000"/>
              <a:gd name="connsiteX51" fmla="*/ 4341580 w 4417162"/>
              <a:gd name="connsiteY51" fmla="*/ 2359025 h 6858000"/>
              <a:gd name="connsiteX52" fmla="*/ 4321425 w 4417162"/>
              <a:gd name="connsiteY52" fmla="*/ 2395537 h 6858000"/>
              <a:gd name="connsiteX53" fmla="*/ 4301270 w 4417162"/>
              <a:gd name="connsiteY53" fmla="*/ 2433637 h 6858000"/>
              <a:gd name="connsiteX54" fmla="*/ 4282794 w 4417162"/>
              <a:gd name="connsiteY54" fmla="*/ 2471737 h 6858000"/>
              <a:gd name="connsiteX55" fmla="*/ 4264318 w 4417162"/>
              <a:gd name="connsiteY55" fmla="*/ 2513012 h 6858000"/>
              <a:gd name="connsiteX56" fmla="*/ 4249203 w 4417162"/>
              <a:gd name="connsiteY56" fmla="*/ 2560637 h 6858000"/>
              <a:gd name="connsiteX57" fmla="*/ 4239125 w 4417162"/>
              <a:gd name="connsiteY57" fmla="*/ 2613025 h 6858000"/>
              <a:gd name="connsiteX58" fmla="*/ 4229047 w 4417162"/>
              <a:gd name="connsiteY58" fmla="*/ 2671762 h 6858000"/>
              <a:gd name="connsiteX59" fmla="*/ 4227367 w 4417162"/>
              <a:gd name="connsiteY59" fmla="*/ 2741612 h 6858000"/>
              <a:gd name="connsiteX60" fmla="*/ 4229047 w 4417162"/>
              <a:gd name="connsiteY60" fmla="*/ 2809875 h 6858000"/>
              <a:gd name="connsiteX61" fmla="*/ 4239125 w 4417162"/>
              <a:gd name="connsiteY61" fmla="*/ 2868612 h 6858000"/>
              <a:gd name="connsiteX62" fmla="*/ 4249203 w 4417162"/>
              <a:gd name="connsiteY62" fmla="*/ 2922587 h 6858000"/>
              <a:gd name="connsiteX63" fmla="*/ 4264318 w 4417162"/>
              <a:gd name="connsiteY63" fmla="*/ 2967037 h 6858000"/>
              <a:gd name="connsiteX64" fmla="*/ 4282794 w 4417162"/>
              <a:gd name="connsiteY64" fmla="*/ 3009900 h 6858000"/>
              <a:gd name="connsiteX65" fmla="*/ 4301270 w 4417162"/>
              <a:gd name="connsiteY65" fmla="*/ 3046412 h 6858000"/>
              <a:gd name="connsiteX66" fmla="*/ 4321425 w 4417162"/>
              <a:gd name="connsiteY66" fmla="*/ 3084512 h 6858000"/>
              <a:gd name="connsiteX67" fmla="*/ 4341580 w 4417162"/>
              <a:gd name="connsiteY67" fmla="*/ 3121025 h 6858000"/>
              <a:gd name="connsiteX68" fmla="*/ 4361735 w 4417162"/>
              <a:gd name="connsiteY68" fmla="*/ 3160712 h 6858000"/>
              <a:gd name="connsiteX69" fmla="*/ 4378531 w 4417162"/>
              <a:gd name="connsiteY69" fmla="*/ 3201987 h 6858000"/>
              <a:gd name="connsiteX70" fmla="*/ 4393648 w 4417162"/>
              <a:gd name="connsiteY70" fmla="*/ 3248025 h 6858000"/>
              <a:gd name="connsiteX71" fmla="*/ 4405405 w 4417162"/>
              <a:gd name="connsiteY71" fmla="*/ 3300412 h 6858000"/>
              <a:gd name="connsiteX72" fmla="*/ 4413803 w 4417162"/>
              <a:gd name="connsiteY72" fmla="*/ 3360737 h 6858000"/>
              <a:gd name="connsiteX73" fmla="*/ 4417162 w 4417162"/>
              <a:gd name="connsiteY73" fmla="*/ 3427412 h 6858000"/>
              <a:gd name="connsiteX74" fmla="*/ 4413803 w 4417162"/>
              <a:gd name="connsiteY74" fmla="*/ 3497262 h 6858000"/>
              <a:gd name="connsiteX75" fmla="*/ 4405405 w 4417162"/>
              <a:gd name="connsiteY75" fmla="*/ 3557587 h 6858000"/>
              <a:gd name="connsiteX76" fmla="*/ 4393648 w 4417162"/>
              <a:gd name="connsiteY76" fmla="*/ 3609975 h 6858000"/>
              <a:gd name="connsiteX77" fmla="*/ 4378531 w 4417162"/>
              <a:gd name="connsiteY77" fmla="*/ 3656012 h 6858000"/>
              <a:gd name="connsiteX78" fmla="*/ 4361735 w 4417162"/>
              <a:gd name="connsiteY78" fmla="*/ 3697287 h 6858000"/>
              <a:gd name="connsiteX79" fmla="*/ 4341580 w 4417162"/>
              <a:gd name="connsiteY79" fmla="*/ 3736975 h 6858000"/>
              <a:gd name="connsiteX80" fmla="*/ 4301270 w 4417162"/>
              <a:gd name="connsiteY80" fmla="*/ 3811587 h 6858000"/>
              <a:gd name="connsiteX81" fmla="*/ 4282794 w 4417162"/>
              <a:gd name="connsiteY81" fmla="*/ 3848100 h 6858000"/>
              <a:gd name="connsiteX82" fmla="*/ 4264318 w 4417162"/>
              <a:gd name="connsiteY82" fmla="*/ 3890962 h 6858000"/>
              <a:gd name="connsiteX83" fmla="*/ 4249203 w 4417162"/>
              <a:gd name="connsiteY83" fmla="*/ 3935412 h 6858000"/>
              <a:gd name="connsiteX84" fmla="*/ 4239125 w 4417162"/>
              <a:gd name="connsiteY84" fmla="*/ 3987800 h 6858000"/>
              <a:gd name="connsiteX85" fmla="*/ 4229047 w 4417162"/>
              <a:gd name="connsiteY85" fmla="*/ 4048125 h 6858000"/>
              <a:gd name="connsiteX86" fmla="*/ 4227367 w 4417162"/>
              <a:gd name="connsiteY86" fmla="*/ 4116387 h 6858000"/>
              <a:gd name="connsiteX87" fmla="*/ 4229047 w 4417162"/>
              <a:gd name="connsiteY87" fmla="*/ 4186237 h 6858000"/>
              <a:gd name="connsiteX88" fmla="*/ 4239125 w 4417162"/>
              <a:gd name="connsiteY88" fmla="*/ 4244975 h 6858000"/>
              <a:gd name="connsiteX89" fmla="*/ 4249203 w 4417162"/>
              <a:gd name="connsiteY89" fmla="*/ 4297362 h 6858000"/>
              <a:gd name="connsiteX90" fmla="*/ 4264318 w 4417162"/>
              <a:gd name="connsiteY90" fmla="*/ 4343400 h 6858000"/>
              <a:gd name="connsiteX91" fmla="*/ 4282794 w 4417162"/>
              <a:gd name="connsiteY91" fmla="*/ 4386262 h 6858000"/>
              <a:gd name="connsiteX92" fmla="*/ 4301270 w 4417162"/>
              <a:gd name="connsiteY92" fmla="*/ 4424362 h 6858000"/>
              <a:gd name="connsiteX93" fmla="*/ 4341580 w 4417162"/>
              <a:gd name="connsiteY93" fmla="*/ 4498975 h 6858000"/>
              <a:gd name="connsiteX94" fmla="*/ 4361735 w 4417162"/>
              <a:gd name="connsiteY94" fmla="*/ 4537075 h 6858000"/>
              <a:gd name="connsiteX95" fmla="*/ 4378531 w 4417162"/>
              <a:gd name="connsiteY95" fmla="*/ 4579937 h 6858000"/>
              <a:gd name="connsiteX96" fmla="*/ 4393648 w 4417162"/>
              <a:gd name="connsiteY96" fmla="*/ 4625975 h 6858000"/>
              <a:gd name="connsiteX97" fmla="*/ 4405405 w 4417162"/>
              <a:gd name="connsiteY97" fmla="*/ 4678362 h 6858000"/>
              <a:gd name="connsiteX98" fmla="*/ 4413803 w 4417162"/>
              <a:gd name="connsiteY98" fmla="*/ 4738687 h 6858000"/>
              <a:gd name="connsiteX99" fmla="*/ 4417162 w 4417162"/>
              <a:gd name="connsiteY99" fmla="*/ 4806950 h 6858000"/>
              <a:gd name="connsiteX100" fmla="*/ 4413803 w 4417162"/>
              <a:gd name="connsiteY100" fmla="*/ 4875212 h 6858000"/>
              <a:gd name="connsiteX101" fmla="*/ 4405405 w 4417162"/>
              <a:gd name="connsiteY101" fmla="*/ 4935537 h 6858000"/>
              <a:gd name="connsiteX102" fmla="*/ 4393648 w 4417162"/>
              <a:gd name="connsiteY102" fmla="*/ 4987925 h 6858000"/>
              <a:gd name="connsiteX103" fmla="*/ 4378531 w 4417162"/>
              <a:gd name="connsiteY103" fmla="*/ 5033962 h 6858000"/>
              <a:gd name="connsiteX104" fmla="*/ 4361735 w 4417162"/>
              <a:gd name="connsiteY104" fmla="*/ 5075237 h 6858000"/>
              <a:gd name="connsiteX105" fmla="*/ 4341580 w 4417162"/>
              <a:gd name="connsiteY105" fmla="*/ 5114925 h 6858000"/>
              <a:gd name="connsiteX106" fmla="*/ 4321425 w 4417162"/>
              <a:gd name="connsiteY106" fmla="*/ 5149850 h 6858000"/>
              <a:gd name="connsiteX107" fmla="*/ 4301270 w 4417162"/>
              <a:gd name="connsiteY107" fmla="*/ 5186362 h 6858000"/>
              <a:gd name="connsiteX108" fmla="*/ 4282794 w 4417162"/>
              <a:gd name="connsiteY108" fmla="*/ 5226050 h 6858000"/>
              <a:gd name="connsiteX109" fmla="*/ 4264318 w 4417162"/>
              <a:gd name="connsiteY109" fmla="*/ 5268912 h 6858000"/>
              <a:gd name="connsiteX110" fmla="*/ 4249203 w 4417162"/>
              <a:gd name="connsiteY110" fmla="*/ 5313362 h 6858000"/>
              <a:gd name="connsiteX111" fmla="*/ 4239125 w 4417162"/>
              <a:gd name="connsiteY111" fmla="*/ 5365750 h 6858000"/>
              <a:gd name="connsiteX112" fmla="*/ 4229047 w 4417162"/>
              <a:gd name="connsiteY112" fmla="*/ 5426075 h 6858000"/>
              <a:gd name="connsiteX113" fmla="*/ 4227367 w 4417162"/>
              <a:gd name="connsiteY113" fmla="*/ 5494337 h 6858000"/>
              <a:gd name="connsiteX114" fmla="*/ 4229047 w 4417162"/>
              <a:gd name="connsiteY114" fmla="*/ 5562600 h 6858000"/>
              <a:gd name="connsiteX115" fmla="*/ 4239125 w 4417162"/>
              <a:gd name="connsiteY115" fmla="*/ 5622925 h 6858000"/>
              <a:gd name="connsiteX116" fmla="*/ 4249203 w 4417162"/>
              <a:gd name="connsiteY116" fmla="*/ 5675312 h 6858000"/>
              <a:gd name="connsiteX117" fmla="*/ 4264318 w 4417162"/>
              <a:gd name="connsiteY117" fmla="*/ 5721350 h 6858000"/>
              <a:gd name="connsiteX118" fmla="*/ 4282794 w 4417162"/>
              <a:gd name="connsiteY118" fmla="*/ 5762625 h 6858000"/>
              <a:gd name="connsiteX119" fmla="*/ 4301270 w 4417162"/>
              <a:gd name="connsiteY119" fmla="*/ 5802312 h 6858000"/>
              <a:gd name="connsiteX120" fmla="*/ 4321425 w 4417162"/>
              <a:gd name="connsiteY120" fmla="*/ 5840412 h 6858000"/>
              <a:gd name="connsiteX121" fmla="*/ 4341580 w 4417162"/>
              <a:gd name="connsiteY121" fmla="*/ 5876925 h 6858000"/>
              <a:gd name="connsiteX122" fmla="*/ 4361735 w 4417162"/>
              <a:gd name="connsiteY122" fmla="*/ 5915025 h 6858000"/>
              <a:gd name="connsiteX123" fmla="*/ 4378531 w 4417162"/>
              <a:gd name="connsiteY123" fmla="*/ 5956300 h 6858000"/>
              <a:gd name="connsiteX124" fmla="*/ 4393648 w 4417162"/>
              <a:gd name="connsiteY124" fmla="*/ 6003925 h 6858000"/>
              <a:gd name="connsiteX125" fmla="*/ 4405405 w 4417162"/>
              <a:gd name="connsiteY125" fmla="*/ 6056312 h 6858000"/>
              <a:gd name="connsiteX126" fmla="*/ 4413803 w 4417162"/>
              <a:gd name="connsiteY126" fmla="*/ 6113462 h 6858000"/>
              <a:gd name="connsiteX127" fmla="*/ 4417162 w 4417162"/>
              <a:gd name="connsiteY127" fmla="*/ 6183312 h 6858000"/>
              <a:gd name="connsiteX128" fmla="*/ 4413803 w 4417162"/>
              <a:gd name="connsiteY128" fmla="*/ 6251575 h 6858000"/>
              <a:gd name="connsiteX129" fmla="*/ 4405405 w 4417162"/>
              <a:gd name="connsiteY129" fmla="*/ 6311900 h 6858000"/>
              <a:gd name="connsiteX130" fmla="*/ 4393648 w 4417162"/>
              <a:gd name="connsiteY130" fmla="*/ 6361112 h 6858000"/>
              <a:gd name="connsiteX131" fmla="*/ 4378531 w 4417162"/>
              <a:gd name="connsiteY131" fmla="*/ 6407150 h 6858000"/>
              <a:gd name="connsiteX132" fmla="*/ 4361735 w 4417162"/>
              <a:gd name="connsiteY132" fmla="*/ 6448425 h 6858000"/>
              <a:gd name="connsiteX133" fmla="*/ 4343260 w 4417162"/>
              <a:gd name="connsiteY133" fmla="*/ 6488112 h 6858000"/>
              <a:gd name="connsiteX134" fmla="*/ 4324784 w 4417162"/>
              <a:gd name="connsiteY134" fmla="*/ 6523037 h 6858000"/>
              <a:gd name="connsiteX135" fmla="*/ 4304629 w 4417162"/>
              <a:gd name="connsiteY135" fmla="*/ 6561137 h 6858000"/>
              <a:gd name="connsiteX136" fmla="*/ 4284474 w 4417162"/>
              <a:gd name="connsiteY136" fmla="*/ 6597650 h 6858000"/>
              <a:gd name="connsiteX137" fmla="*/ 4267678 w 4417162"/>
              <a:gd name="connsiteY137" fmla="*/ 6640512 h 6858000"/>
              <a:gd name="connsiteX138" fmla="*/ 4250882 w 4417162"/>
              <a:gd name="connsiteY138" fmla="*/ 6683375 h 6858000"/>
              <a:gd name="connsiteX139" fmla="*/ 4240804 w 4417162"/>
              <a:gd name="connsiteY139" fmla="*/ 6735762 h 6858000"/>
              <a:gd name="connsiteX140" fmla="*/ 4232407 w 4417162"/>
              <a:gd name="connsiteY140" fmla="*/ 6791325 h 6858000"/>
              <a:gd name="connsiteX141" fmla="*/ 4227367 w 4417162"/>
              <a:gd name="connsiteY141" fmla="*/ 6858000 h 6858000"/>
              <a:gd name="connsiteX142" fmla="*/ 2310062 w 4417162"/>
              <a:gd name="connsiteY142" fmla="*/ 6858000 h 6858000"/>
              <a:gd name="connsiteX143" fmla="*/ 144378 w 4417162"/>
              <a:gd name="connsiteY143" fmla="*/ 6858000 h 6858000"/>
              <a:gd name="connsiteX144" fmla="*/ 0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0" y="0"/>
                </a:moveTo>
                <a:lnTo>
                  <a:pt x="144378" y="0"/>
                </a:lnTo>
                <a:lnTo>
                  <a:pt x="2310062" y="0"/>
                </a:lnTo>
                <a:lnTo>
                  <a:pt x="4227367" y="0"/>
                </a:lnTo>
                <a:lnTo>
                  <a:pt x="4232407" y="66675"/>
                </a:lnTo>
                <a:lnTo>
                  <a:pt x="4240804" y="122237"/>
                </a:lnTo>
                <a:lnTo>
                  <a:pt x="4250882" y="174625"/>
                </a:lnTo>
                <a:lnTo>
                  <a:pt x="4267678" y="217487"/>
                </a:lnTo>
                <a:lnTo>
                  <a:pt x="4284474" y="260350"/>
                </a:lnTo>
                <a:lnTo>
                  <a:pt x="4304629" y="296862"/>
                </a:lnTo>
                <a:lnTo>
                  <a:pt x="4324784" y="334962"/>
                </a:lnTo>
                <a:lnTo>
                  <a:pt x="4343260" y="369887"/>
                </a:lnTo>
                <a:lnTo>
                  <a:pt x="4361735" y="409575"/>
                </a:lnTo>
                <a:lnTo>
                  <a:pt x="4378531" y="450850"/>
                </a:lnTo>
                <a:lnTo>
                  <a:pt x="4393648" y="496887"/>
                </a:lnTo>
                <a:lnTo>
                  <a:pt x="4405405" y="546100"/>
                </a:lnTo>
                <a:lnTo>
                  <a:pt x="4413803" y="606425"/>
                </a:lnTo>
                <a:lnTo>
                  <a:pt x="4417162" y="673100"/>
                </a:lnTo>
                <a:lnTo>
                  <a:pt x="4413803" y="744537"/>
                </a:lnTo>
                <a:lnTo>
                  <a:pt x="4405405" y="801687"/>
                </a:lnTo>
                <a:lnTo>
                  <a:pt x="4393648" y="854075"/>
                </a:lnTo>
                <a:lnTo>
                  <a:pt x="4378531" y="901700"/>
                </a:lnTo>
                <a:lnTo>
                  <a:pt x="4361735" y="942975"/>
                </a:lnTo>
                <a:lnTo>
                  <a:pt x="4341580" y="981075"/>
                </a:lnTo>
                <a:lnTo>
                  <a:pt x="4321425" y="1017587"/>
                </a:lnTo>
                <a:lnTo>
                  <a:pt x="4301270" y="1055687"/>
                </a:lnTo>
                <a:lnTo>
                  <a:pt x="4282794" y="1095375"/>
                </a:lnTo>
                <a:lnTo>
                  <a:pt x="4264318" y="1136650"/>
                </a:lnTo>
                <a:lnTo>
                  <a:pt x="4249203" y="1182687"/>
                </a:lnTo>
                <a:lnTo>
                  <a:pt x="4239125" y="1235075"/>
                </a:lnTo>
                <a:lnTo>
                  <a:pt x="4229047" y="1295400"/>
                </a:lnTo>
                <a:lnTo>
                  <a:pt x="4227367" y="1363662"/>
                </a:lnTo>
                <a:lnTo>
                  <a:pt x="4229047" y="1431925"/>
                </a:lnTo>
                <a:lnTo>
                  <a:pt x="4239125" y="1492250"/>
                </a:lnTo>
                <a:lnTo>
                  <a:pt x="4249203" y="1544637"/>
                </a:lnTo>
                <a:lnTo>
                  <a:pt x="4264318" y="1589087"/>
                </a:lnTo>
                <a:lnTo>
                  <a:pt x="4282794" y="1631950"/>
                </a:lnTo>
                <a:lnTo>
                  <a:pt x="4301270" y="1671637"/>
                </a:lnTo>
                <a:lnTo>
                  <a:pt x="4321425" y="1708150"/>
                </a:lnTo>
                <a:lnTo>
                  <a:pt x="4341580" y="1743075"/>
                </a:lnTo>
                <a:lnTo>
                  <a:pt x="4361735" y="1782762"/>
                </a:lnTo>
                <a:lnTo>
                  <a:pt x="4378531" y="1824037"/>
                </a:lnTo>
                <a:lnTo>
                  <a:pt x="4393648" y="1870075"/>
                </a:lnTo>
                <a:lnTo>
                  <a:pt x="4405405" y="1922462"/>
                </a:lnTo>
                <a:lnTo>
                  <a:pt x="4413803" y="1982787"/>
                </a:lnTo>
                <a:lnTo>
                  <a:pt x="4417162" y="2051050"/>
                </a:lnTo>
                <a:lnTo>
                  <a:pt x="4413803" y="2119312"/>
                </a:lnTo>
                <a:lnTo>
                  <a:pt x="4405405" y="2179637"/>
                </a:lnTo>
                <a:lnTo>
                  <a:pt x="4393648" y="2232025"/>
                </a:lnTo>
                <a:lnTo>
                  <a:pt x="4378531" y="2278062"/>
                </a:lnTo>
                <a:lnTo>
                  <a:pt x="4361735" y="2319337"/>
                </a:lnTo>
                <a:lnTo>
                  <a:pt x="4341580" y="2359025"/>
                </a:lnTo>
                <a:lnTo>
                  <a:pt x="4321425" y="2395537"/>
                </a:lnTo>
                <a:lnTo>
                  <a:pt x="4301270" y="2433637"/>
                </a:lnTo>
                <a:lnTo>
                  <a:pt x="4282794" y="2471737"/>
                </a:lnTo>
                <a:lnTo>
                  <a:pt x="4264318" y="2513012"/>
                </a:lnTo>
                <a:lnTo>
                  <a:pt x="4249203" y="2560637"/>
                </a:lnTo>
                <a:lnTo>
                  <a:pt x="4239125" y="2613025"/>
                </a:lnTo>
                <a:lnTo>
                  <a:pt x="4229047" y="2671762"/>
                </a:lnTo>
                <a:lnTo>
                  <a:pt x="4227367" y="2741612"/>
                </a:lnTo>
                <a:lnTo>
                  <a:pt x="4229047" y="2809875"/>
                </a:lnTo>
                <a:lnTo>
                  <a:pt x="4239125" y="2868612"/>
                </a:lnTo>
                <a:lnTo>
                  <a:pt x="4249203" y="2922587"/>
                </a:lnTo>
                <a:lnTo>
                  <a:pt x="4264318" y="2967037"/>
                </a:lnTo>
                <a:lnTo>
                  <a:pt x="4282794" y="3009900"/>
                </a:lnTo>
                <a:lnTo>
                  <a:pt x="4301270" y="3046412"/>
                </a:lnTo>
                <a:lnTo>
                  <a:pt x="4321425" y="3084512"/>
                </a:lnTo>
                <a:lnTo>
                  <a:pt x="4341580" y="3121025"/>
                </a:lnTo>
                <a:lnTo>
                  <a:pt x="4361735" y="3160712"/>
                </a:lnTo>
                <a:lnTo>
                  <a:pt x="4378531" y="3201987"/>
                </a:lnTo>
                <a:lnTo>
                  <a:pt x="4393648" y="3248025"/>
                </a:lnTo>
                <a:lnTo>
                  <a:pt x="4405405" y="3300412"/>
                </a:lnTo>
                <a:lnTo>
                  <a:pt x="4413803" y="3360737"/>
                </a:lnTo>
                <a:lnTo>
                  <a:pt x="4417162" y="3427412"/>
                </a:lnTo>
                <a:lnTo>
                  <a:pt x="4413803" y="3497262"/>
                </a:lnTo>
                <a:lnTo>
                  <a:pt x="4405405" y="3557587"/>
                </a:lnTo>
                <a:lnTo>
                  <a:pt x="4393648" y="3609975"/>
                </a:lnTo>
                <a:lnTo>
                  <a:pt x="4378531" y="3656012"/>
                </a:lnTo>
                <a:lnTo>
                  <a:pt x="4361735" y="3697287"/>
                </a:lnTo>
                <a:lnTo>
                  <a:pt x="4341580" y="3736975"/>
                </a:lnTo>
                <a:lnTo>
                  <a:pt x="4301270" y="3811587"/>
                </a:lnTo>
                <a:lnTo>
                  <a:pt x="4282794" y="3848100"/>
                </a:lnTo>
                <a:lnTo>
                  <a:pt x="4264318" y="3890962"/>
                </a:lnTo>
                <a:lnTo>
                  <a:pt x="4249203" y="3935412"/>
                </a:lnTo>
                <a:lnTo>
                  <a:pt x="4239125" y="3987800"/>
                </a:lnTo>
                <a:lnTo>
                  <a:pt x="4229047" y="4048125"/>
                </a:lnTo>
                <a:lnTo>
                  <a:pt x="4227367" y="4116387"/>
                </a:lnTo>
                <a:lnTo>
                  <a:pt x="4229047" y="4186237"/>
                </a:lnTo>
                <a:lnTo>
                  <a:pt x="4239125" y="4244975"/>
                </a:lnTo>
                <a:lnTo>
                  <a:pt x="4249203" y="4297362"/>
                </a:lnTo>
                <a:lnTo>
                  <a:pt x="4264318" y="4343400"/>
                </a:lnTo>
                <a:lnTo>
                  <a:pt x="4282794" y="4386262"/>
                </a:lnTo>
                <a:lnTo>
                  <a:pt x="4301270" y="4424362"/>
                </a:lnTo>
                <a:lnTo>
                  <a:pt x="4341580" y="4498975"/>
                </a:lnTo>
                <a:lnTo>
                  <a:pt x="4361735" y="4537075"/>
                </a:lnTo>
                <a:lnTo>
                  <a:pt x="4378531" y="4579937"/>
                </a:lnTo>
                <a:lnTo>
                  <a:pt x="4393648" y="4625975"/>
                </a:lnTo>
                <a:lnTo>
                  <a:pt x="4405405" y="4678362"/>
                </a:lnTo>
                <a:lnTo>
                  <a:pt x="4413803" y="4738687"/>
                </a:lnTo>
                <a:lnTo>
                  <a:pt x="4417162" y="4806950"/>
                </a:lnTo>
                <a:lnTo>
                  <a:pt x="4413803" y="4875212"/>
                </a:lnTo>
                <a:lnTo>
                  <a:pt x="4405405" y="4935537"/>
                </a:lnTo>
                <a:lnTo>
                  <a:pt x="4393648" y="4987925"/>
                </a:lnTo>
                <a:lnTo>
                  <a:pt x="4378531" y="5033962"/>
                </a:lnTo>
                <a:lnTo>
                  <a:pt x="4361735" y="5075237"/>
                </a:lnTo>
                <a:lnTo>
                  <a:pt x="4341580" y="5114925"/>
                </a:lnTo>
                <a:lnTo>
                  <a:pt x="4321425" y="5149850"/>
                </a:lnTo>
                <a:lnTo>
                  <a:pt x="4301270" y="5186362"/>
                </a:lnTo>
                <a:lnTo>
                  <a:pt x="4282794" y="5226050"/>
                </a:lnTo>
                <a:lnTo>
                  <a:pt x="4264318" y="5268912"/>
                </a:lnTo>
                <a:lnTo>
                  <a:pt x="4249203" y="5313362"/>
                </a:lnTo>
                <a:lnTo>
                  <a:pt x="4239125" y="5365750"/>
                </a:lnTo>
                <a:lnTo>
                  <a:pt x="4229047" y="5426075"/>
                </a:lnTo>
                <a:lnTo>
                  <a:pt x="4227367" y="5494337"/>
                </a:lnTo>
                <a:lnTo>
                  <a:pt x="4229047" y="5562600"/>
                </a:lnTo>
                <a:lnTo>
                  <a:pt x="4239125" y="5622925"/>
                </a:lnTo>
                <a:lnTo>
                  <a:pt x="4249203" y="5675312"/>
                </a:lnTo>
                <a:lnTo>
                  <a:pt x="4264318" y="5721350"/>
                </a:lnTo>
                <a:lnTo>
                  <a:pt x="4282794" y="5762625"/>
                </a:lnTo>
                <a:lnTo>
                  <a:pt x="4301270" y="5802312"/>
                </a:lnTo>
                <a:lnTo>
                  <a:pt x="4321425" y="5840412"/>
                </a:lnTo>
                <a:lnTo>
                  <a:pt x="4341580" y="5876925"/>
                </a:lnTo>
                <a:lnTo>
                  <a:pt x="4361735" y="5915025"/>
                </a:lnTo>
                <a:lnTo>
                  <a:pt x="4378531" y="5956300"/>
                </a:lnTo>
                <a:lnTo>
                  <a:pt x="4393648" y="6003925"/>
                </a:lnTo>
                <a:lnTo>
                  <a:pt x="4405405" y="6056312"/>
                </a:lnTo>
                <a:lnTo>
                  <a:pt x="4413803" y="6113462"/>
                </a:lnTo>
                <a:lnTo>
                  <a:pt x="4417162" y="6183312"/>
                </a:lnTo>
                <a:lnTo>
                  <a:pt x="4413803" y="6251575"/>
                </a:lnTo>
                <a:lnTo>
                  <a:pt x="4405405" y="6311900"/>
                </a:lnTo>
                <a:lnTo>
                  <a:pt x="4393648" y="6361112"/>
                </a:lnTo>
                <a:lnTo>
                  <a:pt x="4378531" y="6407150"/>
                </a:lnTo>
                <a:lnTo>
                  <a:pt x="4361735" y="6448425"/>
                </a:lnTo>
                <a:lnTo>
                  <a:pt x="4343260" y="6488112"/>
                </a:lnTo>
                <a:lnTo>
                  <a:pt x="4324784" y="6523037"/>
                </a:lnTo>
                <a:lnTo>
                  <a:pt x="4304629" y="6561137"/>
                </a:lnTo>
                <a:lnTo>
                  <a:pt x="4284474" y="6597650"/>
                </a:lnTo>
                <a:lnTo>
                  <a:pt x="4267678" y="6640512"/>
                </a:lnTo>
                <a:lnTo>
                  <a:pt x="4250882" y="6683375"/>
                </a:lnTo>
                <a:lnTo>
                  <a:pt x="4240804" y="6735762"/>
                </a:lnTo>
                <a:lnTo>
                  <a:pt x="4232407" y="6791325"/>
                </a:lnTo>
                <a:lnTo>
                  <a:pt x="4227367" y="6858000"/>
                </a:lnTo>
                <a:lnTo>
                  <a:pt x="2310062" y="6858000"/>
                </a:lnTo>
                <a:lnTo>
                  <a:pt x="144378" y="6858000"/>
                </a:lnTo>
                <a:lnTo>
                  <a:pt x="0" y="6858000"/>
                </a:lnTo>
                <a:close/>
              </a:path>
            </a:pathLst>
          </a:custGeom>
          <a:solidFill>
            <a:srgbClr val="FFFFFF"/>
          </a:solidFill>
          <a:ln w="0">
            <a:noFill/>
            <a:prstDash val="solid"/>
            <a:round/>
            <a:headEnd/>
            <a:tailEnd/>
          </a:ln>
        </p:spPr>
      </p:sp>
      <p:sp useBgFill="1">
        <p:nvSpPr>
          <p:cNvPr id="13" name="Freeform: Shape 12">
            <a:extLst>
              <a:ext uri="{FF2B5EF4-FFF2-40B4-BE49-F238E27FC236}">
                <a16:creationId xmlns:a16="http://schemas.microsoft.com/office/drawing/2014/main" id="{A7A4B465-FBCC-4CD4-89A1-82992A7B4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272784" cy="6858000"/>
          </a:xfrm>
          <a:custGeom>
            <a:avLst/>
            <a:gdLst>
              <a:gd name="connsiteX0" fmla="*/ 0 w 4272784"/>
              <a:gd name="connsiteY0" fmla="*/ 0 h 6858000"/>
              <a:gd name="connsiteX1" fmla="*/ 4082989 w 4272784"/>
              <a:gd name="connsiteY1" fmla="*/ 0 h 6858000"/>
              <a:gd name="connsiteX2" fmla="*/ 4088029 w 4272784"/>
              <a:gd name="connsiteY2" fmla="*/ 66675 h 6858000"/>
              <a:gd name="connsiteX3" fmla="*/ 4096426 w 4272784"/>
              <a:gd name="connsiteY3" fmla="*/ 122237 h 6858000"/>
              <a:gd name="connsiteX4" fmla="*/ 4106504 w 4272784"/>
              <a:gd name="connsiteY4" fmla="*/ 174625 h 6858000"/>
              <a:gd name="connsiteX5" fmla="*/ 4123300 w 4272784"/>
              <a:gd name="connsiteY5" fmla="*/ 217487 h 6858000"/>
              <a:gd name="connsiteX6" fmla="*/ 4140096 w 4272784"/>
              <a:gd name="connsiteY6" fmla="*/ 260350 h 6858000"/>
              <a:gd name="connsiteX7" fmla="*/ 4160251 w 4272784"/>
              <a:gd name="connsiteY7" fmla="*/ 296862 h 6858000"/>
              <a:gd name="connsiteX8" fmla="*/ 4180406 w 4272784"/>
              <a:gd name="connsiteY8" fmla="*/ 334962 h 6858000"/>
              <a:gd name="connsiteX9" fmla="*/ 4198882 w 4272784"/>
              <a:gd name="connsiteY9" fmla="*/ 369887 h 6858000"/>
              <a:gd name="connsiteX10" fmla="*/ 4217357 w 4272784"/>
              <a:gd name="connsiteY10" fmla="*/ 409575 h 6858000"/>
              <a:gd name="connsiteX11" fmla="*/ 4234153 w 4272784"/>
              <a:gd name="connsiteY11" fmla="*/ 450850 h 6858000"/>
              <a:gd name="connsiteX12" fmla="*/ 4249270 w 4272784"/>
              <a:gd name="connsiteY12" fmla="*/ 496887 h 6858000"/>
              <a:gd name="connsiteX13" fmla="*/ 4261027 w 4272784"/>
              <a:gd name="connsiteY13" fmla="*/ 546100 h 6858000"/>
              <a:gd name="connsiteX14" fmla="*/ 4269425 w 4272784"/>
              <a:gd name="connsiteY14" fmla="*/ 606425 h 6858000"/>
              <a:gd name="connsiteX15" fmla="*/ 4272784 w 4272784"/>
              <a:gd name="connsiteY15" fmla="*/ 673100 h 6858000"/>
              <a:gd name="connsiteX16" fmla="*/ 4269425 w 4272784"/>
              <a:gd name="connsiteY16" fmla="*/ 744537 h 6858000"/>
              <a:gd name="connsiteX17" fmla="*/ 4261027 w 4272784"/>
              <a:gd name="connsiteY17" fmla="*/ 801687 h 6858000"/>
              <a:gd name="connsiteX18" fmla="*/ 4249270 w 4272784"/>
              <a:gd name="connsiteY18" fmla="*/ 854075 h 6858000"/>
              <a:gd name="connsiteX19" fmla="*/ 4234153 w 4272784"/>
              <a:gd name="connsiteY19" fmla="*/ 901700 h 6858000"/>
              <a:gd name="connsiteX20" fmla="*/ 4217357 w 4272784"/>
              <a:gd name="connsiteY20" fmla="*/ 942975 h 6858000"/>
              <a:gd name="connsiteX21" fmla="*/ 4197202 w 4272784"/>
              <a:gd name="connsiteY21" fmla="*/ 981075 h 6858000"/>
              <a:gd name="connsiteX22" fmla="*/ 4177047 w 4272784"/>
              <a:gd name="connsiteY22" fmla="*/ 1017587 h 6858000"/>
              <a:gd name="connsiteX23" fmla="*/ 4156892 w 4272784"/>
              <a:gd name="connsiteY23" fmla="*/ 1055687 h 6858000"/>
              <a:gd name="connsiteX24" fmla="*/ 4138416 w 4272784"/>
              <a:gd name="connsiteY24" fmla="*/ 1095375 h 6858000"/>
              <a:gd name="connsiteX25" fmla="*/ 4119940 w 4272784"/>
              <a:gd name="connsiteY25" fmla="*/ 1136650 h 6858000"/>
              <a:gd name="connsiteX26" fmla="*/ 4104825 w 4272784"/>
              <a:gd name="connsiteY26" fmla="*/ 1182687 h 6858000"/>
              <a:gd name="connsiteX27" fmla="*/ 4094747 w 4272784"/>
              <a:gd name="connsiteY27" fmla="*/ 1235075 h 6858000"/>
              <a:gd name="connsiteX28" fmla="*/ 4084669 w 4272784"/>
              <a:gd name="connsiteY28" fmla="*/ 1295400 h 6858000"/>
              <a:gd name="connsiteX29" fmla="*/ 4082989 w 4272784"/>
              <a:gd name="connsiteY29" fmla="*/ 1363662 h 6858000"/>
              <a:gd name="connsiteX30" fmla="*/ 4084669 w 4272784"/>
              <a:gd name="connsiteY30" fmla="*/ 1431925 h 6858000"/>
              <a:gd name="connsiteX31" fmla="*/ 4094747 w 4272784"/>
              <a:gd name="connsiteY31" fmla="*/ 1492250 h 6858000"/>
              <a:gd name="connsiteX32" fmla="*/ 4104825 w 4272784"/>
              <a:gd name="connsiteY32" fmla="*/ 1544637 h 6858000"/>
              <a:gd name="connsiteX33" fmla="*/ 4119940 w 4272784"/>
              <a:gd name="connsiteY33" fmla="*/ 1589087 h 6858000"/>
              <a:gd name="connsiteX34" fmla="*/ 4138416 w 4272784"/>
              <a:gd name="connsiteY34" fmla="*/ 1631950 h 6858000"/>
              <a:gd name="connsiteX35" fmla="*/ 4156892 w 4272784"/>
              <a:gd name="connsiteY35" fmla="*/ 1671637 h 6858000"/>
              <a:gd name="connsiteX36" fmla="*/ 4177047 w 4272784"/>
              <a:gd name="connsiteY36" fmla="*/ 1708150 h 6858000"/>
              <a:gd name="connsiteX37" fmla="*/ 4197202 w 4272784"/>
              <a:gd name="connsiteY37" fmla="*/ 1743075 h 6858000"/>
              <a:gd name="connsiteX38" fmla="*/ 4217357 w 4272784"/>
              <a:gd name="connsiteY38" fmla="*/ 1782762 h 6858000"/>
              <a:gd name="connsiteX39" fmla="*/ 4234153 w 4272784"/>
              <a:gd name="connsiteY39" fmla="*/ 1824037 h 6858000"/>
              <a:gd name="connsiteX40" fmla="*/ 4249270 w 4272784"/>
              <a:gd name="connsiteY40" fmla="*/ 1870075 h 6858000"/>
              <a:gd name="connsiteX41" fmla="*/ 4261027 w 4272784"/>
              <a:gd name="connsiteY41" fmla="*/ 1922462 h 6858000"/>
              <a:gd name="connsiteX42" fmla="*/ 4269425 w 4272784"/>
              <a:gd name="connsiteY42" fmla="*/ 1982787 h 6858000"/>
              <a:gd name="connsiteX43" fmla="*/ 4272784 w 4272784"/>
              <a:gd name="connsiteY43" fmla="*/ 2051050 h 6858000"/>
              <a:gd name="connsiteX44" fmla="*/ 4269425 w 4272784"/>
              <a:gd name="connsiteY44" fmla="*/ 2119312 h 6858000"/>
              <a:gd name="connsiteX45" fmla="*/ 4261027 w 4272784"/>
              <a:gd name="connsiteY45" fmla="*/ 2179637 h 6858000"/>
              <a:gd name="connsiteX46" fmla="*/ 4249270 w 4272784"/>
              <a:gd name="connsiteY46" fmla="*/ 2232025 h 6858000"/>
              <a:gd name="connsiteX47" fmla="*/ 4234153 w 4272784"/>
              <a:gd name="connsiteY47" fmla="*/ 2278062 h 6858000"/>
              <a:gd name="connsiteX48" fmla="*/ 4217357 w 4272784"/>
              <a:gd name="connsiteY48" fmla="*/ 2319337 h 6858000"/>
              <a:gd name="connsiteX49" fmla="*/ 4197202 w 4272784"/>
              <a:gd name="connsiteY49" fmla="*/ 2359025 h 6858000"/>
              <a:gd name="connsiteX50" fmla="*/ 4177047 w 4272784"/>
              <a:gd name="connsiteY50" fmla="*/ 2395537 h 6858000"/>
              <a:gd name="connsiteX51" fmla="*/ 4156892 w 4272784"/>
              <a:gd name="connsiteY51" fmla="*/ 2433637 h 6858000"/>
              <a:gd name="connsiteX52" fmla="*/ 4138416 w 4272784"/>
              <a:gd name="connsiteY52" fmla="*/ 2471737 h 6858000"/>
              <a:gd name="connsiteX53" fmla="*/ 4119940 w 4272784"/>
              <a:gd name="connsiteY53" fmla="*/ 2513012 h 6858000"/>
              <a:gd name="connsiteX54" fmla="*/ 4104825 w 4272784"/>
              <a:gd name="connsiteY54" fmla="*/ 2560637 h 6858000"/>
              <a:gd name="connsiteX55" fmla="*/ 4094747 w 4272784"/>
              <a:gd name="connsiteY55" fmla="*/ 2613025 h 6858000"/>
              <a:gd name="connsiteX56" fmla="*/ 4084669 w 4272784"/>
              <a:gd name="connsiteY56" fmla="*/ 2671762 h 6858000"/>
              <a:gd name="connsiteX57" fmla="*/ 4082989 w 4272784"/>
              <a:gd name="connsiteY57" fmla="*/ 2741612 h 6858000"/>
              <a:gd name="connsiteX58" fmla="*/ 4084669 w 4272784"/>
              <a:gd name="connsiteY58" fmla="*/ 2809875 h 6858000"/>
              <a:gd name="connsiteX59" fmla="*/ 4094747 w 4272784"/>
              <a:gd name="connsiteY59" fmla="*/ 2868612 h 6858000"/>
              <a:gd name="connsiteX60" fmla="*/ 4104825 w 4272784"/>
              <a:gd name="connsiteY60" fmla="*/ 2922587 h 6858000"/>
              <a:gd name="connsiteX61" fmla="*/ 4119940 w 4272784"/>
              <a:gd name="connsiteY61" fmla="*/ 2967037 h 6858000"/>
              <a:gd name="connsiteX62" fmla="*/ 4138416 w 4272784"/>
              <a:gd name="connsiteY62" fmla="*/ 3009900 h 6858000"/>
              <a:gd name="connsiteX63" fmla="*/ 4156892 w 4272784"/>
              <a:gd name="connsiteY63" fmla="*/ 3046412 h 6858000"/>
              <a:gd name="connsiteX64" fmla="*/ 4177047 w 4272784"/>
              <a:gd name="connsiteY64" fmla="*/ 3084512 h 6858000"/>
              <a:gd name="connsiteX65" fmla="*/ 4197202 w 4272784"/>
              <a:gd name="connsiteY65" fmla="*/ 3121025 h 6858000"/>
              <a:gd name="connsiteX66" fmla="*/ 4217357 w 4272784"/>
              <a:gd name="connsiteY66" fmla="*/ 3160712 h 6858000"/>
              <a:gd name="connsiteX67" fmla="*/ 4234153 w 4272784"/>
              <a:gd name="connsiteY67" fmla="*/ 3201987 h 6858000"/>
              <a:gd name="connsiteX68" fmla="*/ 4249270 w 4272784"/>
              <a:gd name="connsiteY68" fmla="*/ 3248025 h 6858000"/>
              <a:gd name="connsiteX69" fmla="*/ 4261027 w 4272784"/>
              <a:gd name="connsiteY69" fmla="*/ 3300412 h 6858000"/>
              <a:gd name="connsiteX70" fmla="*/ 4269425 w 4272784"/>
              <a:gd name="connsiteY70" fmla="*/ 3360737 h 6858000"/>
              <a:gd name="connsiteX71" fmla="*/ 4272784 w 4272784"/>
              <a:gd name="connsiteY71" fmla="*/ 3427412 h 6858000"/>
              <a:gd name="connsiteX72" fmla="*/ 4269425 w 4272784"/>
              <a:gd name="connsiteY72" fmla="*/ 3497262 h 6858000"/>
              <a:gd name="connsiteX73" fmla="*/ 4261027 w 4272784"/>
              <a:gd name="connsiteY73" fmla="*/ 3557587 h 6858000"/>
              <a:gd name="connsiteX74" fmla="*/ 4249270 w 4272784"/>
              <a:gd name="connsiteY74" fmla="*/ 3609975 h 6858000"/>
              <a:gd name="connsiteX75" fmla="*/ 4234153 w 4272784"/>
              <a:gd name="connsiteY75" fmla="*/ 3656012 h 6858000"/>
              <a:gd name="connsiteX76" fmla="*/ 4217357 w 4272784"/>
              <a:gd name="connsiteY76" fmla="*/ 3697287 h 6858000"/>
              <a:gd name="connsiteX77" fmla="*/ 4197202 w 4272784"/>
              <a:gd name="connsiteY77" fmla="*/ 3736975 h 6858000"/>
              <a:gd name="connsiteX78" fmla="*/ 4156892 w 4272784"/>
              <a:gd name="connsiteY78" fmla="*/ 3811587 h 6858000"/>
              <a:gd name="connsiteX79" fmla="*/ 4138416 w 4272784"/>
              <a:gd name="connsiteY79" fmla="*/ 3848100 h 6858000"/>
              <a:gd name="connsiteX80" fmla="*/ 4119940 w 4272784"/>
              <a:gd name="connsiteY80" fmla="*/ 3890962 h 6858000"/>
              <a:gd name="connsiteX81" fmla="*/ 4104825 w 4272784"/>
              <a:gd name="connsiteY81" fmla="*/ 3935412 h 6858000"/>
              <a:gd name="connsiteX82" fmla="*/ 4094747 w 4272784"/>
              <a:gd name="connsiteY82" fmla="*/ 3987800 h 6858000"/>
              <a:gd name="connsiteX83" fmla="*/ 4084669 w 4272784"/>
              <a:gd name="connsiteY83" fmla="*/ 4048125 h 6858000"/>
              <a:gd name="connsiteX84" fmla="*/ 4082989 w 4272784"/>
              <a:gd name="connsiteY84" fmla="*/ 4116387 h 6858000"/>
              <a:gd name="connsiteX85" fmla="*/ 4084669 w 4272784"/>
              <a:gd name="connsiteY85" fmla="*/ 4186237 h 6858000"/>
              <a:gd name="connsiteX86" fmla="*/ 4094747 w 4272784"/>
              <a:gd name="connsiteY86" fmla="*/ 4244975 h 6858000"/>
              <a:gd name="connsiteX87" fmla="*/ 4104825 w 4272784"/>
              <a:gd name="connsiteY87" fmla="*/ 4297362 h 6858000"/>
              <a:gd name="connsiteX88" fmla="*/ 4119940 w 4272784"/>
              <a:gd name="connsiteY88" fmla="*/ 4343400 h 6858000"/>
              <a:gd name="connsiteX89" fmla="*/ 4138416 w 4272784"/>
              <a:gd name="connsiteY89" fmla="*/ 4386262 h 6858000"/>
              <a:gd name="connsiteX90" fmla="*/ 4156892 w 4272784"/>
              <a:gd name="connsiteY90" fmla="*/ 4424362 h 6858000"/>
              <a:gd name="connsiteX91" fmla="*/ 4197202 w 4272784"/>
              <a:gd name="connsiteY91" fmla="*/ 4498975 h 6858000"/>
              <a:gd name="connsiteX92" fmla="*/ 4217357 w 4272784"/>
              <a:gd name="connsiteY92" fmla="*/ 4537075 h 6858000"/>
              <a:gd name="connsiteX93" fmla="*/ 4234153 w 4272784"/>
              <a:gd name="connsiteY93" fmla="*/ 4579937 h 6858000"/>
              <a:gd name="connsiteX94" fmla="*/ 4249270 w 4272784"/>
              <a:gd name="connsiteY94" fmla="*/ 4625975 h 6858000"/>
              <a:gd name="connsiteX95" fmla="*/ 4261027 w 4272784"/>
              <a:gd name="connsiteY95" fmla="*/ 4678362 h 6858000"/>
              <a:gd name="connsiteX96" fmla="*/ 4269425 w 4272784"/>
              <a:gd name="connsiteY96" fmla="*/ 4738687 h 6858000"/>
              <a:gd name="connsiteX97" fmla="*/ 4272784 w 4272784"/>
              <a:gd name="connsiteY97" fmla="*/ 4806950 h 6858000"/>
              <a:gd name="connsiteX98" fmla="*/ 4269425 w 4272784"/>
              <a:gd name="connsiteY98" fmla="*/ 4875212 h 6858000"/>
              <a:gd name="connsiteX99" fmla="*/ 4261027 w 4272784"/>
              <a:gd name="connsiteY99" fmla="*/ 4935537 h 6858000"/>
              <a:gd name="connsiteX100" fmla="*/ 4249270 w 4272784"/>
              <a:gd name="connsiteY100" fmla="*/ 4987925 h 6858000"/>
              <a:gd name="connsiteX101" fmla="*/ 4234153 w 4272784"/>
              <a:gd name="connsiteY101" fmla="*/ 5033962 h 6858000"/>
              <a:gd name="connsiteX102" fmla="*/ 4217357 w 4272784"/>
              <a:gd name="connsiteY102" fmla="*/ 5075237 h 6858000"/>
              <a:gd name="connsiteX103" fmla="*/ 4197202 w 4272784"/>
              <a:gd name="connsiteY103" fmla="*/ 5114925 h 6858000"/>
              <a:gd name="connsiteX104" fmla="*/ 4177047 w 4272784"/>
              <a:gd name="connsiteY104" fmla="*/ 5149850 h 6858000"/>
              <a:gd name="connsiteX105" fmla="*/ 4156892 w 4272784"/>
              <a:gd name="connsiteY105" fmla="*/ 5186362 h 6858000"/>
              <a:gd name="connsiteX106" fmla="*/ 4138416 w 4272784"/>
              <a:gd name="connsiteY106" fmla="*/ 5226050 h 6858000"/>
              <a:gd name="connsiteX107" fmla="*/ 4119940 w 4272784"/>
              <a:gd name="connsiteY107" fmla="*/ 5268912 h 6858000"/>
              <a:gd name="connsiteX108" fmla="*/ 4104825 w 4272784"/>
              <a:gd name="connsiteY108" fmla="*/ 5313362 h 6858000"/>
              <a:gd name="connsiteX109" fmla="*/ 4094747 w 4272784"/>
              <a:gd name="connsiteY109" fmla="*/ 5365750 h 6858000"/>
              <a:gd name="connsiteX110" fmla="*/ 4084669 w 4272784"/>
              <a:gd name="connsiteY110" fmla="*/ 5426075 h 6858000"/>
              <a:gd name="connsiteX111" fmla="*/ 4082989 w 4272784"/>
              <a:gd name="connsiteY111" fmla="*/ 5494337 h 6858000"/>
              <a:gd name="connsiteX112" fmla="*/ 4084669 w 4272784"/>
              <a:gd name="connsiteY112" fmla="*/ 5562600 h 6858000"/>
              <a:gd name="connsiteX113" fmla="*/ 4094747 w 4272784"/>
              <a:gd name="connsiteY113" fmla="*/ 5622925 h 6858000"/>
              <a:gd name="connsiteX114" fmla="*/ 4104825 w 4272784"/>
              <a:gd name="connsiteY114" fmla="*/ 5675312 h 6858000"/>
              <a:gd name="connsiteX115" fmla="*/ 4119940 w 4272784"/>
              <a:gd name="connsiteY115" fmla="*/ 5721350 h 6858000"/>
              <a:gd name="connsiteX116" fmla="*/ 4138416 w 4272784"/>
              <a:gd name="connsiteY116" fmla="*/ 5762625 h 6858000"/>
              <a:gd name="connsiteX117" fmla="*/ 4156892 w 4272784"/>
              <a:gd name="connsiteY117" fmla="*/ 5802312 h 6858000"/>
              <a:gd name="connsiteX118" fmla="*/ 4177047 w 4272784"/>
              <a:gd name="connsiteY118" fmla="*/ 5840412 h 6858000"/>
              <a:gd name="connsiteX119" fmla="*/ 4197202 w 4272784"/>
              <a:gd name="connsiteY119" fmla="*/ 5876925 h 6858000"/>
              <a:gd name="connsiteX120" fmla="*/ 4217357 w 4272784"/>
              <a:gd name="connsiteY120" fmla="*/ 5915025 h 6858000"/>
              <a:gd name="connsiteX121" fmla="*/ 4234153 w 4272784"/>
              <a:gd name="connsiteY121" fmla="*/ 5956300 h 6858000"/>
              <a:gd name="connsiteX122" fmla="*/ 4249270 w 4272784"/>
              <a:gd name="connsiteY122" fmla="*/ 6003925 h 6858000"/>
              <a:gd name="connsiteX123" fmla="*/ 4261027 w 4272784"/>
              <a:gd name="connsiteY123" fmla="*/ 6056312 h 6858000"/>
              <a:gd name="connsiteX124" fmla="*/ 4269425 w 4272784"/>
              <a:gd name="connsiteY124" fmla="*/ 6113462 h 6858000"/>
              <a:gd name="connsiteX125" fmla="*/ 4272784 w 4272784"/>
              <a:gd name="connsiteY125" fmla="*/ 6183312 h 6858000"/>
              <a:gd name="connsiteX126" fmla="*/ 4269425 w 4272784"/>
              <a:gd name="connsiteY126" fmla="*/ 6251575 h 6858000"/>
              <a:gd name="connsiteX127" fmla="*/ 4261027 w 4272784"/>
              <a:gd name="connsiteY127" fmla="*/ 6311900 h 6858000"/>
              <a:gd name="connsiteX128" fmla="*/ 4249270 w 4272784"/>
              <a:gd name="connsiteY128" fmla="*/ 6361112 h 6858000"/>
              <a:gd name="connsiteX129" fmla="*/ 4234153 w 4272784"/>
              <a:gd name="connsiteY129" fmla="*/ 6407150 h 6858000"/>
              <a:gd name="connsiteX130" fmla="*/ 4217357 w 4272784"/>
              <a:gd name="connsiteY130" fmla="*/ 6448425 h 6858000"/>
              <a:gd name="connsiteX131" fmla="*/ 4198882 w 4272784"/>
              <a:gd name="connsiteY131" fmla="*/ 6488112 h 6858000"/>
              <a:gd name="connsiteX132" fmla="*/ 4180406 w 4272784"/>
              <a:gd name="connsiteY132" fmla="*/ 6523037 h 6858000"/>
              <a:gd name="connsiteX133" fmla="*/ 4160251 w 4272784"/>
              <a:gd name="connsiteY133" fmla="*/ 6561137 h 6858000"/>
              <a:gd name="connsiteX134" fmla="*/ 4140096 w 4272784"/>
              <a:gd name="connsiteY134" fmla="*/ 6597650 h 6858000"/>
              <a:gd name="connsiteX135" fmla="*/ 4123300 w 4272784"/>
              <a:gd name="connsiteY135" fmla="*/ 6640512 h 6858000"/>
              <a:gd name="connsiteX136" fmla="*/ 4106504 w 4272784"/>
              <a:gd name="connsiteY136" fmla="*/ 6683375 h 6858000"/>
              <a:gd name="connsiteX137" fmla="*/ 4096426 w 4272784"/>
              <a:gd name="connsiteY137" fmla="*/ 6735762 h 6858000"/>
              <a:gd name="connsiteX138" fmla="*/ 4088029 w 4272784"/>
              <a:gd name="connsiteY138" fmla="*/ 6791325 h 6858000"/>
              <a:gd name="connsiteX139" fmla="*/ 4082989 w 4272784"/>
              <a:gd name="connsiteY139" fmla="*/ 6858000 h 6858000"/>
              <a:gd name="connsiteX140" fmla="*/ 0 w 427278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272784" h="6858000">
                <a:moveTo>
                  <a:pt x="0" y="0"/>
                </a:moveTo>
                <a:lnTo>
                  <a:pt x="4082989" y="0"/>
                </a:lnTo>
                <a:lnTo>
                  <a:pt x="4088029" y="66675"/>
                </a:lnTo>
                <a:lnTo>
                  <a:pt x="4096426" y="122237"/>
                </a:lnTo>
                <a:lnTo>
                  <a:pt x="4106504" y="174625"/>
                </a:lnTo>
                <a:lnTo>
                  <a:pt x="4123300" y="217487"/>
                </a:lnTo>
                <a:lnTo>
                  <a:pt x="4140096" y="260350"/>
                </a:lnTo>
                <a:lnTo>
                  <a:pt x="4160251" y="296862"/>
                </a:lnTo>
                <a:lnTo>
                  <a:pt x="4180406" y="334962"/>
                </a:lnTo>
                <a:lnTo>
                  <a:pt x="4198882" y="369887"/>
                </a:lnTo>
                <a:lnTo>
                  <a:pt x="4217357" y="409575"/>
                </a:lnTo>
                <a:lnTo>
                  <a:pt x="4234153" y="450850"/>
                </a:lnTo>
                <a:lnTo>
                  <a:pt x="4249270" y="496887"/>
                </a:lnTo>
                <a:lnTo>
                  <a:pt x="4261027" y="546100"/>
                </a:lnTo>
                <a:lnTo>
                  <a:pt x="4269425" y="606425"/>
                </a:lnTo>
                <a:lnTo>
                  <a:pt x="4272784" y="673100"/>
                </a:lnTo>
                <a:lnTo>
                  <a:pt x="4269425" y="744537"/>
                </a:lnTo>
                <a:lnTo>
                  <a:pt x="4261027" y="801687"/>
                </a:lnTo>
                <a:lnTo>
                  <a:pt x="4249270" y="854075"/>
                </a:lnTo>
                <a:lnTo>
                  <a:pt x="4234153" y="901700"/>
                </a:lnTo>
                <a:lnTo>
                  <a:pt x="4217357" y="942975"/>
                </a:lnTo>
                <a:lnTo>
                  <a:pt x="4197202" y="981075"/>
                </a:lnTo>
                <a:lnTo>
                  <a:pt x="4177047" y="1017587"/>
                </a:lnTo>
                <a:lnTo>
                  <a:pt x="4156892" y="1055687"/>
                </a:lnTo>
                <a:lnTo>
                  <a:pt x="4138416" y="1095375"/>
                </a:lnTo>
                <a:lnTo>
                  <a:pt x="4119940" y="1136650"/>
                </a:lnTo>
                <a:lnTo>
                  <a:pt x="4104825" y="1182687"/>
                </a:lnTo>
                <a:lnTo>
                  <a:pt x="4094747" y="1235075"/>
                </a:lnTo>
                <a:lnTo>
                  <a:pt x="4084669" y="1295400"/>
                </a:lnTo>
                <a:lnTo>
                  <a:pt x="4082989" y="1363662"/>
                </a:lnTo>
                <a:lnTo>
                  <a:pt x="4084669" y="1431925"/>
                </a:lnTo>
                <a:lnTo>
                  <a:pt x="4094747" y="1492250"/>
                </a:lnTo>
                <a:lnTo>
                  <a:pt x="4104825" y="1544637"/>
                </a:lnTo>
                <a:lnTo>
                  <a:pt x="4119940" y="1589087"/>
                </a:lnTo>
                <a:lnTo>
                  <a:pt x="4138416" y="1631950"/>
                </a:lnTo>
                <a:lnTo>
                  <a:pt x="4156892" y="1671637"/>
                </a:lnTo>
                <a:lnTo>
                  <a:pt x="4177047" y="1708150"/>
                </a:lnTo>
                <a:lnTo>
                  <a:pt x="4197202" y="1743075"/>
                </a:lnTo>
                <a:lnTo>
                  <a:pt x="4217357" y="1782762"/>
                </a:lnTo>
                <a:lnTo>
                  <a:pt x="4234153" y="1824037"/>
                </a:lnTo>
                <a:lnTo>
                  <a:pt x="4249270" y="1870075"/>
                </a:lnTo>
                <a:lnTo>
                  <a:pt x="4261027" y="1922462"/>
                </a:lnTo>
                <a:lnTo>
                  <a:pt x="4269425" y="1982787"/>
                </a:lnTo>
                <a:lnTo>
                  <a:pt x="4272784" y="2051050"/>
                </a:lnTo>
                <a:lnTo>
                  <a:pt x="4269425" y="2119312"/>
                </a:lnTo>
                <a:lnTo>
                  <a:pt x="4261027" y="2179637"/>
                </a:lnTo>
                <a:lnTo>
                  <a:pt x="4249270" y="2232025"/>
                </a:lnTo>
                <a:lnTo>
                  <a:pt x="4234153" y="2278062"/>
                </a:lnTo>
                <a:lnTo>
                  <a:pt x="4217357" y="2319337"/>
                </a:lnTo>
                <a:lnTo>
                  <a:pt x="4197202" y="2359025"/>
                </a:lnTo>
                <a:lnTo>
                  <a:pt x="4177047" y="2395537"/>
                </a:lnTo>
                <a:lnTo>
                  <a:pt x="4156892" y="2433637"/>
                </a:lnTo>
                <a:lnTo>
                  <a:pt x="4138416" y="2471737"/>
                </a:lnTo>
                <a:lnTo>
                  <a:pt x="4119940" y="2513012"/>
                </a:lnTo>
                <a:lnTo>
                  <a:pt x="4104825" y="2560637"/>
                </a:lnTo>
                <a:lnTo>
                  <a:pt x="4094747" y="2613025"/>
                </a:lnTo>
                <a:lnTo>
                  <a:pt x="4084669" y="2671762"/>
                </a:lnTo>
                <a:lnTo>
                  <a:pt x="4082989" y="2741612"/>
                </a:lnTo>
                <a:lnTo>
                  <a:pt x="4084669" y="2809875"/>
                </a:lnTo>
                <a:lnTo>
                  <a:pt x="4094747" y="2868612"/>
                </a:lnTo>
                <a:lnTo>
                  <a:pt x="4104825" y="2922587"/>
                </a:lnTo>
                <a:lnTo>
                  <a:pt x="4119940" y="2967037"/>
                </a:lnTo>
                <a:lnTo>
                  <a:pt x="4138416" y="3009900"/>
                </a:lnTo>
                <a:lnTo>
                  <a:pt x="4156892" y="3046412"/>
                </a:lnTo>
                <a:lnTo>
                  <a:pt x="4177047" y="3084512"/>
                </a:lnTo>
                <a:lnTo>
                  <a:pt x="4197202" y="3121025"/>
                </a:lnTo>
                <a:lnTo>
                  <a:pt x="4217357" y="3160712"/>
                </a:lnTo>
                <a:lnTo>
                  <a:pt x="4234153" y="3201987"/>
                </a:lnTo>
                <a:lnTo>
                  <a:pt x="4249270" y="3248025"/>
                </a:lnTo>
                <a:lnTo>
                  <a:pt x="4261027" y="3300412"/>
                </a:lnTo>
                <a:lnTo>
                  <a:pt x="4269425" y="3360737"/>
                </a:lnTo>
                <a:lnTo>
                  <a:pt x="4272784" y="3427412"/>
                </a:lnTo>
                <a:lnTo>
                  <a:pt x="4269425" y="3497262"/>
                </a:lnTo>
                <a:lnTo>
                  <a:pt x="4261027" y="3557587"/>
                </a:lnTo>
                <a:lnTo>
                  <a:pt x="4249270" y="3609975"/>
                </a:lnTo>
                <a:lnTo>
                  <a:pt x="4234153" y="3656012"/>
                </a:lnTo>
                <a:lnTo>
                  <a:pt x="4217357" y="3697287"/>
                </a:lnTo>
                <a:lnTo>
                  <a:pt x="4197202" y="3736975"/>
                </a:lnTo>
                <a:lnTo>
                  <a:pt x="4156892" y="3811587"/>
                </a:lnTo>
                <a:lnTo>
                  <a:pt x="4138416" y="3848100"/>
                </a:lnTo>
                <a:lnTo>
                  <a:pt x="4119940" y="3890962"/>
                </a:lnTo>
                <a:lnTo>
                  <a:pt x="4104825" y="3935412"/>
                </a:lnTo>
                <a:lnTo>
                  <a:pt x="4094747" y="3987800"/>
                </a:lnTo>
                <a:lnTo>
                  <a:pt x="4084669" y="4048125"/>
                </a:lnTo>
                <a:lnTo>
                  <a:pt x="4082989" y="4116387"/>
                </a:lnTo>
                <a:lnTo>
                  <a:pt x="4084669" y="4186237"/>
                </a:lnTo>
                <a:lnTo>
                  <a:pt x="4094747" y="4244975"/>
                </a:lnTo>
                <a:lnTo>
                  <a:pt x="4104825" y="4297362"/>
                </a:lnTo>
                <a:lnTo>
                  <a:pt x="4119940" y="4343400"/>
                </a:lnTo>
                <a:lnTo>
                  <a:pt x="4138416" y="4386262"/>
                </a:lnTo>
                <a:lnTo>
                  <a:pt x="4156892" y="4424362"/>
                </a:lnTo>
                <a:lnTo>
                  <a:pt x="4197202" y="4498975"/>
                </a:lnTo>
                <a:lnTo>
                  <a:pt x="4217357" y="4537075"/>
                </a:lnTo>
                <a:lnTo>
                  <a:pt x="4234153" y="4579937"/>
                </a:lnTo>
                <a:lnTo>
                  <a:pt x="4249270" y="4625975"/>
                </a:lnTo>
                <a:lnTo>
                  <a:pt x="4261027" y="4678362"/>
                </a:lnTo>
                <a:lnTo>
                  <a:pt x="4269425" y="4738687"/>
                </a:lnTo>
                <a:lnTo>
                  <a:pt x="4272784" y="4806950"/>
                </a:lnTo>
                <a:lnTo>
                  <a:pt x="4269425" y="4875212"/>
                </a:lnTo>
                <a:lnTo>
                  <a:pt x="4261027" y="4935537"/>
                </a:lnTo>
                <a:lnTo>
                  <a:pt x="4249270" y="4987925"/>
                </a:lnTo>
                <a:lnTo>
                  <a:pt x="4234153" y="5033962"/>
                </a:lnTo>
                <a:lnTo>
                  <a:pt x="4217357" y="5075237"/>
                </a:lnTo>
                <a:lnTo>
                  <a:pt x="4197202" y="5114925"/>
                </a:lnTo>
                <a:lnTo>
                  <a:pt x="4177047" y="5149850"/>
                </a:lnTo>
                <a:lnTo>
                  <a:pt x="4156892" y="5186362"/>
                </a:lnTo>
                <a:lnTo>
                  <a:pt x="4138416" y="5226050"/>
                </a:lnTo>
                <a:lnTo>
                  <a:pt x="4119940" y="5268912"/>
                </a:lnTo>
                <a:lnTo>
                  <a:pt x="4104825" y="5313362"/>
                </a:lnTo>
                <a:lnTo>
                  <a:pt x="4094747" y="5365750"/>
                </a:lnTo>
                <a:lnTo>
                  <a:pt x="4084669" y="5426075"/>
                </a:lnTo>
                <a:lnTo>
                  <a:pt x="4082989" y="5494337"/>
                </a:lnTo>
                <a:lnTo>
                  <a:pt x="4084669" y="5562600"/>
                </a:lnTo>
                <a:lnTo>
                  <a:pt x="4094747" y="5622925"/>
                </a:lnTo>
                <a:lnTo>
                  <a:pt x="4104825" y="5675312"/>
                </a:lnTo>
                <a:lnTo>
                  <a:pt x="4119940" y="5721350"/>
                </a:lnTo>
                <a:lnTo>
                  <a:pt x="4138416" y="5762625"/>
                </a:lnTo>
                <a:lnTo>
                  <a:pt x="4156892" y="5802312"/>
                </a:lnTo>
                <a:lnTo>
                  <a:pt x="4177047" y="5840412"/>
                </a:lnTo>
                <a:lnTo>
                  <a:pt x="4197202" y="5876925"/>
                </a:lnTo>
                <a:lnTo>
                  <a:pt x="4217357" y="5915025"/>
                </a:lnTo>
                <a:lnTo>
                  <a:pt x="4234153" y="5956300"/>
                </a:lnTo>
                <a:lnTo>
                  <a:pt x="4249270" y="6003925"/>
                </a:lnTo>
                <a:lnTo>
                  <a:pt x="4261027" y="6056312"/>
                </a:lnTo>
                <a:lnTo>
                  <a:pt x="4269425" y="6113462"/>
                </a:lnTo>
                <a:lnTo>
                  <a:pt x="4272784" y="6183312"/>
                </a:lnTo>
                <a:lnTo>
                  <a:pt x="4269425" y="6251575"/>
                </a:lnTo>
                <a:lnTo>
                  <a:pt x="4261027" y="6311900"/>
                </a:lnTo>
                <a:lnTo>
                  <a:pt x="4249270" y="6361112"/>
                </a:lnTo>
                <a:lnTo>
                  <a:pt x="4234153" y="6407150"/>
                </a:lnTo>
                <a:lnTo>
                  <a:pt x="4217357" y="6448425"/>
                </a:lnTo>
                <a:lnTo>
                  <a:pt x="4198882" y="6488112"/>
                </a:lnTo>
                <a:lnTo>
                  <a:pt x="4180406" y="6523037"/>
                </a:lnTo>
                <a:lnTo>
                  <a:pt x="4160251" y="6561137"/>
                </a:lnTo>
                <a:lnTo>
                  <a:pt x="4140096" y="6597650"/>
                </a:lnTo>
                <a:lnTo>
                  <a:pt x="4123300" y="6640512"/>
                </a:lnTo>
                <a:lnTo>
                  <a:pt x="4106504" y="6683375"/>
                </a:lnTo>
                <a:lnTo>
                  <a:pt x="4096426" y="6735762"/>
                </a:lnTo>
                <a:lnTo>
                  <a:pt x="4088029" y="6791325"/>
                </a:lnTo>
                <a:lnTo>
                  <a:pt x="4082989" y="6858000"/>
                </a:lnTo>
                <a:lnTo>
                  <a:pt x="0" y="6858000"/>
                </a:lnTo>
                <a:close/>
              </a:path>
            </a:pathLst>
          </a:custGeom>
          <a:ln w="0">
            <a:noFill/>
            <a:prstDash val="solid"/>
            <a:round/>
            <a:headEnd/>
            <a:tailEnd/>
          </a:ln>
        </p:spPr>
        <p:txBody>
          <a:bodyPr/>
          <a:lstStyle/>
          <a:p>
            <a:endParaRPr lang="en-US" dirty="0"/>
          </a:p>
        </p:txBody>
      </p:sp>
      <p:sp>
        <p:nvSpPr>
          <p:cNvPr id="15" name="Freeform: Shape 14">
            <a:extLst>
              <a:ext uri="{FF2B5EF4-FFF2-40B4-BE49-F238E27FC236}">
                <a16:creationId xmlns:a16="http://schemas.microsoft.com/office/drawing/2014/main" id="{909E572F-9CDC-4214-9D42-FF0017649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17162" cy="6858000"/>
          </a:xfrm>
          <a:custGeom>
            <a:avLst/>
            <a:gdLst>
              <a:gd name="connsiteX0" fmla="*/ 4417162 w 4417162"/>
              <a:gd name="connsiteY0" fmla="*/ 0 h 6858000"/>
              <a:gd name="connsiteX1" fmla="*/ 334174 w 4417162"/>
              <a:gd name="connsiteY1" fmla="*/ 0 h 6858000"/>
              <a:gd name="connsiteX2" fmla="*/ 334173 w 4417162"/>
              <a:gd name="connsiteY2" fmla="*/ 0 h 6858000"/>
              <a:gd name="connsiteX3" fmla="*/ 189795 w 4417162"/>
              <a:gd name="connsiteY3" fmla="*/ 0 h 6858000"/>
              <a:gd name="connsiteX4" fmla="*/ 184756 w 4417162"/>
              <a:gd name="connsiteY4" fmla="*/ 66675 h 6858000"/>
              <a:gd name="connsiteX5" fmla="*/ 176358 w 4417162"/>
              <a:gd name="connsiteY5" fmla="*/ 122237 h 6858000"/>
              <a:gd name="connsiteX6" fmla="*/ 166281 w 4417162"/>
              <a:gd name="connsiteY6" fmla="*/ 174625 h 6858000"/>
              <a:gd name="connsiteX7" fmla="*/ 149485 w 4417162"/>
              <a:gd name="connsiteY7" fmla="*/ 217487 h 6858000"/>
              <a:gd name="connsiteX8" fmla="*/ 132689 w 4417162"/>
              <a:gd name="connsiteY8" fmla="*/ 260350 h 6858000"/>
              <a:gd name="connsiteX9" fmla="*/ 112534 w 4417162"/>
              <a:gd name="connsiteY9" fmla="*/ 296862 h 6858000"/>
              <a:gd name="connsiteX10" fmla="*/ 92379 w 4417162"/>
              <a:gd name="connsiteY10" fmla="*/ 334962 h 6858000"/>
              <a:gd name="connsiteX11" fmla="*/ 73903 w 4417162"/>
              <a:gd name="connsiteY11" fmla="*/ 369887 h 6858000"/>
              <a:gd name="connsiteX12" fmla="*/ 55427 w 4417162"/>
              <a:gd name="connsiteY12" fmla="*/ 409575 h 6858000"/>
              <a:gd name="connsiteX13" fmla="*/ 38632 w 4417162"/>
              <a:gd name="connsiteY13" fmla="*/ 450850 h 6858000"/>
              <a:gd name="connsiteX14" fmla="*/ 23515 w 4417162"/>
              <a:gd name="connsiteY14" fmla="*/ 496887 h 6858000"/>
              <a:gd name="connsiteX15" fmla="*/ 11758 w 4417162"/>
              <a:gd name="connsiteY15" fmla="*/ 546100 h 6858000"/>
              <a:gd name="connsiteX16" fmla="*/ 3359 w 4417162"/>
              <a:gd name="connsiteY16" fmla="*/ 606425 h 6858000"/>
              <a:gd name="connsiteX17" fmla="*/ 0 w 4417162"/>
              <a:gd name="connsiteY17" fmla="*/ 673100 h 6858000"/>
              <a:gd name="connsiteX18" fmla="*/ 3359 w 4417162"/>
              <a:gd name="connsiteY18" fmla="*/ 744537 h 6858000"/>
              <a:gd name="connsiteX19" fmla="*/ 11758 w 4417162"/>
              <a:gd name="connsiteY19" fmla="*/ 801687 h 6858000"/>
              <a:gd name="connsiteX20" fmla="*/ 23515 w 4417162"/>
              <a:gd name="connsiteY20" fmla="*/ 854075 h 6858000"/>
              <a:gd name="connsiteX21" fmla="*/ 38632 w 4417162"/>
              <a:gd name="connsiteY21" fmla="*/ 901700 h 6858000"/>
              <a:gd name="connsiteX22" fmla="*/ 55427 w 4417162"/>
              <a:gd name="connsiteY22" fmla="*/ 942975 h 6858000"/>
              <a:gd name="connsiteX23" fmla="*/ 75583 w 4417162"/>
              <a:gd name="connsiteY23" fmla="*/ 981075 h 6858000"/>
              <a:gd name="connsiteX24" fmla="*/ 95738 w 4417162"/>
              <a:gd name="connsiteY24" fmla="*/ 1017587 h 6858000"/>
              <a:gd name="connsiteX25" fmla="*/ 115893 w 4417162"/>
              <a:gd name="connsiteY25" fmla="*/ 1055687 h 6858000"/>
              <a:gd name="connsiteX26" fmla="*/ 134368 w 4417162"/>
              <a:gd name="connsiteY26" fmla="*/ 1095375 h 6858000"/>
              <a:gd name="connsiteX27" fmla="*/ 152844 w 4417162"/>
              <a:gd name="connsiteY27" fmla="*/ 1136650 h 6858000"/>
              <a:gd name="connsiteX28" fmla="*/ 167960 w 4417162"/>
              <a:gd name="connsiteY28" fmla="*/ 1182687 h 6858000"/>
              <a:gd name="connsiteX29" fmla="*/ 178038 w 4417162"/>
              <a:gd name="connsiteY29" fmla="*/ 1235075 h 6858000"/>
              <a:gd name="connsiteX30" fmla="*/ 188115 w 4417162"/>
              <a:gd name="connsiteY30" fmla="*/ 1295400 h 6858000"/>
              <a:gd name="connsiteX31" fmla="*/ 189795 w 4417162"/>
              <a:gd name="connsiteY31" fmla="*/ 1363662 h 6858000"/>
              <a:gd name="connsiteX32" fmla="*/ 188115 w 4417162"/>
              <a:gd name="connsiteY32" fmla="*/ 1431925 h 6858000"/>
              <a:gd name="connsiteX33" fmla="*/ 178038 w 4417162"/>
              <a:gd name="connsiteY33" fmla="*/ 1492250 h 6858000"/>
              <a:gd name="connsiteX34" fmla="*/ 167960 w 4417162"/>
              <a:gd name="connsiteY34" fmla="*/ 1544637 h 6858000"/>
              <a:gd name="connsiteX35" fmla="*/ 152844 w 4417162"/>
              <a:gd name="connsiteY35" fmla="*/ 1589087 h 6858000"/>
              <a:gd name="connsiteX36" fmla="*/ 134368 w 4417162"/>
              <a:gd name="connsiteY36" fmla="*/ 1631950 h 6858000"/>
              <a:gd name="connsiteX37" fmla="*/ 115893 w 4417162"/>
              <a:gd name="connsiteY37" fmla="*/ 1671637 h 6858000"/>
              <a:gd name="connsiteX38" fmla="*/ 95738 w 4417162"/>
              <a:gd name="connsiteY38" fmla="*/ 1708150 h 6858000"/>
              <a:gd name="connsiteX39" fmla="*/ 75583 w 4417162"/>
              <a:gd name="connsiteY39" fmla="*/ 1743075 h 6858000"/>
              <a:gd name="connsiteX40" fmla="*/ 55427 w 4417162"/>
              <a:gd name="connsiteY40" fmla="*/ 1782762 h 6858000"/>
              <a:gd name="connsiteX41" fmla="*/ 38632 w 4417162"/>
              <a:gd name="connsiteY41" fmla="*/ 1824037 h 6858000"/>
              <a:gd name="connsiteX42" fmla="*/ 23515 w 4417162"/>
              <a:gd name="connsiteY42" fmla="*/ 1870075 h 6858000"/>
              <a:gd name="connsiteX43" fmla="*/ 11758 w 4417162"/>
              <a:gd name="connsiteY43" fmla="*/ 1922462 h 6858000"/>
              <a:gd name="connsiteX44" fmla="*/ 3359 w 4417162"/>
              <a:gd name="connsiteY44" fmla="*/ 1982787 h 6858000"/>
              <a:gd name="connsiteX45" fmla="*/ 0 w 4417162"/>
              <a:gd name="connsiteY45" fmla="*/ 2051050 h 6858000"/>
              <a:gd name="connsiteX46" fmla="*/ 3359 w 4417162"/>
              <a:gd name="connsiteY46" fmla="*/ 2119312 h 6858000"/>
              <a:gd name="connsiteX47" fmla="*/ 11758 w 4417162"/>
              <a:gd name="connsiteY47" fmla="*/ 2179637 h 6858000"/>
              <a:gd name="connsiteX48" fmla="*/ 23515 w 4417162"/>
              <a:gd name="connsiteY48" fmla="*/ 2232025 h 6858000"/>
              <a:gd name="connsiteX49" fmla="*/ 38632 w 4417162"/>
              <a:gd name="connsiteY49" fmla="*/ 2278062 h 6858000"/>
              <a:gd name="connsiteX50" fmla="*/ 55427 w 4417162"/>
              <a:gd name="connsiteY50" fmla="*/ 2319337 h 6858000"/>
              <a:gd name="connsiteX51" fmla="*/ 75583 w 4417162"/>
              <a:gd name="connsiteY51" fmla="*/ 2359025 h 6858000"/>
              <a:gd name="connsiteX52" fmla="*/ 95738 w 4417162"/>
              <a:gd name="connsiteY52" fmla="*/ 2395537 h 6858000"/>
              <a:gd name="connsiteX53" fmla="*/ 115893 w 4417162"/>
              <a:gd name="connsiteY53" fmla="*/ 2433637 h 6858000"/>
              <a:gd name="connsiteX54" fmla="*/ 134368 w 4417162"/>
              <a:gd name="connsiteY54" fmla="*/ 2471737 h 6858000"/>
              <a:gd name="connsiteX55" fmla="*/ 152844 w 4417162"/>
              <a:gd name="connsiteY55" fmla="*/ 2513012 h 6858000"/>
              <a:gd name="connsiteX56" fmla="*/ 167960 w 4417162"/>
              <a:gd name="connsiteY56" fmla="*/ 2560637 h 6858000"/>
              <a:gd name="connsiteX57" fmla="*/ 178038 w 4417162"/>
              <a:gd name="connsiteY57" fmla="*/ 2613025 h 6858000"/>
              <a:gd name="connsiteX58" fmla="*/ 188115 w 4417162"/>
              <a:gd name="connsiteY58" fmla="*/ 2671762 h 6858000"/>
              <a:gd name="connsiteX59" fmla="*/ 189795 w 4417162"/>
              <a:gd name="connsiteY59" fmla="*/ 2741612 h 6858000"/>
              <a:gd name="connsiteX60" fmla="*/ 188115 w 4417162"/>
              <a:gd name="connsiteY60" fmla="*/ 2809875 h 6858000"/>
              <a:gd name="connsiteX61" fmla="*/ 178038 w 4417162"/>
              <a:gd name="connsiteY61" fmla="*/ 2868612 h 6858000"/>
              <a:gd name="connsiteX62" fmla="*/ 167960 w 4417162"/>
              <a:gd name="connsiteY62" fmla="*/ 2922587 h 6858000"/>
              <a:gd name="connsiteX63" fmla="*/ 152844 w 4417162"/>
              <a:gd name="connsiteY63" fmla="*/ 2967037 h 6858000"/>
              <a:gd name="connsiteX64" fmla="*/ 134368 w 4417162"/>
              <a:gd name="connsiteY64" fmla="*/ 3009900 h 6858000"/>
              <a:gd name="connsiteX65" fmla="*/ 115893 w 4417162"/>
              <a:gd name="connsiteY65" fmla="*/ 3046412 h 6858000"/>
              <a:gd name="connsiteX66" fmla="*/ 95738 w 4417162"/>
              <a:gd name="connsiteY66" fmla="*/ 3084512 h 6858000"/>
              <a:gd name="connsiteX67" fmla="*/ 75583 w 4417162"/>
              <a:gd name="connsiteY67" fmla="*/ 3121025 h 6858000"/>
              <a:gd name="connsiteX68" fmla="*/ 55427 w 4417162"/>
              <a:gd name="connsiteY68" fmla="*/ 3160712 h 6858000"/>
              <a:gd name="connsiteX69" fmla="*/ 38632 w 4417162"/>
              <a:gd name="connsiteY69" fmla="*/ 3201987 h 6858000"/>
              <a:gd name="connsiteX70" fmla="*/ 23515 w 4417162"/>
              <a:gd name="connsiteY70" fmla="*/ 3248025 h 6858000"/>
              <a:gd name="connsiteX71" fmla="*/ 11758 w 4417162"/>
              <a:gd name="connsiteY71" fmla="*/ 3300412 h 6858000"/>
              <a:gd name="connsiteX72" fmla="*/ 3359 w 4417162"/>
              <a:gd name="connsiteY72" fmla="*/ 3360737 h 6858000"/>
              <a:gd name="connsiteX73" fmla="*/ 0 w 4417162"/>
              <a:gd name="connsiteY73" fmla="*/ 3427412 h 6858000"/>
              <a:gd name="connsiteX74" fmla="*/ 3359 w 4417162"/>
              <a:gd name="connsiteY74" fmla="*/ 3497262 h 6858000"/>
              <a:gd name="connsiteX75" fmla="*/ 11758 w 4417162"/>
              <a:gd name="connsiteY75" fmla="*/ 3557587 h 6858000"/>
              <a:gd name="connsiteX76" fmla="*/ 23515 w 4417162"/>
              <a:gd name="connsiteY76" fmla="*/ 3609975 h 6858000"/>
              <a:gd name="connsiteX77" fmla="*/ 38632 w 4417162"/>
              <a:gd name="connsiteY77" fmla="*/ 3656012 h 6858000"/>
              <a:gd name="connsiteX78" fmla="*/ 55427 w 4417162"/>
              <a:gd name="connsiteY78" fmla="*/ 3697287 h 6858000"/>
              <a:gd name="connsiteX79" fmla="*/ 75583 w 4417162"/>
              <a:gd name="connsiteY79" fmla="*/ 3736975 h 6858000"/>
              <a:gd name="connsiteX80" fmla="*/ 115893 w 4417162"/>
              <a:gd name="connsiteY80" fmla="*/ 3811587 h 6858000"/>
              <a:gd name="connsiteX81" fmla="*/ 134368 w 4417162"/>
              <a:gd name="connsiteY81" fmla="*/ 3848100 h 6858000"/>
              <a:gd name="connsiteX82" fmla="*/ 152844 w 4417162"/>
              <a:gd name="connsiteY82" fmla="*/ 3890962 h 6858000"/>
              <a:gd name="connsiteX83" fmla="*/ 167960 w 4417162"/>
              <a:gd name="connsiteY83" fmla="*/ 3935412 h 6858000"/>
              <a:gd name="connsiteX84" fmla="*/ 178038 w 4417162"/>
              <a:gd name="connsiteY84" fmla="*/ 3987800 h 6858000"/>
              <a:gd name="connsiteX85" fmla="*/ 188115 w 4417162"/>
              <a:gd name="connsiteY85" fmla="*/ 4048125 h 6858000"/>
              <a:gd name="connsiteX86" fmla="*/ 189795 w 4417162"/>
              <a:gd name="connsiteY86" fmla="*/ 4116387 h 6858000"/>
              <a:gd name="connsiteX87" fmla="*/ 188115 w 4417162"/>
              <a:gd name="connsiteY87" fmla="*/ 4186237 h 6858000"/>
              <a:gd name="connsiteX88" fmla="*/ 178038 w 4417162"/>
              <a:gd name="connsiteY88" fmla="*/ 4244975 h 6858000"/>
              <a:gd name="connsiteX89" fmla="*/ 167960 w 4417162"/>
              <a:gd name="connsiteY89" fmla="*/ 4297362 h 6858000"/>
              <a:gd name="connsiteX90" fmla="*/ 152844 w 4417162"/>
              <a:gd name="connsiteY90" fmla="*/ 4343400 h 6858000"/>
              <a:gd name="connsiteX91" fmla="*/ 134368 w 4417162"/>
              <a:gd name="connsiteY91" fmla="*/ 4386262 h 6858000"/>
              <a:gd name="connsiteX92" fmla="*/ 115893 w 4417162"/>
              <a:gd name="connsiteY92" fmla="*/ 4424362 h 6858000"/>
              <a:gd name="connsiteX93" fmla="*/ 75583 w 4417162"/>
              <a:gd name="connsiteY93" fmla="*/ 4498975 h 6858000"/>
              <a:gd name="connsiteX94" fmla="*/ 55427 w 4417162"/>
              <a:gd name="connsiteY94" fmla="*/ 4537075 h 6858000"/>
              <a:gd name="connsiteX95" fmla="*/ 38632 w 4417162"/>
              <a:gd name="connsiteY95" fmla="*/ 4579937 h 6858000"/>
              <a:gd name="connsiteX96" fmla="*/ 23515 w 4417162"/>
              <a:gd name="connsiteY96" fmla="*/ 4625975 h 6858000"/>
              <a:gd name="connsiteX97" fmla="*/ 11758 w 4417162"/>
              <a:gd name="connsiteY97" fmla="*/ 4678362 h 6858000"/>
              <a:gd name="connsiteX98" fmla="*/ 3359 w 4417162"/>
              <a:gd name="connsiteY98" fmla="*/ 4738687 h 6858000"/>
              <a:gd name="connsiteX99" fmla="*/ 0 w 4417162"/>
              <a:gd name="connsiteY99" fmla="*/ 4806950 h 6858000"/>
              <a:gd name="connsiteX100" fmla="*/ 3359 w 4417162"/>
              <a:gd name="connsiteY100" fmla="*/ 4875212 h 6858000"/>
              <a:gd name="connsiteX101" fmla="*/ 11758 w 4417162"/>
              <a:gd name="connsiteY101" fmla="*/ 4935537 h 6858000"/>
              <a:gd name="connsiteX102" fmla="*/ 23515 w 4417162"/>
              <a:gd name="connsiteY102" fmla="*/ 4987925 h 6858000"/>
              <a:gd name="connsiteX103" fmla="*/ 38632 w 4417162"/>
              <a:gd name="connsiteY103" fmla="*/ 5033962 h 6858000"/>
              <a:gd name="connsiteX104" fmla="*/ 55427 w 4417162"/>
              <a:gd name="connsiteY104" fmla="*/ 5075237 h 6858000"/>
              <a:gd name="connsiteX105" fmla="*/ 75583 w 4417162"/>
              <a:gd name="connsiteY105" fmla="*/ 5114925 h 6858000"/>
              <a:gd name="connsiteX106" fmla="*/ 95738 w 4417162"/>
              <a:gd name="connsiteY106" fmla="*/ 5149850 h 6858000"/>
              <a:gd name="connsiteX107" fmla="*/ 115893 w 4417162"/>
              <a:gd name="connsiteY107" fmla="*/ 5186362 h 6858000"/>
              <a:gd name="connsiteX108" fmla="*/ 134368 w 4417162"/>
              <a:gd name="connsiteY108" fmla="*/ 5226050 h 6858000"/>
              <a:gd name="connsiteX109" fmla="*/ 152844 w 4417162"/>
              <a:gd name="connsiteY109" fmla="*/ 5268912 h 6858000"/>
              <a:gd name="connsiteX110" fmla="*/ 167960 w 4417162"/>
              <a:gd name="connsiteY110" fmla="*/ 5313362 h 6858000"/>
              <a:gd name="connsiteX111" fmla="*/ 178038 w 4417162"/>
              <a:gd name="connsiteY111" fmla="*/ 5365750 h 6858000"/>
              <a:gd name="connsiteX112" fmla="*/ 188115 w 4417162"/>
              <a:gd name="connsiteY112" fmla="*/ 5426075 h 6858000"/>
              <a:gd name="connsiteX113" fmla="*/ 189795 w 4417162"/>
              <a:gd name="connsiteY113" fmla="*/ 5494337 h 6858000"/>
              <a:gd name="connsiteX114" fmla="*/ 188115 w 4417162"/>
              <a:gd name="connsiteY114" fmla="*/ 5562600 h 6858000"/>
              <a:gd name="connsiteX115" fmla="*/ 178038 w 4417162"/>
              <a:gd name="connsiteY115" fmla="*/ 5622925 h 6858000"/>
              <a:gd name="connsiteX116" fmla="*/ 167960 w 4417162"/>
              <a:gd name="connsiteY116" fmla="*/ 5675312 h 6858000"/>
              <a:gd name="connsiteX117" fmla="*/ 152844 w 4417162"/>
              <a:gd name="connsiteY117" fmla="*/ 5721350 h 6858000"/>
              <a:gd name="connsiteX118" fmla="*/ 134368 w 4417162"/>
              <a:gd name="connsiteY118" fmla="*/ 5762625 h 6858000"/>
              <a:gd name="connsiteX119" fmla="*/ 115893 w 4417162"/>
              <a:gd name="connsiteY119" fmla="*/ 5802312 h 6858000"/>
              <a:gd name="connsiteX120" fmla="*/ 95738 w 4417162"/>
              <a:gd name="connsiteY120" fmla="*/ 5840412 h 6858000"/>
              <a:gd name="connsiteX121" fmla="*/ 75583 w 4417162"/>
              <a:gd name="connsiteY121" fmla="*/ 5876925 h 6858000"/>
              <a:gd name="connsiteX122" fmla="*/ 55427 w 4417162"/>
              <a:gd name="connsiteY122" fmla="*/ 5915025 h 6858000"/>
              <a:gd name="connsiteX123" fmla="*/ 38632 w 4417162"/>
              <a:gd name="connsiteY123" fmla="*/ 5956300 h 6858000"/>
              <a:gd name="connsiteX124" fmla="*/ 23515 w 4417162"/>
              <a:gd name="connsiteY124" fmla="*/ 6003925 h 6858000"/>
              <a:gd name="connsiteX125" fmla="*/ 11758 w 4417162"/>
              <a:gd name="connsiteY125" fmla="*/ 6056312 h 6858000"/>
              <a:gd name="connsiteX126" fmla="*/ 3359 w 4417162"/>
              <a:gd name="connsiteY126" fmla="*/ 6113462 h 6858000"/>
              <a:gd name="connsiteX127" fmla="*/ 0 w 4417162"/>
              <a:gd name="connsiteY127" fmla="*/ 6183312 h 6858000"/>
              <a:gd name="connsiteX128" fmla="*/ 3359 w 4417162"/>
              <a:gd name="connsiteY128" fmla="*/ 6251575 h 6858000"/>
              <a:gd name="connsiteX129" fmla="*/ 11758 w 4417162"/>
              <a:gd name="connsiteY129" fmla="*/ 6311900 h 6858000"/>
              <a:gd name="connsiteX130" fmla="*/ 23515 w 4417162"/>
              <a:gd name="connsiteY130" fmla="*/ 6361112 h 6858000"/>
              <a:gd name="connsiteX131" fmla="*/ 38632 w 4417162"/>
              <a:gd name="connsiteY131" fmla="*/ 6407150 h 6858000"/>
              <a:gd name="connsiteX132" fmla="*/ 55427 w 4417162"/>
              <a:gd name="connsiteY132" fmla="*/ 6448425 h 6858000"/>
              <a:gd name="connsiteX133" fmla="*/ 73903 w 4417162"/>
              <a:gd name="connsiteY133" fmla="*/ 6488112 h 6858000"/>
              <a:gd name="connsiteX134" fmla="*/ 92379 w 4417162"/>
              <a:gd name="connsiteY134" fmla="*/ 6523037 h 6858000"/>
              <a:gd name="connsiteX135" fmla="*/ 112534 w 4417162"/>
              <a:gd name="connsiteY135" fmla="*/ 6561137 h 6858000"/>
              <a:gd name="connsiteX136" fmla="*/ 132689 w 4417162"/>
              <a:gd name="connsiteY136" fmla="*/ 6597650 h 6858000"/>
              <a:gd name="connsiteX137" fmla="*/ 149485 w 4417162"/>
              <a:gd name="connsiteY137" fmla="*/ 6640512 h 6858000"/>
              <a:gd name="connsiteX138" fmla="*/ 166281 w 4417162"/>
              <a:gd name="connsiteY138" fmla="*/ 6683375 h 6858000"/>
              <a:gd name="connsiteX139" fmla="*/ 176358 w 4417162"/>
              <a:gd name="connsiteY139" fmla="*/ 6735762 h 6858000"/>
              <a:gd name="connsiteX140" fmla="*/ 184756 w 4417162"/>
              <a:gd name="connsiteY140" fmla="*/ 6791325 h 6858000"/>
              <a:gd name="connsiteX141" fmla="*/ 189795 w 4417162"/>
              <a:gd name="connsiteY141" fmla="*/ 6858000 h 6858000"/>
              <a:gd name="connsiteX142" fmla="*/ 334173 w 4417162"/>
              <a:gd name="connsiteY142" fmla="*/ 6858000 h 6858000"/>
              <a:gd name="connsiteX143" fmla="*/ 334174 w 4417162"/>
              <a:gd name="connsiteY143" fmla="*/ 6858000 h 6858000"/>
              <a:gd name="connsiteX144" fmla="*/ 4417162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4417162" y="0"/>
                </a:move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4417162"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149C5A7-F00C-CA2B-9CF4-88A74D873892}"/>
              </a:ext>
            </a:extLst>
          </p:cNvPr>
          <p:cNvSpPr>
            <a:spLocks noGrp="1"/>
          </p:cNvSpPr>
          <p:nvPr>
            <p:ph type="title"/>
          </p:nvPr>
        </p:nvSpPr>
        <p:spPr>
          <a:xfrm>
            <a:off x="457201" y="2474258"/>
            <a:ext cx="3343834" cy="2075875"/>
          </a:xfrm>
        </p:spPr>
        <p:txBody>
          <a:bodyPr vert="horz" lIns="91440" tIns="45720" rIns="91440" bIns="45720" rtlCol="0" anchor="b">
            <a:normAutofit/>
          </a:bodyPr>
          <a:lstStyle/>
          <a:p>
            <a:pPr algn="ctr"/>
            <a:r>
              <a:rPr lang="en-US" sz="5000" kern="1200" dirty="0">
                <a:solidFill>
                  <a:schemeClr val="tx1"/>
                </a:solidFill>
                <a:latin typeface="+mj-lt"/>
                <a:ea typeface="+mj-ea"/>
                <a:cs typeface="+mj-cs"/>
              </a:rPr>
              <a:t>Sharing translations</a:t>
            </a:r>
          </a:p>
        </p:txBody>
      </p:sp>
      <p:pic>
        <p:nvPicPr>
          <p:cNvPr id="4" name="Picture 3" descr="A picture containing text, posing, store, several&#10;&#10;Description automatically generated">
            <a:extLst>
              <a:ext uri="{FF2B5EF4-FFF2-40B4-BE49-F238E27FC236}">
                <a16:creationId xmlns:a16="http://schemas.microsoft.com/office/drawing/2014/main" id="{E459A667-A06A-6648-ECA4-BFFB471C14C3}"/>
              </a:ext>
            </a:extLst>
          </p:cNvPr>
          <p:cNvPicPr>
            <a:picLocks noChangeAspect="1"/>
          </p:cNvPicPr>
          <p:nvPr/>
        </p:nvPicPr>
        <p:blipFill>
          <a:blip r:embed="rId3"/>
          <a:stretch>
            <a:fillRect/>
          </a:stretch>
        </p:blipFill>
        <p:spPr>
          <a:xfrm>
            <a:off x="4916251" y="942247"/>
            <a:ext cx="6631341" cy="4973505"/>
          </a:xfrm>
          <a:prstGeom prst="rect">
            <a:avLst/>
          </a:prstGeom>
        </p:spPr>
      </p:pic>
      <p:sp>
        <p:nvSpPr>
          <p:cNvPr id="3" name="TextBox 2">
            <a:extLst>
              <a:ext uri="{FF2B5EF4-FFF2-40B4-BE49-F238E27FC236}">
                <a16:creationId xmlns:a16="http://schemas.microsoft.com/office/drawing/2014/main" id="{B4A965B9-3B62-898E-2614-6C3C23FFA3C1}"/>
              </a:ext>
            </a:extLst>
          </p:cNvPr>
          <p:cNvSpPr txBox="1"/>
          <p:nvPr/>
        </p:nvSpPr>
        <p:spPr>
          <a:xfrm>
            <a:off x="2635624" y="5145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90436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photo, book, different&#10;&#10;Description automatically generated">
            <a:extLst>
              <a:ext uri="{FF2B5EF4-FFF2-40B4-BE49-F238E27FC236}">
                <a16:creationId xmlns:a16="http://schemas.microsoft.com/office/drawing/2014/main" id="{158CD0AC-49B9-4439-B5E5-9B5E299A319C}"/>
              </a:ext>
            </a:extLst>
          </p:cNvPr>
          <p:cNvPicPr>
            <a:picLocks noChangeAspect="1"/>
          </p:cNvPicPr>
          <p:nvPr/>
        </p:nvPicPr>
        <p:blipFill>
          <a:blip r:embed="rId2"/>
          <a:stretch>
            <a:fillRect/>
          </a:stretch>
        </p:blipFill>
        <p:spPr>
          <a:xfrm>
            <a:off x="-12939" y="-665002"/>
            <a:ext cx="12217877" cy="6877049"/>
          </a:xfrm>
          <a:prstGeom prst="rect">
            <a:avLst/>
          </a:prstGeom>
        </p:spPr>
      </p:pic>
      <p:sp>
        <p:nvSpPr>
          <p:cNvPr id="2" name="TextBox 1">
            <a:extLst>
              <a:ext uri="{FF2B5EF4-FFF2-40B4-BE49-F238E27FC236}">
                <a16:creationId xmlns:a16="http://schemas.microsoft.com/office/drawing/2014/main" id="{71FEBC6C-7CEE-4A96-9045-75A0F6289505}"/>
              </a:ext>
            </a:extLst>
          </p:cNvPr>
          <p:cNvSpPr txBox="1"/>
          <p:nvPr/>
        </p:nvSpPr>
        <p:spPr>
          <a:xfrm>
            <a:off x="3380763" y="6211669"/>
            <a:ext cx="6845416" cy="646331"/>
          </a:xfrm>
          <a:prstGeom prst="rect">
            <a:avLst/>
          </a:prstGeom>
          <a:noFill/>
        </p:spPr>
        <p:txBody>
          <a:bodyPr wrap="square" rtlCol="0">
            <a:spAutoFit/>
          </a:bodyPr>
          <a:lstStyle/>
          <a:p>
            <a:r>
              <a:rPr lang="en-GB" dirty="0"/>
              <a:t>Presentation © Queen’s College Translation Exchange 2023</a:t>
            </a:r>
          </a:p>
          <a:p>
            <a:r>
              <a:rPr lang="en-GB" dirty="0"/>
              <a:t>Designed by Clare </a:t>
            </a:r>
            <a:r>
              <a:rPr lang="en-GB" dirty="0" err="1"/>
              <a:t>Savory</a:t>
            </a:r>
            <a:endParaRPr lang="en-GB" dirty="0"/>
          </a:p>
        </p:txBody>
      </p:sp>
      <p:pic>
        <p:nvPicPr>
          <p:cNvPr id="5" name="Picture 4">
            <a:extLst>
              <a:ext uri="{FF2B5EF4-FFF2-40B4-BE49-F238E27FC236}">
                <a16:creationId xmlns:a16="http://schemas.microsoft.com/office/drawing/2014/main" id="{6E2F1FB2-02E3-554B-8B80-8E90B85957EC}"/>
              </a:ext>
            </a:extLst>
          </p:cNvPr>
          <p:cNvPicPr>
            <a:picLocks noChangeAspect="1"/>
          </p:cNvPicPr>
          <p:nvPr/>
        </p:nvPicPr>
        <p:blipFill>
          <a:blip r:embed="rId3"/>
          <a:stretch>
            <a:fillRect/>
          </a:stretch>
        </p:blipFill>
        <p:spPr>
          <a:xfrm>
            <a:off x="5098471" y="3424948"/>
            <a:ext cx="1995055" cy="1995055"/>
          </a:xfrm>
          <a:prstGeom prst="rect">
            <a:avLst/>
          </a:prstGeom>
        </p:spPr>
      </p:pic>
    </p:spTree>
    <p:extLst>
      <p:ext uri="{BB962C8B-B14F-4D97-AF65-F5344CB8AC3E}">
        <p14:creationId xmlns:p14="http://schemas.microsoft.com/office/powerpoint/2010/main" val="3573122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74531</TotalTime>
  <Words>2324</Words>
  <Application>Microsoft Office PowerPoint</Application>
  <PresentationFormat>Widescreen</PresentationFormat>
  <Paragraphs>204</Paragraphs>
  <Slides>23</Slides>
  <Notes>20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Book Antiqua</vt:lpstr>
      <vt:lpstr>Calibri</vt:lpstr>
      <vt:lpstr>Calibri Light</vt:lpstr>
      <vt:lpstr>inherit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Extension activity</vt:lpstr>
      <vt:lpstr>PowerPoint Presentation</vt:lpstr>
      <vt:lpstr>Sharing translations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 Savory</dc:creator>
  <cp:lastModifiedBy>Charlotte Ryland</cp:lastModifiedBy>
  <cp:revision>41</cp:revision>
  <cp:lastPrinted>2022-09-05T11:33:59Z</cp:lastPrinted>
  <dcterms:created xsi:type="dcterms:W3CDTF">2022-06-21T09:06:22Z</dcterms:created>
  <dcterms:modified xsi:type="dcterms:W3CDTF">2023-04-06T14:50:54Z</dcterms:modified>
</cp:coreProperties>
</file>