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506" r:id="rId4"/>
    <p:sldId id="256" r:id="rId5"/>
    <p:sldId id="510" r:id="rId6"/>
    <p:sldId id="509" r:id="rId7"/>
    <p:sldId id="516" r:id="rId8"/>
    <p:sldId id="511" r:id="rId9"/>
    <p:sldId id="518" r:id="rId10"/>
    <p:sldId id="508" r:id="rId11"/>
    <p:sldId id="512" r:id="rId12"/>
    <p:sldId id="513" r:id="rId13"/>
    <p:sldId id="514" r:id="rId14"/>
    <p:sldId id="515" r:id="rId15"/>
    <p:sldId id="51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EBFB4-A50A-144E-8412-1B678FB4659A}" v="3" dt="2023-02-13T09:45:18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5"/>
    <p:restoredTop sz="94648"/>
  </p:normalViewPr>
  <p:slideViewPr>
    <p:cSldViewPr snapToGrid="0">
      <p:cViewPr varScale="1">
        <p:scale>
          <a:sx n="106" d="100"/>
          <a:sy n="106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147B-A367-8A49-B0FA-57171615FAE7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B2A9-8D43-A948-B710-2881AF785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2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147B-A367-8A49-B0FA-57171615FAE7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B2A9-8D43-A948-B710-2881AF785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6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147B-A367-8A49-B0FA-57171615FAE7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B2A9-8D43-A948-B710-2881AF785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0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147B-A367-8A49-B0FA-57171615FAE7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B2A9-8D43-A948-B710-2881AF785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4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147B-A367-8A49-B0FA-57171615FAE7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B2A9-8D43-A948-B710-2881AF785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147B-A367-8A49-B0FA-57171615FAE7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B2A9-8D43-A948-B710-2881AF785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147B-A367-8A49-B0FA-57171615FAE7}" type="datetimeFigureOut">
              <a:rPr lang="en-US" smtClean="0"/>
              <a:t>2/13/23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B2A9-8D43-A948-B710-2881AF785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5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147B-A367-8A49-B0FA-57171615FAE7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B2A9-8D43-A948-B710-2881AF785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6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147B-A367-8A49-B0FA-57171615FAE7}" type="datetimeFigureOut">
              <a:rPr lang="en-US" smtClean="0"/>
              <a:t>2/13/23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B2A9-8D43-A948-B710-2881AF785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5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147B-A367-8A49-B0FA-57171615FAE7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B2A9-8D43-A948-B710-2881AF785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D147B-A367-8A49-B0FA-57171615FAE7}" type="datetimeFigureOut">
              <a:rPr lang="en-US" smtClean="0"/>
              <a:t>2/13/23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B2A9-8D43-A948-B710-2881AF785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D147B-A367-8A49-B0FA-57171615FAE7}" type="datetimeFigureOut">
              <a:rPr lang="en-US" smtClean="0"/>
              <a:t>2/13/23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3B2A9-8D43-A948-B710-2881AF785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5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eens.ox.ac.uk/research-at-queens/translation-exchange/anthea-bell-prize/anthea-bell-prize-feedback-for-teachers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altar&#10;&#10;Description automatically generated">
            <a:extLst>
              <a:ext uri="{FF2B5EF4-FFF2-40B4-BE49-F238E27FC236}">
                <a16:creationId xmlns:a16="http://schemas.microsoft.com/office/drawing/2014/main" id="{BA3371AD-6678-4A00-99C6-C046B864D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22962"/>
            <a:ext cx="3292524" cy="864287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5711F07-4596-4858-AFDB-9403F8143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15" y="3703818"/>
            <a:ext cx="3279025" cy="1992007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95CEF2E-8ECE-406D-9C9F-C58A92130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66" y="1123527"/>
            <a:ext cx="46048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8525A-4B75-34E9-B81D-C377E2FF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submit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77034-B917-AB61-2ECE-551A3A98B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This year submissions will be accepted via an online form.</a:t>
            </a:r>
          </a:p>
          <a:p>
            <a:r>
              <a:rPr lang="en-US" dirty="0"/>
              <a:t>We will be in touch when the platform is ready.</a:t>
            </a:r>
          </a:p>
        </p:txBody>
      </p:sp>
    </p:spTree>
    <p:extLst>
      <p:ext uri="{BB962C8B-B14F-4D97-AF65-F5344CB8AC3E}">
        <p14:creationId xmlns:p14="http://schemas.microsoft.com/office/powerpoint/2010/main" val="239456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A894B-A4EB-0ED9-DBA6-59D3C83F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Judging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4EF75-CDA7-3063-F1C1-8D74CD533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Oxford languages undergraduates and professional translators will judge the entries over several stages.</a:t>
            </a:r>
          </a:p>
          <a:p>
            <a:r>
              <a:rPr lang="en-US" dirty="0"/>
              <a:t>Translations will be judged on the balance between creativity and accuracy.</a:t>
            </a:r>
          </a:p>
          <a:p>
            <a:r>
              <a:rPr lang="en-US" dirty="0"/>
              <a:t>Winners and </a:t>
            </a:r>
            <a:r>
              <a:rPr lang="en-US" dirty="0" err="1"/>
              <a:t>commendees</a:t>
            </a:r>
            <a:r>
              <a:rPr lang="en-US" dirty="0"/>
              <a:t> per geographical area are selected per level and language.</a:t>
            </a:r>
          </a:p>
          <a:p>
            <a:r>
              <a:rPr lang="en-US" dirty="0"/>
              <a:t>National winners and runners-up are selected from the Area winners.</a:t>
            </a:r>
          </a:p>
        </p:txBody>
      </p:sp>
    </p:spTree>
    <p:extLst>
      <p:ext uri="{BB962C8B-B14F-4D97-AF65-F5344CB8AC3E}">
        <p14:creationId xmlns:p14="http://schemas.microsoft.com/office/powerpoint/2010/main" val="424553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2A284-5AAC-38D4-AD08-ABB3859F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Prizes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8BF93-E8B0-B2F3-C394-56266D9A6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Area winners and </a:t>
            </a:r>
            <a:r>
              <a:rPr lang="en-US" dirty="0" err="1"/>
              <a:t>commendees</a:t>
            </a:r>
            <a:r>
              <a:rPr lang="en-US" dirty="0"/>
              <a:t> will receive a certificate.</a:t>
            </a:r>
          </a:p>
          <a:p>
            <a:r>
              <a:rPr lang="en-US" dirty="0"/>
              <a:t>UK-wide winners will receive a book as well as a certificate.</a:t>
            </a:r>
          </a:p>
        </p:txBody>
      </p:sp>
    </p:spTree>
    <p:extLst>
      <p:ext uri="{BB962C8B-B14F-4D97-AF65-F5344CB8AC3E}">
        <p14:creationId xmlns:p14="http://schemas.microsoft.com/office/powerpoint/2010/main" val="334666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BCF58-92E2-7709-9D21-D29F94C9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Feedback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E4E4F-FB22-5478-9AA2-8F25192FC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We would appreciate all feedback regarding our resources.</a:t>
            </a:r>
          </a:p>
          <a:p>
            <a:r>
              <a:rPr lang="en-US" dirty="0"/>
              <a:t>Please make a note of what works and what doesn’t, and leave all comments at the following link:</a:t>
            </a:r>
          </a:p>
          <a:p>
            <a:r>
              <a:rPr lang="en-US" dirty="0">
                <a:hlinkClick r:id="rId2"/>
              </a:rPr>
              <a:t>https://www.queens.ox.ac.uk/research-at-queens/translation-exchange/anthea-bell-prize/anthea-bell-prize-feedback-for-teachers/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2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E5E33-6A04-95A5-7134-4ED5CE26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Competition Timeline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8C60514C-2ABB-61EC-F356-EE19B37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February 8</a:t>
            </a:r>
            <a:r>
              <a:rPr lang="en-US" baseline="30000" dirty="0"/>
              <a:t>th</a:t>
            </a:r>
            <a:r>
              <a:rPr lang="en-US" dirty="0"/>
              <a:t>: Competition Opens.</a:t>
            </a:r>
          </a:p>
          <a:p>
            <a:r>
              <a:rPr lang="en-US" dirty="0"/>
              <a:t>April 3</a:t>
            </a:r>
            <a:r>
              <a:rPr lang="en-US" baseline="30000" dirty="0"/>
              <a:t>rd</a:t>
            </a:r>
            <a:r>
              <a:rPr lang="en-US" dirty="0"/>
              <a:t>: Submission Deadline.</a:t>
            </a:r>
          </a:p>
        </p:txBody>
      </p:sp>
    </p:spTree>
    <p:extLst>
      <p:ext uri="{BB962C8B-B14F-4D97-AF65-F5344CB8AC3E}">
        <p14:creationId xmlns:p14="http://schemas.microsoft.com/office/powerpoint/2010/main" val="94057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E5E33-6A04-95A5-7134-4ED5CE26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Accessing the Resources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8C60514C-2ABB-61EC-F356-EE19B37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On the Resources Page you will find links to </a:t>
            </a:r>
            <a:r>
              <a:rPr lang="en-US" dirty="0" err="1"/>
              <a:t>Padlets</a:t>
            </a:r>
            <a:r>
              <a:rPr lang="en-US" dirty="0"/>
              <a:t> for:</a:t>
            </a:r>
          </a:p>
          <a:p>
            <a:pPr lvl="1"/>
            <a:r>
              <a:rPr lang="en-US" b="1" dirty="0"/>
              <a:t>One competition text for each level and language (no choice of genre).</a:t>
            </a:r>
          </a:p>
          <a:p>
            <a:pPr lvl="1"/>
            <a:r>
              <a:rPr lang="en-US" b="1" dirty="0"/>
              <a:t>Practice texts for all levels, languages and genres (Fiction, Non-Fiction, Poetry).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The resources can be unlocked once registered for the Prize, with password:</a:t>
            </a:r>
          </a:p>
          <a:p>
            <a:pPr lvl="2"/>
            <a:r>
              <a:rPr lang="en-US" dirty="0"/>
              <a:t>poemtranslateQTE22</a:t>
            </a:r>
          </a:p>
        </p:txBody>
      </p:sp>
    </p:spTree>
    <p:extLst>
      <p:ext uri="{BB962C8B-B14F-4D97-AF65-F5344CB8AC3E}">
        <p14:creationId xmlns:p14="http://schemas.microsoft.com/office/powerpoint/2010/main" val="134576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6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F23D42-B44B-7B2B-982E-98DE6DC57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62" y="1489472"/>
            <a:ext cx="5129784" cy="4360315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D7D8ACE-46C8-0134-0494-C376F662C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73" y="2284588"/>
            <a:ext cx="5129784" cy="2770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5F705D-1B1B-884C-8A76-95D536BCED2C}"/>
              </a:ext>
            </a:extLst>
          </p:cNvPr>
          <p:cNvSpPr txBox="1"/>
          <p:nvPr/>
        </p:nvSpPr>
        <p:spPr>
          <a:xfrm>
            <a:off x="6112042" y="2165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7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25C1C-FD2A-E349-277F-816BAC31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Levels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FCB8F-5EA6-25FB-03EA-E968A9017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Level 1: Early KS3 or First year learning the language</a:t>
            </a:r>
          </a:p>
          <a:p>
            <a:r>
              <a:rPr lang="en-US" sz="3600" dirty="0"/>
              <a:t>Level 2: Later KS3 or second/third year learning the language.</a:t>
            </a:r>
          </a:p>
          <a:p>
            <a:r>
              <a:rPr lang="en-US" sz="3600" dirty="0"/>
              <a:t>Level 3: KS4</a:t>
            </a:r>
          </a:p>
          <a:p>
            <a:r>
              <a:rPr lang="en-US" sz="3600" dirty="0"/>
              <a:t>Level 4: KS5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should enter for the level at which they feel comfortable.</a:t>
            </a:r>
          </a:p>
        </p:txBody>
      </p:sp>
    </p:spTree>
    <p:extLst>
      <p:ext uri="{BB962C8B-B14F-4D97-AF65-F5344CB8AC3E}">
        <p14:creationId xmlns:p14="http://schemas.microsoft.com/office/powerpoint/2010/main" val="103312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E5E33-6A04-95A5-7134-4ED5CE26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Running the competition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8C60514C-2ABB-61EC-F356-EE19B37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Set the translation as homework or in the classroom.</a:t>
            </a:r>
          </a:p>
          <a:p>
            <a:r>
              <a:rPr lang="en-US" dirty="0"/>
              <a:t>Run a lunchtime, afterschool or online translation club.</a:t>
            </a:r>
          </a:p>
          <a:p>
            <a:r>
              <a:rPr lang="en-US" dirty="0"/>
              <a:t>Set it as a holiday task</a:t>
            </a:r>
          </a:p>
        </p:txBody>
      </p:sp>
    </p:spTree>
    <p:extLst>
      <p:ext uri="{BB962C8B-B14F-4D97-AF65-F5344CB8AC3E}">
        <p14:creationId xmlns:p14="http://schemas.microsoft.com/office/powerpoint/2010/main" val="171832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E5E33-6A04-95A5-7134-4ED5CE26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Running the competition</a:t>
            </a:r>
          </a:p>
        </p:txBody>
      </p:sp>
      <p:sp>
        <p:nvSpPr>
          <p:cNvPr id="9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8C60514C-2ABB-61EC-F356-EE19B37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You can continue to use the practice resources in class before setting the competition text.</a:t>
            </a:r>
          </a:p>
          <a:p>
            <a:r>
              <a:rPr lang="en-US" dirty="0"/>
              <a:t>Students should receive </a:t>
            </a:r>
            <a:r>
              <a:rPr lang="en-US" b="1" dirty="0"/>
              <a:t>no assistance from parents or teachers</a:t>
            </a:r>
            <a:r>
              <a:rPr lang="en-US" dirty="0"/>
              <a:t>.</a:t>
            </a:r>
          </a:p>
          <a:p>
            <a:r>
              <a:rPr lang="en-US" dirty="0"/>
              <a:t>Students are welcome to use dictionaries and online resources.</a:t>
            </a:r>
          </a:p>
          <a:p>
            <a:r>
              <a:rPr lang="en-US" dirty="0"/>
              <a:t>Students may deviate from the glossary provided on the resources.</a:t>
            </a:r>
          </a:p>
          <a:p>
            <a:pPr mar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0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2EE7F-96EC-FE80-3C10-F974EDC5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Running the competition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8E4E7-2168-1B0A-CEB9-C262A66FE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Students can work in pairs, but no more.</a:t>
            </a:r>
          </a:p>
          <a:p>
            <a:r>
              <a:rPr lang="en-US" dirty="0"/>
              <a:t>Students may illustrate their entries, but is in no way obligatory.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9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0DF9D-ACC5-09A1-C742-3CE49994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Submissions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EA9A1-70B9-A2A2-EA48-55029BC25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Schools may enter in </a:t>
            </a:r>
            <a:r>
              <a:rPr lang="en-US" b="1" dirty="0"/>
              <a:t>as many languages and levels</a:t>
            </a:r>
            <a:r>
              <a:rPr lang="en-US" dirty="0"/>
              <a:t> they wish.</a:t>
            </a:r>
          </a:p>
          <a:p>
            <a:r>
              <a:rPr lang="en-US" b="1" dirty="0"/>
              <a:t>Only the top 5 entries </a:t>
            </a:r>
            <a:r>
              <a:rPr lang="en-US" dirty="0"/>
              <a:t>from each level, in each language, should be submitted.</a:t>
            </a:r>
          </a:p>
          <a:p>
            <a:r>
              <a:rPr lang="en-US" dirty="0"/>
              <a:t>The </a:t>
            </a:r>
            <a:r>
              <a:rPr lang="en-US" b="1" dirty="0"/>
              <a:t>maximum</a:t>
            </a:r>
            <a:r>
              <a:rPr lang="en-US" dirty="0"/>
              <a:t> number of entries </a:t>
            </a:r>
            <a:r>
              <a:rPr lang="en-US" b="1" dirty="0"/>
              <a:t>per school is 20.</a:t>
            </a:r>
          </a:p>
          <a:p>
            <a:r>
              <a:rPr lang="en-US" dirty="0"/>
              <a:t>The </a:t>
            </a:r>
            <a:r>
              <a:rPr lang="en-US" b="1" dirty="0"/>
              <a:t>deadline</a:t>
            </a:r>
            <a:r>
              <a:rPr lang="en-US" dirty="0"/>
              <a:t> is Monday 3</a:t>
            </a:r>
            <a:r>
              <a:rPr lang="en-US" baseline="30000" dirty="0"/>
              <a:t>rd</a:t>
            </a:r>
            <a:r>
              <a:rPr lang="en-US" dirty="0"/>
              <a:t> April 2023.</a:t>
            </a:r>
          </a:p>
        </p:txBody>
      </p:sp>
    </p:spTree>
    <p:extLst>
      <p:ext uri="{BB962C8B-B14F-4D97-AF65-F5344CB8AC3E}">
        <p14:creationId xmlns:p14="http://schemas.microsoft.com/office/powerpoint/2010/main" val="70427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3BA54636D7B2478A42249D2938E54F" ma:contentTypeVersion="12" ma:contentTypeDescription="Create a new document." ma:contentTypeScope="" ma:versionID="a880cd8753395c8185fab6c5993abddd">
  <xsd:schema xmlns:xsd="http://www.w3.org/2001/XMLSchema" xmlns:xs="http://www.w3.org/2001/XMLSchema" xmlns:p="http://schemas.microsoft.com/office/2006/metadata/properties" xmlns:ns2="26cca9c6-05a2-4e65-8b76-74a37e7d2e16" xmlns:ns3="640c288a-379c-4e06-adad-8269c5e4cd19" targetNamespace="http://schemas.microsoft.com/office/2006/metadata/properties" ma:root="true" ma:fieldsID="4d49a163915944a6033cf3dc82d3b442" ns2:_="" ns3:_="">
    <xsd:import namespace="26cca9c6-05a2-4e65-8b76-74a37e7d2e16"/>
    <xsd:import namespace="640c288a-379c-4e06-adad-8269c5e4cd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ca9c6-05a2-4e65-8b76-74a37e7d2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c288a-379c-4e06-adad-8269c5e4cd1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399213-0B12-4DB5-9E46-3EEB4EEEDA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9F9C8B-A22A-4CAA-BE50-672167951F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ca9c6-05a2-4e65-8b76-74a37e7d2e16"/>
    <ds:schemaRef ds:uri="640c288a-379c-4e06-adad-8269c5e4cd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</TotalTime>
  <Words>421</Words>
  <Application>Microsoft Macintosh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Competition Timeline</vt:lpstr>
      <vt:lpstr>Accessing the Resources</vt:lpstr>
      <vt:lpstr>PowerPoint Presentation</vt:lpstr>
      <vt:lpstr>Levels</vt:lpstr>
      <vt:lpstr>Running the competition</vt:lpstr>
      <vt:lpstr>Running the competition</vt:lpstr>
      <vt:lpstr>Running the competition</vt:lpstr>
      <vt:lpstr>Submissions</vt:lpstr>
      <vt:lpstr>How to submit</vt:lpstr>
      <vt:lpstr>Judging</vt:lpstr>
      <vt:lpstr>Prizes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Franco</dc:creator>
  <cp:lastModifiedBy>Jack Franco</cp:lastModifiedBy>
  <cp:revision>2</cp:revision>
  <dcterms:created xsi:type="dcterms:W3CDTF">2023-02-09T13:51:08Z</dcterms:created>
  <dcterms:modified xsi:type="dcterms:W3CDTF">2023-02-13T09:48:21Z</dcterms:modified>
</cp:coreProperties>
</file>