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9" r:id="rId3"/>
    <p:sldId id="270" r:id="rId4"/>
    <p:sldId id="271" r:id="rId5"/>
    <p:sldId id="272" r:id="rId6"/>
    <p:sldId id="273" r:id="rId7"/>
    <p:sldId id="274" r:id="rId8"/>
    <p:sldId id="275" r:id="rId9"/>
    <p:sldId id="276" r:id="rId10"/>
    <p:sldId id="277" r:id="rId11"/>
    <p:sldId id="278" r:id="rId12"/>
    <p:sldId id="279" r:id="rId13"/>
    <p:sldId id="280" r:id="rId14"/>
    <p:sldId id="281" r:id="rId15"/>
    <p:sldId id="282" r:id="rId16"/>
    <p:sldId id="283" r:id="rId17"/>
    <p:sldId id="284" r:id="rId18"/>
    <p:sldId id="285" r:id="rId19"/>
    <p:sldId id="286" r:id="rId20"/>
    <p:sldId id="28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5695CF-F6AD-BF75-CD74-92E4D091EC09}" v="129" dt="2023-02-02T14:43:03.8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0C4F9-5EE7-47B7-B965-368EB53A4352}"/>
              </a:ext>
            </a:extLst>
          </p:cNvPr>
          <p:cNvSpPr>
            <a:spLocks noGrp="1"/>
          </p:cNvSpPr>
          <p:nvPr>
            <p:ph type="ctrTitle"/>
          </p:nvPr>
        </p:nvSpPr>
        <p:spPr>
          <a:xfrm>
            <a:off x="647700" y="1181099"/>
            <a:ext cx="6864724" cy="3581399"/>
          </a:xfrm>
        </p:spPr>
        <p:txBody>
          <a:bodyPr anchor="b">
            <a:normAutofit/>
          </a:bodyPr>
          <a:lstStyle>
            <a:lvl1pPr algn="l">
              <a:defRPr sz="3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E7A4A1F1-374F-4FC8-89F7-83065EA4F5DD}"/>
              </a:ext>
            </a:extLst>
          </p:cNvPr>
          <p:cNvSpPr>
            <a:spLocks noGrp="1"/>
          </p:cNvSpPr>
          <p:nvPr>
            <p:ph type="subTitle" idx="1"/>
          </p:nvPr>
        </p:nvSpPr>
        <p:spPr>
          <a:xfrm>
            <a:off x="647700" y="5075227"/>
            <a:ext cx="6864724" cy="868374"/>
          </a:xfrm>
        </p:spPr>
        <p:txBody>
          <a:bodyPr>
            <a:normAutofit/>
          </a:bodyPr>
          <a:lstStyle>
            <a:lvl1pPr marL="0" indent="0" algn="l">
              <a:lnSpc>
                <a:spcPct val="110000"/>
              </a:lnSpc>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FB5CB5F-AE9B-4C02-B16F-C462CAFC1963}"/>
              </a:ext>
            </a:extLst>
          </p:cNvPr>
          <p:cNvSpPr>
            <a:spLocks noGrp="1"/>
          </p:cNvSpPr>
          <p:nvPr>
            <p:ph type="dt" sz="half" idx="10"/>
          </p:nvPr>
        </p:nvSpPr>
        <p:spPr/>
        <p:txBody>
          <a:bodyPr/>
          <a:lstStyle/>
          <a:p>
            <a:fld id="{D341B595-366B-43E2-A22E-EA6A78C03F06}" type="datetimeFigureOut">
              <a:rPr lang="en-US" smtClean="0"/>
              <a:t>2/2/2023</a:t>
            </a:fld>
            <a:endParaRPr lang="en-US"/>
          </a:p>
        </p:txBody>
      </p:sp>
      <p:sp>
        <p:nvSpPr>
          <p:cNvPr id="5" name="Footer Placeholder 4">
            <a:extLst>
              <a:ext uri="{FF2B5EF4-FFF2-40B4-BE49-F238E27FC236}">
                <a16:creationId xmlns:a16="http://schemas.microsoft.com/office/drawing/2014/main" id="{4114B1CC-830B-4695-B174-D9E9100A86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DCD43F-E516-4123-A6D8-DB72C3CC50B2}"/>
              </a:ext>
            </a:extLst>
          </p:cNvPr>
          <p:cNvSpPr>
            <a:spLocks noGrp="1"/>
          </p:cNvSpPr>
          <p:nvPr>
            <p:ph type="sldNum" sz="quarter" idx="12"/>
          </p:nvPr>
        </p:nvSpPr>
        <p:spPr/>
        <p:txBody>
          <a:bodyPr/>
          <a:lstStyle/>
          <a:p>
            <a:fld id="{4BA915EE-10CB-4CF1-8569-6154455DA573}" type="slidenum">
              <a:rPr lang="en-US" smtClean="0"/>
              <a:t>‹#›</a:t>
            </a:fld>
            <a:endParaRPr lang="en-US"/>
          </a:p>
        </p:txBody>
      </p:sp>
    </p:spTree>
    <p:extLst>
      <p:ext uri="{BB962C8B-B14F-4D97-AF65-F5344CB8AC3E}">
        <p14:creationId xmlns:p14="http://schemas.microsoft.com/office/powerpoint/2010/main" val="2924647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8C0AF-44D0-4830-AF13-49B8522BE6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61B4D8C-6045-47B3-9A0C-F2215A904C5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19A9F1-F398-416A-A8C0-0A36D838DD15}"/>
              </a:ext>
            </a:extLst>
          </p:cNvPr>
          <p:cNvSpPr>
            <a:spLocks noGrp="1"/>
          </p:cNvSpPr>
          <p:nvPr>
            <p:ph type="dt" sz="half" idx="10"/>
          </p:nvPr>
        </p:nvSpPr>
        <p:spPr/>
        <p:txBody>
          <a:bodyPr/>
          <a:lstStyle/>
          <a:p>
            <a:fld id="{D341B595-366B-43E2-A22E-EA6A78C03F06}" type="datetimeFigureOut">
              <a:rPr lang="en-US" smtClean="0"/>
              <a:t>2/2/2023</a:t>
            </a:fld>
            <a:endParaRPr lang="en-US"/>
          </a:p>
        </p:txBody>
      </p:sp>
      <p:sp>
        <p:nvSpPr>
          <p:cNvPr id="5" name="Footer Placeholder 4">
            <a:extLst>
              <a:ext uri="{FF2B5EF4-FFF2-40B4-BE49-F238E27FC236}">
                <a16:creationId xmlns:a16="http://schemas.microsoft.com/office/drawing/2014/main" id="{6E37F801-C9FB-4A34-8386-BA9FBACCBC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E05176-F6E9-4997-8355-74F2A4560A65}"/>
              </a:ext>
            </a:extLst>
          </p:cNvPr>
          <p:cNvSpPr>
            <a:spLocks noGrp="1"/>
          </p:cNvSpPr>
          <p:nvPr>
            <p:ph type="sldNum" sz="quarter" idx="12"/>
          </p:nvPr>
        </p:nvSpPr>
        <p:spPr/>
        <p:txBody>
          <a:bodyPr/>
          <a:lstStyle/>
          <a:p>
            <a:fld id="{4BA915EE-10CB-4CF1-8569-6154455DA573}" type="slidenum">
              <a:rPr lang="en-US" smtClean="0"/>
              <a:t>‹#›</a:t>
            </a:fld>
            <a:endParaRPr lang="en-US"/>
          </a:p>
        </p:txBody>
      </p:sp>
    </p:spTree>
    <p:extLst>
      <p:ext uri="{BB962C8B-B14F-4D97-AF65-F5344CB8AC3E}">
        <p14:creationId xmlns:p14="http://schemas.microsoft.com/office/powerpoint/2010/main" val="2791935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EBC807-13E1-4F3F-83FA-FD9BD24F3B1F}"/>
              </a:ext>
            </a:extLst>
          </p:cNvPr>
          <p:cNvSpPr>
            <a:spLocks noGrp="1"/>
          </p:cNvSpPr>
          <p:nvPr>
            <p:ph type="title" orient="vert"/>
          </p:nvPr>
        </p:nvSpPr>
        <p:spPr>
          <a:xfrm>
            <a:off x="8986520" y="647699"/>
            <a:ext cx="2291080" cy="52959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9B7E2EAA-155E-482E-A2B8-547653B253EE}"/>
              </a:ext>
            </a:extLst>
          </p:cNvPr>
          <p:cNvSpPr>
            <a:spLocks noGrp="1"/>
          </p:cNvSpPr>
          <p:nvPr>
            <p:ph type="body" orient="vert" idx="1"/>
          </p:nvPr>
        </p:nvSpPr>
        <p:spPr>
          <a:xfrm>
            <a:off x="652371" y="647699"/>
            <a:ext cx="8120789" cy="52959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4A4BDC-BDD0-417D-AF7C-516EE556D7E4}"/>
              </a:ext>
            </a:extLst>
          </p:cNvPr>
          <p:cNvSpPr>
            <a:spLocks noGrp="1"/>
          </p:cNvSpPr>
          <p:nvPr>
            <p:ph type="dt" sz="half" idx="10"/>
          </p:nvPr>
        </p:nvSpPr>
        <p:spPr/>
        <p:txBody>
          <a:bodyPr/>
          <a:lstStyle/>
          <a:p>
            <a:fld id="{D341B595-366B-43E2-A22E-EA6A78C03F06}" type="datetimeFigureOut">
              <a:rPr lang="en-US" smtClean="0"/>
              <a:t>2/2/2023</a:t>
            </a:fld>
            <a:endParaRPr lang="en-US"/>
          </a:p>
        </p:txBody>
      </p:sp>
      <p:sp>
        <p:nvSpPr>
          <p:cNvPr id="5" name="Footer Placeholder 4">
            <a:extLst>
              <a:ext uri="{FF2B5EF4-FFF2-40B4-BE49-F238E27FC236}">
                <a16:creationId xmlns:a16="http://schemas.microsoft.com/office/drawing/2014/main" id="{0EF663EC-23F9-4202-80F3-F8E550884F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C8402D-7367-485B-AEA6-5AB2B8209D19}"/>
              </a:ext>
            </a:extLst>
          </p:cNvPr>
          <p:cNvSpPr>
            <a:spLocks noGrp="1"/>
          </p:cNvSpPr>
          <p:nvPr>
            <p:ph type="sldNum" sz="quarter" idx="12"/>
          </p:nvPr>
        </p:nvSpPr>
        <p:spPr/>
        <p:txBody>
          <a:bodyPr/>
          <a:lstStyle/>
          <a:p>
            <a:fld id="{4BA915EE-10CB-4CF1-8569-6154455DA573}" type="slidenum">
              <a:rPr lang="en-US" smtClean="0"/>
              <a:t>‹#›</a:t>
            </a:fld>
            <a:endParaRPr lang="en-US"/>
          </a:p>
        </p:txBody>
      </p:sp>
    </p:spTree>
    <p:extLst>
      <p:ext uri="{BB962C8B-B14F-4D97-AF65-F5344CB8AC3E}">
        <p14:creationId xmlns:p14="http://schemas.microsoft.com/office/powerpoint/2010/main" val="3568483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FF197-4D72-4945-8068-57D52018E6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C81FA8-039D-4BAF-8AAB-7B6616AFEEC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27357F-46A1-493A-A5E4-1D7FAE5B9960}"/>
              </a:ext>
            </a:extLst>
          </p:cNvPr>
          <p:cNvSpPr>
            <a:spLocks noGrp="1"/>
          </p:cNvSpPr>
          <p:nvPr>
            <p:ph type="dt" sz="half" idx="10"/>
          </p:nvPr>
        </p:nvSpPr>
        <p:spPr/>
        <p:txBody>
          <a:bodyPr/>
          <a:lstStyle/>
          <a:p>
            <a:fld id="{D341B595-366B-43E2-A22E-EA6A78C03F06}" type="datetimeFigureOut">
              <a:rPr lang="en-US" smtClean="0"/>
              <a:t>2/2/2023</a:t>
            </a:fld>
            <a:endParaRPr lang="en-US"/>
          </a:p>
        </p:txBody>
      </p:sp>
      <p:sp>
        <p:nvSpPr>
          <p:cNvPr id="5" name="Footer Placeholder 4">
            <a:extLst>
              <a:ext uri="{FF2B5EF4-FFF2-40B4-BE49-F238E27FC236}">
                <a16:creationId xmlns:a16="http://schemas.microsoft.com/office/drawing/2014/main" id="{C57277BC-26F9-4B14-A2DC-C7575C5A63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7BC3FF-EE25-45FB-A7A8-AAA522F70748}"/>
              </a:ext>
            </a:extLst>
          </p:cNvPr>
          <p:cNvSpPr>
            <a:spLocks noGrp="1"/>
          </p:cNvSpPr>
          <p:nvPr>
            <p:ph type="sldNum" sz="quarter" idx="12"/>
          </p:nvPr>
        </p:nvSpPr>
        <p:spPr/>
        <p:txBody>
          <a:bodyPr/>
          <a:lstStyle/>
          <a:p>
            <a:fld id="{4BA915EE-10CB-4CF1-8569-6154455DA573}" type="slidenum">
              <a:rPr lang="en-US" smtClean="0"/>
              <a:t>‹#›</a:t>
            </a:fld>
            <a:endParaRPr lang="en-US"/>
          </a:p>
        </p:txBody>
      </p:sp>
    </p:spTree>
    <p:extLst>
      <p:ext uri="{BB962C8B-B14F-4D97-AF65-F5344CB8AC3E}">
        <p14:creationId xmlns:p14="http://schemas.microsoft.com/office/powerpoint/2010/main" val="3231705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596BE-9AF9-4E97-9204-5B672D797384}"/>
              </a:ext>
            </a:extLst>
          </p:cNvPr>
          <p:cNvSpPr>
            <a:spLocks noGrp="1"/>
          </p:cNvSpPr>
          <p:nvPr>
            <p:ph type="title"/>
          </p:nvPr>
        </p:nvSpPr>
        <p:spPr>
          <a:xfrm>
            <a:off x="1981200" y="2362200"/>
            <a:ext cx="7696200" cy="2400300"/>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5EDF98A-E8AE-4443-9A8C-CB35DEB2CE60}"/>
              </a:ext>
            </a:extLst>
          </p:cNvPr>
          <p:cNvSpPr>
            <a:spLocks noGrp="1"/>
          </p:cNvSpPr>
          <p:nvPr>
            <p:ph type="body" idx="1"/>
          </p:nvPr>
        </p:nvSpPr>
        <p:spPr>
          <a:xfrm>
            <a:off x="1981200" y="5067300"/>
            <a:ext cx="7696200" cy="876300"/>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B7114B-35CB-40C5-BCC8-C5039524FFC1}"/>
              </a:ext>
            </a:extLst>
          </p:cNvPr>
          <p:cNvSpPr>
            <a:spLocks noGrp="1"/>
          </p:cNvSpPr>
          <p:nvPr>
            <p:ph type="dt" sz="half" idx="10"/>
          </p:nvPr>
        </p:nvSpPr>
        <p:spPr/>
        <p:txBody>
          <a:bodyPr/>
          <a:lstStyle/>
          <a:p>
            <a:fld id="{D341B595-366B-43E2-A22E-EA6A78C03F06}" type="datetimeFigureOut">
              <a:rPr lang="en-US" smtClean="0"/>
              <a:t>2/2/2023</a:t>
            </a:fld>
            <a:endParaRPr lang="en-US"/>
          </a:p>
        </p:txBody>
      </p:sp>
      <p:sp>
        <p:nvSpPr>
          <p:cNvPr id="5" name="Footer Placeholder 4">
            <a:extLst>
              <a:ext uri="{FF2B5EF4-FFF2-40B4-BE49-F238E27FC236}">
                <a16:creationId xmlns:a16="http://schemas.microsoft.com/office/drawing/2014/main" id="{7A1AA324-982E-42C4-8002-5F236877CF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401596-9353-4C1A-972E-6522F2B42049}"/>
              </a:ext>
            </a:extLst>
          </p:cNvPr>
          <p:cNvSpPr>
            <a:spLocks noGrp="1"/>
          </p:cNvSpPr>
          <p:nvPr>
            <p:ph type="sldNum" sz="quarter" idx="12"/>
          </p:nvPr>
        </p:nvSpPr>
        <p:spPr/>
        <p:txBody>
          <a:bodyPr/>
          <a:lstStyle/>
          <a:p>
            <a:fld id="{4BA915EE-10CB-4CF1-8569-6154455DA573}" type="slidenum">
              <a:rPr lang="en-US" smtClean="0"/>
              <a:t>‹#›</a:t>
            </a:fld>
            <a:endParaRPr lang="en-US"/>
          </a:p>
        </p:txBody>
      </p:sp>
    </p:spTree>
    <p:extLst>
      <p:ext uri="{BB962C8B-B14F-4D97-AF65-F5344CB8AC3E}">
        <p14:creationId xmlns:p14="http://schemas.microsoft.com/office/powerpoint/2010/main" val="3638489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F0BC9-7469-437A-B92B-0A2627E4B9B4}"/>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1B7D887-595C-4649-AF8E-E78307000D4A}"/>
              </a:ext>
            </a:extLst>
          </p:cNvPr>
          <p:cNvSpPr>
            <a:spLocks noGrp="1"/>
          </p:cNvSpPr>
          <p:nvPr>
            <p:ph sz="half" idx="1"/>
          </p:nvPr>
        </p:nvSpPr>
        <p:spPr>
          <a:xfrm>
            <a:off x="914400" y="1825625"/>
            <a:ext cx="49911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B39FE29C-ED37-4DD9-949F-0024342619E1}"/>
              </a:ext>
            </a:extLst>
          </p:cNvPr>
          <p:cNvSpPr>
            <a:spLocks noGrp="1"/>
          </p:cNvSpPr>
          <p:nvPr>
            <p:ph sz="half" idx="2"/>
          </p:nvPr>
        </p:nvSpPr>
        <p:spPr>
          <a:xfrm>
            <a:off x="6248400" y="1825625"/>
            <a:ext cx="5029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A6F6AA34-8CC0-4E5B-8396-0AC75633142B}"/>
              </a:ext>
            </a:extLst>
          </p:cNvPr>
          <p:cNvSpPr>
            <a:spLocks noGrp="1"/>
          </p:cNvSpPr>
          <p:nvPr>
            <p:ph type="dt" sz="half" idx="10"/>
          </p:nvPr>
        </p:nvSpPr>
        <p:spPr/>
        <p:txBody>
          <a:bodyPr/>
          <a:lstStyle/>
          <a:p>
            <a:fld id="{D341B595-366B-43E2-A22E-EA6A78C03F06}" type="datetimeFigureOut">
              <a:rPr lang="en-US" smtClean="0"/>
              <a:t>2/2/2023</a:t>
            </a:fld>
            <a:endParaRPr lang="en-US"/>
          </a:p>
        </p:txBody>
      </p:sp>
      <p:sp>
        <p:nvSpPr>
          <p:cNvPr id="6" name="Footer Placeholder 5">
            <a:extLst>
              <a:ext uri="{FF2B5EF4-FFF2-40B4-BE49-F238E27FC236}">
                <a16:creationId xmlns:a16="http://schemas.microsoft.com/office/drawing/2014/main" id="{28DF7398-73FE-4D27-AFF9-91BEBFED32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700880-10EE-4115-8BBB-13DDF270DBD1}"/>
              </a:ext>
            </a:extLst>
          </p:cNvPr>
          <p:cNvSpPr>
            <a:spLocks noGrp="1"/>
          </p:cNvSpPr>
          <p:nvPr>
            <p:ph type="sldNum" sz="quarter" idx="12"/>
          </p:nvPr>
        </p:nvSpPr>
        <p:spPr/>
        <p:txBody>
          <a:bodyPr/>
          <a:lstStyle/>
          <a:p>
            <a:fld id="{4BA915EE-10CB-4CF1-8569-6154455DA573}" type="slidenum">
              <a:rPr lang="en-US" smtClean="0"/>
              <a:t>‹#›</a:t>
            </a:fld>
            <a:endParaRPr lang="en-US"/>
          </a:p>
        </p:txBody>
      </p:sp>
    </p:spTree>
    <p:extLst>
      <p:ext uri="{BB962C8B-B14F-4D97-AF65-F5344CB8AC3E}">
        <p14:creationId xmlns:p14="http://schemas.microsoft.com/office/powerpoint/2010/main" val="3743963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F3C9B-D20D-43FA-BA18-D50F86A9127E}"/>
              </a:ext>
            </a:extLst>
          </p:cNvPr>
          <p:cNvSpPr>
            <a:spLocks noGrp="1"/>
          </p:cNvSpPr>
          <p:nvPr>
            <p:ph type="title"/>
          </p:nvPr>
        </p:nvSpPr>
        <p:spPr>
          <a:xfrm>
            <a:off x="652371" y="647699"/>
            <a:ext cx="10625229" cy="1150621"/>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D52F00A-F4EE-40FC-9325-373840422D52}"/>
              </a:ext>
            </a:extLst>
          </p:cNvPr>
          <p:cNvSpPr>
            <a:spLocks noGrp="1"/>
          </p:cNvSpPr>
          <p:nvPr>
            <p:ph type="body" idx="1"/>
          </p:nvPr>
        </p:nvSpPr>
        <p:spPr>
          <a:xfrm>
            <a:off x="655863" y="1879599"/>
            <a:ext cx="5157787" cy="675641"/>
          </a:xfrm>
        </p:spPr>
        <p:txBody>
          <a:bodyPr anchor="b">
            <a:no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F75DD90-A306-4A8B-A54C-8033B7F7F0E9}"/>
              </a:ext>
            </a:extLst>
          </p:cNvPr>
          <p:cNvSpPr>
            <a:spLocks noGrp="1"/>
          </p:cNvSpPr>
          <p:nvPr>
            <p:ph sz="half" idx="2"/>
          </p:nvPr>
        </p:nvSpPr>
        <p:spPr>
          <a:xfrm>
            <a:off x="655863" y="2560955"/>
            <a:ext cx="5157787" cy="3649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040E0AA-F8F8-4862-B27B-50FAF2F34DE0}"/>
              </a:ext>
            </a:extLst>
          </p:cNvPr>
          <p:cNvSpPr>
            <a:spLocks noGrp="1"/>
          </p:cNvSpPr>
          <p:nvPr>
            <p:ph type="body" sz="quarter" idx="3"/>
          </p:nvPr>
        </p:nvSpPr>
        <p:spPr>
          <a:xfrm>
            <a:off x="6094412" y="1879599"/>
            <a:ext cx="5183188" cy="675641"/>
          </a:xfrm>
        </p:spPr>
        <p:txBody>
          <a:bodyPr anchor="b">
            <a:no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FEBDD6-EDA1-4CE7-9DDC-9D977E12DDAB}"/>
              </a:ext>
            </a:extLst>
          </p:cNvPr>
          <p:cNvSpPr>
            <a:spLocks noGrp="1"/>
          </p:cNvSpPr>
          <p:nvPr>
            <p:ph sz="quarter" idx="4"/>
          </p:nvPr>
        </p:nvSpPr>
        <p:spPr>
          <a:xfrm>
            <a:off x="6094412" y="2560955"/>
            <a:ext cx="5183188" cy="3649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E0044487-D350-4434-A5C7-A96942FFC95E}"/>
              </a:ext>
            </a:extLst>
          </p:cNvPr>
          <p:cNvSpPr>
            <a:spLocks noGrp="1"/>
          </p:cNvSpPr>
          <p:nvPr>
            <p:ph type="dt" sz="half" idx="10"/>
          </p:nvPr>
        </p:nvSpPr>
        <p:spPr/>
        <p:txBody>
          <a:bodyPr/>
          <a:lstStyle/>
          <a:p>
            <a:fld id="{D341B595-366B-43E2-A22E-EA6A78C03F06}" type="datetimeFigureOut">
              <a:rPr lang="en-US" smtClean="0"/>
              <a:t>2/2/2023</a:t>
            </a:fld>
            <a:endParaRPr lang="en-US"/>
          </a:p>
        </p:txBody>
      </p:sp>
      <p:sp>
        <p:nvSpPr>
          <p:cNvPr id="8" name="Footer Placeholder 7">
            <a:extLst>
              <a:ext uri="{FF2B5EF4-FFF2-40B4-BE49-F238E27FC236}">
                <a16:creationId xmlns:a16="http://schemas.microsoft.com/office/drawing/2014/main" id="{3389DC43-E591-42BF-82EE-E4887E4BC53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68CD421-2D00-41DD-A393-4739E389D95E}"/>
              </a:ext>
            </a:extLst>
          </p:cNvPr>
          <p:cNvSpPr>
            <a:spLocks noGrp="1"/>
          </p:cNvSpPr>
          <p:nvPr>
            <p:ph type="sldNum" sz="quarter" idx="12"/>
          </p:nvPr>
        </p:nvSpPr>
        <p:spPr/>
        <p:txBody>
          <a:bodyPr/>
          <a:lstStyle/>
          <a:p>
            <a:fld id="{4BA915EE-10CB-4CF1-8569-6154455DA573}" type="slidenum">
              <a:rPr lang="en-US" smtClean="0"/>
              <a:t>‹#›</a:t>
            </a:fld>
            <a:endParaRPr lang="en-US"/>
          </a:p>
        </p:txBody>
      </p:sp>
    </p:spTree>
    <p:extLst>
      <p:ext uri="{BB962C8B-B14F-4D97-AF65-F5344CB8AC3E}">
        <p14:creationId xmlns:p14="http://schemas.microsoft.com/office/powerpoint/2010/main" val="3743086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39A8B-0FAF-431C-9657-9003FA03731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1BBA2A1-331D-40F8-867B-CE15011360A1}"/>
              </a:ext>
            </a:extLst>
          </p:cNvPr>
          <p:cNvSpPr>
            <a:spLocks noGrp="1"/>
          </p:cNvSpPr>
          <p:nvPr>
            <p:ph type="dt" sz="half" idx="10"/>
          </p:nvPr>
        </p:nvSpPr>
        <p:spPr/>
        <p:txBody>
          <a:bodyPr/>
          <a:lstStyle/>
          <a:p>
            <a:fld id="{D341B595-366B-43E2-A22E-EA6A78C03F06}" type="datetimeFigureOut">
              <a:rPr lang="en-US" smtClean="0"/>
              <a:t>2/2/2023</a:t>
            </a:fld>
            <a:endParaRPr lang="en-US"/>
          </a:p>
        </p:txBody>
      </p:sp>
      <p:sp>
        <p:nvSpPr>
          <p:cNvPr id="4" name="Footer Placeholder 3">
            <a:extLst>
              <a:ext uri="{FF2B5EF4-FFF2-40B4-BE49-F238E27FC236}">
                <a16:creationId xmlns:a16="http://schemas.microsoft.com/office/drawing/2014/main" id="{850995C1-5121-47B6-AC6D-F60C0FF663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EDBE022-9B54-431C-80D5-5D8F2AFCB920}"/>
              </a:ext>
            </a:extLst>
          </p:cNvPr>
          <p:cNvSpPr>
            <a:spLocks noGrp="1"/>
          </p:cNvSpPr>
          <p:nvPr>
            <p:ph type="sldNum" sz="quarter" idx="12"/>
          </p:nvPr>
        </p:nvSpPr>
        <p:spPr/>
        <p:txBody>
          <a:bodyPr/>
          <a:lstStyle/>
          <a:p>
            <a:fld id="{4BA915EE-10CB-4CF1-8569-6154455DA573}" type="slidenum">
              <a:rPr lang="en-US" smtClean="0"/>
              <a:t>‹#›</a:t>
            </a:fld>
            <a:endParaRPr lang="en-US"/>
          </a:p>
        </p:txBody>
      </p:sp>
    </p:spTree>
    <p:extLst>
      <p:ext uri="{BB962C8B-B14F-4D97-AF65-F5344CB8AC3E}">
        <p14:creationId xmlns:p14="http://schemas.microsoft.com/office/powerpoint/2010/main" val="167449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15B6E5-6347-41F6-85FC-3BF3652D1BC3}"/>
              </a:ext>
            </a:extLst>
          </p:cNvPr>
          <p:cNvSpPr>
            <a:spLocks noGrp="1"/>
          </p:cNvSpPr>
          <p:nvPr>
            <p:ph type="dt" sz="half" idx="10"/>
          </p:nvPr>
        </p:nvSpPr>
        <p:spPr/>
        <p:txBody>
          <a:bodyPr/>
          <a:lstStyle/>
          <a:p>
            <a:fld id="{D341B595-366B-43E2-A22E-EA6A78C03F06}" type="datetimeFigureOut">
              <a:rPr lang="en-US" smtClean="0"/>
              <a:t>2/2/2023</a:t>
            </a:fld>
            <a:endParaRPr lang="en-US"/>
          </a:p>
        </p:txBody>
      </p:sp>
      <p:sp>
        <p:nvSpPr>
          <p:cNvPr id="3" name="Footer Placeholder 2">
            <a:extLst>
              <a:ext uri="{FF2B5EF4-FFF2-40B4-BE49-F238E27FC236}">
                <a16:creationId xmlns:a16="http://schemas.microsoft.com/office/drawing/2014/main" id="{1C6A93F6-45F8-4453-B5DC-B2F3D5D0B5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EE364E1-213B-4AF0-80D7-8101EFD5E410}"/>
              </a:ext>
            </a:extLst>
          </p:cNvPr>
          <p:cNvSpPr>
            <a:spLocks noGrp="1"/>
          </p:cNvSpPr>
          <p:nvPr>
            <p:ph type="sldNum" sz="quarter" idx="12"/>
          </p:nvPr>
        </p:nvSpPr>
        <p:spPr/>
        <p:txBody>
          <a:bodyPr/>
          <a:lstStyle/>
          <a:p>
            <a:fld id="{4BA915EE-10CB-4CF1-8569-6154455DA573}" type="slidenum">
              <a:rPr lang="en-US" smtClean="0"/>
              <a:t>‹#›</a:t>
            </a:fld>
            <a:endParaRPr lang="en-US"/>
          </a:p>
        </p:txBody>
      </p:sp>
    </p:spTree>
    <p:extLst>
      <p:ext uri="{BB962C8B-B14F-4D97-AF65-F5344CB8AC3E}">
        <p14:creationId xmlns:p14="http://schemas.microsoft.com/office/powerpoint/2010/main" val="1146655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90B5D-E76D-4797-AD77-15625D675F3A}"/>
              </a:ext>
            </a:extLst>
          </p:cNvPr>
          <p:cNvSpPr>
            <a:spLocks noGrp="1"/>
          </p:cNvSpPr>
          <p:nvPr>
            <p:ph type="title"/>
          </p:nvPr>
        </p:nvSpPr>
        <p:spPr>
          <a:xfrm>
            <a:off x="652372" y="647700"/>
            <a:ext cx="4119654" cy="1714500"/>
          </a:xfrm>
        </p:spPr>
        <p:txBody>
          <a:bodyPr anchor="b">
            <a:noAutofit/>
          </a:bodyPr>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9744D8D-C9CF-43B2-905D-2368B17A539A}"/>
              </a:ext>
            </a:extLst>
          </p:cNvPr>
          <p:cNvSpPr>
            <a:spLocks noGrp="1"/>
          </p:cNvSpPr>
          <p:nvPr>
            <p:ph idx="1"/>
          </p:nvPr>
        </p:nvSpPr>
        <p:spPr>
          <a:xfrm>
            <a:off x="5540188" y="914400"/>
            <a:ext cx="5737412" cy="50291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F1B4BF0C-D14C-46D7-ACDD-1885DDD883F1}"/>
              </a:ext>
            </a:extLst>
          </p:cNvPr>
          <p:cNvSpPr>
            <a:spLocks noGrp="1"/>
          </p:cNvSpPr>
          <p:nvPr>
            <p:ph type="body" sz="half" idx="2"/>
          </p:nvPr>
        </p:nvSpPr>
        <p:spPr>
          <a:xfrm>
            <a:off x="652372" y="2697479"/>
            <a:ext cx="4119654" cy="32461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FD7D8D-72E7-4ABD-BB87-80BB49003104}"/>
              </a:ext>
            </a:extLst>
          </p:cNvPr>
          <p:cNvSpPr>
            <a:spLocks noGrp="1"/>
          </p:cNvSpPr>
          <p:nvPr>
            <p:ph type="dt" sz="half" idx="10"/>
          </p:nvPr>
        </p:nvSpPr>
        <p:spPr/>
        <p:txBody>
          <a:bodyPr/>
          <a:lstStyle/>
          <a:p>
            <a:fld id="{D341B595-366B-43E2-A22E-EA6A78C03F06}" type="datetimeFigureOut">
              <a:rPr lang="en-US" smtClean="0"/>
              <a:t>2/2/2023</a:t>
            </a:fld>
            <a:endParaRPr lang="en-US"/>
          </a:p>
        </p:txBody>
      </p:sp>
      <p:sp>
        <p:nvSpPr>
          <p:cNvPr id="6" name="Footer Placeholder 5">
            <a:extLst>
              <a:ext uri="{FF2B5EF4-FFF2-40B4-BE49-F238E27FC236}">
                <a16:creationId xmlns:a16="http://schemas.microsoft.com/office/drawing/2014/main" id="{A9D9C1CE-C8CE-4364-A021-ADC2D64726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E6FA33-09EF-495A-853E-63750CA37AC2}"/>
              </a:ext>
            </a:extLst>
          </p:cNvPr>
          <p:cNvSpPr>
            <a:spLocks noGrp="1"/>
          </p:cNvSpPr>
          <p:nvPr>
            <p:ph type="sldNum" sz="quarter" idx="12"/>
          </p:nvPr>
        </p:nvSpPr>
        <p:spPr/>
        <p:txBody>
          <a:bodyPr/>
          <a:lstStyle/>
          <a:p>
            <a:fld id="{4BA915EE-10CB-4CF1-8569-6154455DA573}" type="slidenum">
              <a:rPr lang="en-US" smtClean="0"/>
              <a:t>‹#›</a:t>
            </a:fld>
            <a:endParaRPr lang="en-US"/>
          </a:p>
        </p:txBody>
      </p:sp>
    </p:spTree>
    <p:extLst>
      <p:ext uri="{BB962C8B-B14F-4D97-AF65-F5344CB8AC3E}">
        <p14:creationId xmlns:p14="http://schemas.microsoft.com/office/powerpoint/2010/main" val="136889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F023E-952E-40DF-A101-74D22789D534}"/>
              </a:ext>
            </a:extLst>
          </p:cNvPr>
          <p:cNvSpPr>
            <a:spLocks noGrp="1"/>
          </p:cNvSpPr>
          <p:nvPr>
            <p:ph type="title"/>
          </p:nvPr>
        </p:nvSpPr>
        <p:spPr>
          <a:xfrm>
            <a:off x="652372" y="647700"/>
            <a:ext cx="4119654" cy="1714500"/>
          </a:xfrm>
        </p:spPr>
        <p:txBody>
          <a:bodyPr anchor="b">
            <a:noAutofit/>
          </a:bodyPr>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841E98DD-BF5D-4CCA-8C66-F2A6CE11271C}"/>
              </a:ext>
            </a:extLst>
          </p:cNvPr>
          <p:cNvSpPr>
            <a:spLocks noGrp="1"/>
          </p:cNvSpPr>
          <p:nvPr>
            <p:ph type="pic" idx="1"/>
          </p:nvPr>
        </p:nvSpPr>
        <p:spPr>
          <a:xfrm>
            <a:off x="5486400" y="914400"/>
            <a:ext cx="5791200" cy="50291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0EC22A6-F2C2-4A88-BEE5-2D6CEB520EB9}"/>
              </a:ext>
            </a:extLst>
          </p:cNvPr>
          <p:cNvSpPr>
            <a:spLocks noGrp="1"/>
          </p:cNvSpPr>
          <p:nvPr>
            <p:ph type="body" sz="half" idx="2"/>
          </p:nvPr>
        </p:nvSpPr>
        <p:spPr>
          <a:xfrm>
            <a:off x="652372" y="2697480"/>
            <a:ext cx="4119654" cy="317150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A1F755-C7AF-4C50-8CA8-828612A767B0}"/>
              </a:ext>
            </a:extLst>
          </p:cNvPr>
          <p:cNvSpPr>
            <a:spLocks noGrp="1"/>
          </p:cNvSpPr>
          <p:nvPr>
            <p:ph type="dt" sz="half" idx="10"/>
          </p:nvPr>
        </p:nvSpPr>
        <p:spPr/>
        <p:txBody>
          <a:bodyPr/>
          <a:lstStyle/>
          <a:p>
            <a:fld id="{D341B595-366B-43E2-A22E-EA6A78C03F06}" type="datetimeFigureOut">
              <a:rPr lang="en-US" smtClean="0"/>
              <a:t>2/2/2023</a:t>
            </a:fld>
            <a:endParaRPr lang="en-US"/>
          </a:p>
        </p:txBody>
      </p:sp>
      <p:sp>
        <p:nvSpPr>
          <p:cNvPr id="6" name="Footer Placeholder 5">
            <a:extLst>
              <a:ext uri="{FF2B5EF4-FFF2-40B4-BE49-F238E27FC236}">
                <a16:creationId xmlns:a16="http://schemas.microsoft.com/office/drawing/2014/main" id="{C1EDE175-E818-477C-A3F6-7DD65C1268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D0B8E3-DB91-440B-818F-71E4248BB102}"/>
              </a:ext>
            </a:extLst>
          </p:cNvPr>
          <p:cNvSpPr>
            <a:spLocks noGrp="1"/>
          </p:cNvSpPr>
          <p:nvPr>
            <p:ph type="sldNum" sz="quarter" idx="12"/>
          </p:nvPr>
        </p:nvSpPr>
        <p:spPr/>
        <p:txBody>
          <a:bodyPr/>
          <a:lstStyle/>
          <a:p>
            <a:fld id="{4BA915EE-10CB-4CF1-8569-6154455DA573}" type="slidenum">
              <a:rPr lang="en-US" smtClean="0"/>
              <a:t>‹#›</a:t>
            </a:fld>
            <a:endParaRPr lang="en-US"/>
          </a:p>
        </p:txBody>
      </p:sp>
    </p:spTree>
    <p:extLst>
      <p:ext uri="{BB962C8B-B14F-4D97-AF65-F5344CB8AC3E}">
        <p14:creationId xmlns:p14="http://schemas.microsoft.com/office/powerpoint/2010/main" val="3487323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5EB7D6-B8CB-49E3-874F-2255BEE82473}"/>
              </a:ext>
            </a:extLst>
          </p:cNvPr>
          <p:cNvSpPr>
            <a:spLocks noGrp="1"/>
          </p:cNvSpPr>
          <p:nvPr>
            <p:ph type="title"/>
          </p:nvPr>
        </p:nvSpPr>
        <p:spPr>
          <a:xfrm>
            <a:off x="652371" y="647700"/>
            <a:ext cx="10625229" cy="1147053"/>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CFBEEAC5-A8AB-4FE8-A270-D70F7DED4A50}"/>
              </a:ext>
            </a:extLst>
          </p:cNvPr>
          <p:cNvSpPr>
            <a:spLocks noGrp="1"/>
          </p:cNvSpPr>
          <p:nvPr>
            <p:ph type="body" idx="1"/>
          </p:nvPr>
        </p:nvSpPr>
        <p:spPr>
          <a:xfrm>
            <a:off x="652371" y="2095500"/>
            <a:ext cx="10620855" cy="38481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7B6506C-52BF-4C05-AD31-7C08B80151CB}"/>
              </a:ext>
            </a:extLst>
          </p:cNvPr>
          <p:cNvSpPr>
            <a:spLocks noGrp="1"/>
          </p:cNvSpPr>
          <p:nvPr>
            <p:ph type="dt" sz="half" idx="2"/>
          </p:nvPr>
        </p:nvSpPr>
        <p:spPr>
          <a:xfrm>
            <a:off x="652371" y="6332538"/>
            <a:ext cx="3006492" cy="365125"/>
          </a:xfrm>
          <a:prstGeom prst="rect">
            <a:avLst/>
          </a:prstGeom>
        </p:spPr>
        <p:txBody>
          <a:bodyPr vert="horz" lIns="91440" tIns="45720" rIns="91440" bIns="45720" rtlCol="0" anchor="ctr"/>
          <a:lstStyle>
            <a:lvl1pPr algn="l">
              <a:defRPr sz="900" b="1" spc="100" baseline="0">
                <a:solidFill>
                  <a:schemeClr val="tx1"/>
                </a:solidFill>
              </a:defRPr>
            </a:lvl1pPr>
          </a:lstStyle>
          <a:p>
            <a:fld id="{D341B595-366B-43E2-A22E-EA6A78C03F06}" type="datetimeFigureOut">
              <a:rPr lang="en-US" smtClean="0"/>
              <a:t>2/2/2023</a:t>
            </a:fld>
            <a:endParaRPr lang="en-US"/>
          </a:p>
        </p:txBody>
      </p:sp>
      <p:sp>
        <p:nvSpPr>
          <p:cNvPr id="5" name="Footer Placeholder 4">
            <a:extLst>
              <a:ext uri="{FF2B5EF4-FFF2-40B4-BE49-F238E27FC236}">
                <a16:creationId xmlns:a16="http://schemas.microsoft.com/office/drawing/2014/main" id="{F2534630-6C67-4A40-A499-CB025B2438CE}"/>
              </a:ext>
            </a:extLst>
          </p:cNvPr>
          <p:cNvSpPr>
            <a:spLocks noGrp="1"/>
          </p:cNvSpPr>
          <p:nvPr>
            <p:ph type="ftr" sz="quarter" idx="3"/>
          </p:nvPr>
        </p:nvSpPr>
        <p:spPr>
          <a:xfrm>
            <a:off x="8034169" y="6332538"/>
            <a:ext cx="3505459" cy="365125"/>
          </a:xfrm>
          <a:prstGeom prst="rect">
            <a:avLst/>
          </a:prstGeom>
        </p:spPr>
        <p:txBody>
          <a:bodyPr vert="horz" lIns="91440" tIns="45720" rIns="91440" bIns="45720" rtlCol="0" anchor="ctr"/>
          <a:lstStyle>
            <a:lvl1pPr algn="r">
              <a:defRPr sz="900" b="1" spc="100" baseline="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E964E14B-0EE8-4015-809C-DD36B5459B82}"/>
              </a:ext>
            </a:extLst>
          </p:cNvPr>
          <p:cNvSpPr>
            <a:spLocks noGrp="1"/>
          </p:cNvSpPr>
          <p:nvPr>
            <p:ph type="sldNum" sz="quarter" idx="4"/>
          </p:nvPr>
        </p:nvSpPr>
        <p:spPr>
          <a:xfrm>
            <a:off x="11444747" y="6332538"/>
            <a:ext cx="539808" cy="365125"/>
          </a:xfrm>
          <a:prstGeom prst="rect">
            <a:avLst/>
          </a:prstGeom>
        </p:spPr>
        <p:txBody>
          <a:bodyPr vert="horz" lIns="91440" tIns="45720" rIns="91440" bIns="45720" rtlCol="0" anchor="ctr"/>
          <a:lstStyle>
            <a:lvl1pPr algn="r">
              <a:defRPr sz="900" b="1" spc="100" baseline="0">
                <a:solidFill>
                  <a:schemeClr val="tx1"/>
                </a:solidFill>
              </a:defRPr>
            </a:lvl1pPr>
          </a:lstStyle>
          <a:p>
            <a:fld id="{4BA915EE-10CB-4CF1-8569-6154455DA573}" type="slidenum">
              <a:rPr lang="en-US" smtClean="0"/>
              <a:t>‹#›</a:t>
            </a:fld>
            <a:endParaRPr lang="en-US"/>
          </a:p>
        </p:txBody>
      </p:sp>
    </p:spTree>
    <p:extLst>
      <p:ext uri="{BB962C8B-B14F-4D97-AF65-F5344CB8AC3E}">
        <p14:creationId xmlns:p14="http://schemas.microsoft.com/office/powerpoint/2010/main" val="21198113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120000"/>
        </a:lnSpc>
        <a:spcBef>
          <a:spcPct val="0"/>
        </a:spcBef>
        <a:buNone/>
        <a:defRPr sz="3600" kern="1200" cap="all" spc="300" baseline="0">
          <a:solidFill>
            <a:srgbClr val="FFFFFF"/>
          </a:solidFill>
          <a:highlight>
            <a:srgbClr val="000000"/>
          </a:highligh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SzPct val="75000"/>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Clr>
          <a:schemeClr val="tx1"/>
        </a:buClr>
        <a:buSzPct val="75000"/>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Clr>
          <a:schemeClr val="tx1"/>
        </a:buClr>
        <a:buSzPct val="75000"/>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Clr>
          <a:schemeClr val="tx1"/>
        </a:buClr>
        <a:buSzPct val="75000"/>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Clr>
          <a:schemeClr val="tx1"/>
        </a:buClr>
        <a:buSzPct val="75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76">
          <p15:clr>
            <a:srgbClr val="F26B43"/>
          </p15:clr>
        </p15:guide>
        <p15:guide id="10" pos="7272">
          <p15:clr>
            <a:srgbClr val="F26B43"/>
          </p15:clr>
        </p15:guide>
        <p15:guide id="17" pos="576">
          <p15:clr>
            <a:srgbClr val="F26B43"/>
          </p15:clr>
        </p15:guide>
        <p15:guide id="18" pos="408">
          <p15:clr>
            <a:srgbClr val="F26B43"/>
          </p15:clr>
        </p15:guide>
        <p15:guide id="19" pos="7104">
          <p15:clr>
            <a:srgbClr val="F26B43"/>
          </p15:clr>
        </p15:guide>
        <p15:guide id="20" orient="horz" pos="3744">
          <p15:clr>
            <a:srgbClr val="F26B43"/>
          </p15:clr>
        </p15:guide>
        <p15:guide id="23" orient="horz" pos="1488">
          <p15:clr>
            <a:srgbClr val="F26B43"/>
          </p15:clr>
        </p15:guide>
        <p15:guide id="28" orient="horz" pos="3912">
          <p15:clr>
            <a:srgbClr val="F26B43"/>
          </p15:clr>
        </p15:guide>
        <p15:guide id="29" orient="horz" pos="40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8AC1B80-F8B2-4B95-B4B7-7917A33D24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43972589-9C5B-0E27-4876-CE9A17EA62EC}"/>
              </a:ext>
            </a:extLst>
          </p:cNvPr>
          <p:cNvPicPr>
            <a:picLocks noChangeAspect="1"/>
          </p:cNvPicPr>
          <p:nvPr/>
        </p:nvPicPr>
        <p:blipFill rotWithShape="1">
          <a:blip r:embed="rId2"/>
          <a:srcRect t="9718" r="6250" b="21068"/>
          <a:stretch/>
        </p:blipFill>
        <p:spPr>
          <a:xfrm>
            <a:off x="20" y="-1"/>
            <a:ext cx="12191979" cy="5063112"/>
          </a:xfrm>
          <a:prstGeom prst="rect">
            <a:avLst/>
          </a:prstGeom>
        </p:spPr>
      </p:pic>
      <p:sp>
        <p:nvSpPr>
          <p:cNvPr id="2" name="Title"/>
          <p:cNvSpPr>
            <a:spLocks noGrp="1"/>
          </p:cNvSpPr>
          <p:nvPr>
            <p:ph type="ctrTitle"/>
          </p:nvPr>
        </p:nvSpPr>
        <p:spPr>
          <a:xfrm>
            <a:off x="647701" y="647701"/>
            <a:ext cx="4833620" cy="3233419"/>
          </a:xfrm>
        </p:spPr>
        <p:txBody>
          <a:bodyPr anchor="t">
            <a:normAutofit/>
          </a:bodyPr>
          <a:lstStyle/>
          <a:p>
            <a:pPr>
              <a:lnSpc>
                <a:spcPct val="110000"/>
              </a:lnSpc>
            </a:pPr>
            <a:r>
              <a:rPr lang="en-US"/>
              <a:t>Creative Translation in Educational Contexts in the 2020s</a:t>
            </a:r>
          </a:p>
        </p:txBody>
      </p:sp>
      <p:pic>
        <p:nvPicPr>
          <p:cNvPr id="4" name="Picture 4" descr="A picture containing text, sign, altar&#10;&#10;Description automatically generated">
            <a:extLst>
              <a:ext uri="{FF2B5EF4-FFF2-40B4-BE49-F238E27FC236}">
                <a16:creationId xmlns:a16="http://schemas.microsoft.com/office/drawing/2014/main" id="{61C1566E-76EA-158D-BCAA-55CE6D1E5706}"/>
              </a:ext>
            </a:extLst>
          </p:cNvPr>
          <p:cNvPicPr>
            <a:picLocks noChangeAspect="1"/>
          </p:cNvPicPr>
          <p:nvPr/>
        </p:nvPicPr>
        <p:blipFill>
          <a:blip r:embed="rId3"/>
          <a:stretch>
            <a:fillRect/>
          </a:stretch>
        </p:blipFill>
        <p:spPr>
          <a:xfrm>
            <a:off x="886178" y="5457294"/>
            <a:ext cx="3618090" cy="948153"/>
          </a:xfrm>
          <a:prstGeom prst="rect">
            <a:avLst/>
          </a:prstGeom>
        </p:spPr>
      </p:pic>
      <p:pic>
        <p:nvPicPr>
          <p:cNvPr id="5" name="Picture 5">
            <a:extLst>
              <a:ext uri="{FF2B5EF4-FFF2-40B4-BE49-F238E27FC236}">
                <a16:creationId xmlns:a16="http://schemas.microsoft.com/office/drawing/2014/main" id="{FE78F22B-1A64-E6E8-86F5-0C464954A977}"/>
              </a:ext>
            </a:extLst>
          </p:cNvPr>
          <p:cNvPicPr>
            <a:picLocks noChangeAspect="1"/>
          </p:cNvPicPr>
          <p:nvPr/>
        </p:nvPicPr>
        <p:blipFill>
          <a:blip r:embed="rId4"/>
          <a:stretch>
            <a:fillRect/>
          </a:stretch>
        </p:blipFill>
        <p:spPr>
          <a:xfrm>
            <a:off x="7057436" y="5564217"/>
            <a:ext cx="3975572" cy="800158"/>
          </a:xfrm>
          <a:prstGeom prst="rect">
            <a:avLst/>
          </a:prstGeom>
        </p:spPr>
      </p:pic>
    </p:spTree>
    <p:extLst>
      <p:ext uri="{BB962C8B-B14F-4D97-AF65-F5344CB8AC3E}">
        <p14:creationId xmlns:p14="http://schemas.microsoft.com/office/powerpoint/2010/main" val="35082249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652371" y="914400"/>
            <a:ext cx="4338729" cy="5029200"/>
          </a:xfrm>
        </p:spPr>
        <p:txBody>
          <a:bodyPr>
            <a:normAutofit/>
          </a:bodyPr>
          <a:lstStyle/>
          <a:p>
            <a:r>
              <a:rPr lang="en-US" sz="3100"/>
              <a:t>Rise of Standardisation</a:t>
            </a:r>
          </a:p>
        </p:txBody>
      </p:sp>
      <p:sp>
        <p:nvSpPr>
          <p:cNvPr id="3" name="Content Placeholder"/>
          <p:cNvSpPr>
            <a:spLocks noGrp="1"/>
          </p:cNvSpPr>
          <p:nvPr>
            <p:ph idx="1"/>
          </p:nvPr>
        </p:nvSpPr>
        <p:spPr>
          <a:xfrm>
            <a:off x="6096000" y="914400"/>
            <a:ext cx="5181600" cy="5029200"/>
          </a:xfrm>
        </p:spPr>
        <p:txBody>
          <a:bodyPr>
            <a:normAutofit/>
          </a:bodyPr>
          <a:lstStyle/>
          <a:p>
            <a:pPr lvl="0">
              <a:lnSpc>
                <a:spcPct val="110000"/>
              </a:lnSpc>
            </a:pPr>
            <a:r>
              <a:rPr lang="en-US" sz="1600"/>
              <a:t>Panellists who work both in the UK and US noted how increasing standardisation of the curriculum taught in schools and of assessment methods could pose a barrier to integrating creative translation into educational contexts</a:t>
            </a:r>
          </a:p>
          <a:p>
            <a:pPr lvl="0">
              <a:lnSpc>
                <a:spcPct val="110000"/>
              </a:lnSpc>
            </a:pPr>
            <a:r>
              <a:rPr lang="en-US" sz="1600"/>
              <a:t>As a former teacher in a secondary school, KB spoke of the need to justify to the wider department any curriculum time spent on creative translation activities, rather than exam preparations, and any extended time spent working in English</a:t>
            </a:r>
          </a:p>
          <a:p>
            <a:pPr lvl="0">
              <a:lnSpc>
                <a:spcPct val="110000"/>
              </a:lnSpc>
            </a:pPr>
            <a:r>
              <a:rPr lang="en-US" sz="1600"/>
              <a:t>The US-based panellists presented an educational context where the literacy curriculum was increasingly becoming standardised through the Common Core State Standards Initiative, standardised assessment was being introduced, and the surveillance of teachers was becoming common</a:t>
            </a:r>
          </a:p>
        </p:txBody>
      </p:sp>
      <p:sp>
        <p:nvSpPr>
          <p:cNvPr id="9" name="Date Placeholder 3">
            <a:extLst>
              <a:ext uri="{FF2B5EF4-FFF2-40B4-BE49-F238E27FC236}">
                <a16:creationId xmlns:a16="http://schemas.microsoft.com/office/drawing/2014/main" id="{A0D84CDF-367B-4500-B9BF-363BCA5B4AC5}"/>
              </a:ext>
            </a:extLst>
          </p:cNvPr>
          <p:cNvSpPr>
            <a:spLocks noGrp="1"/>
          </p:cNvSpPr>
          <p:nvPr>
            <p:ph type="dt" sz="half" idx="10"/>
          </p:nvPr>
        </p:nvSpPr>
        <p:spPr>
          <a:xfrm>
            <a:off x="652371" y="6332538"/>
            <a:ext cx="3006492" cy="365125"/>
          </a:xfrm>
        </p:spPr>
        <p:txBody>
          <a:bodyPr/>
          <a:lstStyle/>
          <a:p>
            <a:pPr>
              <a:spcAft>
                <a:spcPts val="600"/>
              </a:spcAft>
            </a:pPr>
            <a:fld id="{CE20ED5E-BEF4-4CD2-88BC-6FF554AA143C}" type="datetime1">
              <a:rPr lang="en-US" smtClean="0"/>
              <a:pPr>
                <a:spcAft>
                  <a:spcPts val="600"/>
                </a:spcAft>
              </a:pPr>
              <a:t>2/2/2023</a:t>
            </a:fld>
            <a:endParaRPr lang="en-US"/>
          </a:p>
        </p:txBody>
      </p:sp>
      <p:sp>
        <p:nvSpPr>
          <p:cNvPr id="11" name="Footer Placeholder 4">
            <a:extLst>
              <a:ext uri="{FF2B5EF4-FFF2-40B4-BE49-F238E27FC236}">
                <a16:creationId xmlns:a16="http://schemas.microsoft.com/office/drawing/2014/main" id="{F94F47DE-8345-4583-9C12-6882FC073E8D}"/>
              </a:ext>
            </a:extLst>
          </p:cNvPr>
          <p:cNvSpPr>
            <a:spLocks noGrp="1"/>
          </p:cNvSpPr>
          <p:nvPr>
            <p:ph type="ftr" sz="quarter" idx="11"/>
          </p:nvPr>
        </p:nvSpPr>
        <p:spPr>
          <a:xfrm>
            <a:off x="8034169" y="6332538"/>
            <a:ext cx="3505459" cy="365125"/>
          </a:xfrm>
        </p:spPr>
        <p:txBody>
          <a:bodyPr/>
          <a:lstStyle/>
          <a:p>
            <a:pPr>
              <a:spcAft>
                <a:spcPts val="600"/>
              </a:spcAft>
            </a:pPr>
            <a:r>
              <a:rPr lang="en-US" dirty="0">
                <a:ea typeface="+mn-lt"/>
                <a:cs typeface="+mn-lt"/>
              </a:rPr>
              <a:t>Creative Translation in Educational Contexts: Translation Exchange &amp; Stephen Spender Trust</a:t>
            </a:r>
            <a:endParaRPr lang="en-US" b="0" dirty="0">
              <a:ea typeface="+mn-lt"/>
              <a:cs typeface="+mn-lt"/>
            </a:endParaRPr>
          </a:p>
          <a:p>
            <a:pPr>
              <a:spcAft>
                <a:spcPts val="600"/>
              </a:spcAft>
            </a:pPr>
            <a:endParaRPr lang="en-US" dirty="0"/>
          </a:p>
        </p:txBody>
      </p:sp>
      <p:sp>
        <p:nvSpPr>
          <p:cNvPr id="13" name="Slide Number Placeholder 5">
            <a:extLst>
              <a:ext uri="{FF2B5EF4-FFF2-40B4-BE49-F238E27FC236}">
                <a16:creationId xmlns:a16="http://schemas.microsoft.com/office/drawing/2014/main" id="{02E79EFC-6457-4F10-AF6B-33E9DF3CBE7F}"/>
              </a:ext>
            </a:extLst>
          </p:cNvPr>
          <p:cNvSpPr>
            <a:spLocks noGrp="1"/>
          </p:cNvSpPr>
          <p:nvPr>
            <p:ph type="sldNum" sz="quarter" idx="12"/>
          </p:nvPr>
        </p:nvSpPr>
        <p:spPr>
          <a:xfrm>
            <a:off x="11444747" y="6332538"/>
            <a:ext cx="539808" cy="365125"/>
          </a:xfrm>
        </p:spPr>
        <p:txBody>
          <a:bodyPr/>
          <a:lstStyle/>
          <a:p>
            <a:pPr>
              <a:spcAft>
                <a:spcPts val="600"/>
              </a:spcAft>
            </a:pPr>
            <a:fld id="{45C5C030-0550-4584-9C82-E35DF7DBC581}" type="slidenum">
              <a:rPr lang="en-US" smtClean="0"/>
              <a:pPr>
                <a:spcAft>
                  <a:spcPts val="600"/>
                </a:spcAft>
              </a:pPr>
              <a:t>10</a:t>
            </a:fld>
            <a:endParaRPr lang="en-US"/>
          </a:p>
        </p:txBody>
      </p:sp>
    </p:spTree>
    <p:extLst>
      <p:ext uri="{BB962C8B-B14F-4D97-AF65-F5344CB8AC3E}">
        <p14:creationId xmlns:p14="http://schemas.microsoft.com/office/powerpoint/2010/main" val="964134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983707" y="1255059"/>
            <a:ext cx="6224587" cy="1451816"/>
          </a:xfrm>
        </p:spPr>
        <p:txBody>
          <a:bodyPr anchor="b">
            <a:normAutofit/>
          </a:bodyPr>
          <a:lstStyle/>
          <a:p>
            <a:r>
              <a:rPr lang="en-US"/>
              <a:t>Rise of Standardisation</a:t>
            </a:r>
          </a:p>
        </p:txBody>
      </p:sp>
      <p:sp>
        <p:nvSpPr>
          <p:cNvPr id="3" name="Content Placeholder"/>
          <p:cNvSpPr>
            <a:spLocks noGrp="1"/>
          </p:cNvSpPr>
          <p:nvPr>
            <p:ph idx="1"/>
          </p:nvPr>
        </p:nvSpPr>
        <p:spPr>
          <a:xfrm>
            <a:off x="2983707" y="3071906"/>
            <a:ext cx="6224587" cy="2871695"/>
          </a:xfrm>
        </p:spPr>
        <p:txBody>
          <a:bodyPr>
            <a:normAutofit/>
          </a:bodyPr>
          <a:lstStyle/>
          <a:p>
            <a:pPr lvl="0"/>
            <a:r>
              <a:rPr lang="en-US" dirty="0"/>
              <a:t>A common curriculum, as MH acknowledged, means that teachers are asked to do so many different things, which, in turn, makes convincing them why creative translation is a productive activity more challenging</a:t>
            </a:r>
          </a:p>
        </p:txBody>
      </p:sp>
      <p:sp>
        <p:nvSpPr>
          <p:cNvPr id="9" name="Date Placeholder 3">
            <a:extLst>
              <a:ext uri="{FF2B5EF4-FFF2-40B4-BE49-F238E27FC236}">
                <a16:creationId xmlns:a16="http://schemas.microsoft.com/office/drawing/2014/main" id="{CF2FF87B-D459-4618-9478-CE7AA4097140}"/>
              </a:ext>
            </a:extLst>
          </p:cNvPr>
          <p:cNvSpPr>
            <a:spLocks noGrp="1"/>
          </p:cNvSpPr>
          <p:nvPr>
            <p:ph type="dt" sz="half" idx="10"/>
          </p:nvPr>
        </p:nvSpPr>
        <p:spPr>
          <a:xfrm>
            <a:off x="652371" y="6332538"/>
            <a:ext cx="3006492" cy="365125"/>
          </a:xfrm>
        </p:spPr>
        <p:txBody>
          <a:bodyPr/>
          <a:lstStyle/>
          <a:p>
            <a:pPr>
              <a:spcAft>
                <a:spcPts val="600"/>
              </a:spcAft>
            </a:pPr>
            <a:fld id="{00924C66-AD72-42B8-8A00-AD305112412B}" type="datetime1">
              <a:rPr lang="en-US" smtClean="0"/>
              <a:pPr>
                <a:spcAft>
                  <a:spcPts val="600"/>
                </a:spcAft>
              </a:pPr>
              <a:t>2/2/2023</a:t>
            </a:fld>
            <a:endParaRPr lang="en-US"/>
          </a:p>
        </p:txBody>
      </p:sp>
      <p:sp>
        <p:nvSpPr>
          <p:cNvPr id="11" name="Footer Placeholder 4">
            <a:extLst>
              <a:ext uri="{FF2B5EF4-FFF2-40B4-BE49-F238E27FC236}">
                <a16:creationId xmlns:a16="http://schemas.microsoft.com/office/drawing/2014/main" id="{831411C9-9C03-4BC1-A1A3-CD8F6F722845}"/>
              </a:ext>
            </a:extLst>
          </p:cNvPr>
          <p:cNvSpPr>
            <a:spLocks noGrp="1"/>
          </p:cNvSpPr>
          <p:nvPr>
            <p:ph type="ftr" sz="quarter" idx="11"/>
          </p:nvPr>
        </p:nvSpPr>
        <p:spPr>
          <a:xfrm>
            <a:off x="8034169" y="6332538"/>
            <a:ext cx="3505459" cy="365125"/>
          </a:xfrm>
        </p:spPr>
        <p:txBody>
          <a:bodyPr/>
          <a:lstStyle/>
          <a:p>
            <a:pPr>
              <a:spcAft>
                <a:spcPts val="600"/>
              </a:spcAft>
            </a:pPr>
            <a:r>
              <a:rPr lang="en-US" dirty="0">
                <a:ea typeface="+mn-lt"/>
                <a:cs typeface="+mn-lt"/>
              </a:rPr>
              <a:t>Creative Translation in Educational Contexts: Translation Exchange &amp; Stephen Spender Trust</a:t>
            </a:r>
            <a:endParaRPr lang="en-US" b="0" dirty="0">
              <a:ea typeface="+mn-lt"/>
              <a:cs typeface="+mn-lt"/>
            </a:endParaRPr>
          </a:p>
          <a:p>
            <a:pPr>
              <a:spcAft>
                <a:spcPts val="600"/>
              </a:spcAft>
            </a:pPr>
            <a:endParaRPr lang="en-US" dirty="0"/>
          </a:p>
        </p:txBody>
      </p:sp>
      <p:sp>
        <p:nvSpPr>
          <p:cNvPr id="13" name="Slide Number Placeholder 5">
            <a:extLst>
              <a:ext uri="{FF2B5EF4-FFF2-40B4-BE49-F238E27FC236}">
                <a16:creationId xmlns:a16="http://schemas.microsoft.com/office/drawing/2014/main" id="{AF593452-F6FC-438E-8CAA-228C57E92073}"/>
              </a:ext>
            </a:extLst>
          </p:cNvPr>
          <p:cNvSpPr>
            <a:spLocks noGrp="1"/>
          </p:cNvSpPr>
          <p:nvPr>
            <p:ph type="sldNum" sz="quarter" idx="12"/>
          </p:nvPr>
        </p:nvSpPr>
        <p:spPr>
          <a:xfrm>
            <a:off x="11444747" y="6332538"/>
            <a:ext cx="539808" cy="365125"/>
          </a:xfrm>
        </p:spPr>
        <p:txBody>
          <a:bodyPr/>
          <a:lstStyle/>
          <a:p>
            <a:pPr>
              <a:spcAft>
                <a:spcPts val="600"/>
              </a:spcAft>
            </a:pPr>
            <a:fld id="{45C5C030-0550-4584-9C82-E35DF7DBC581}" type="slidenum">
              <a:rPr lang="en-US" smtClean="0"/>
              <a:pPr>
                <a:spcAft>
                  <a:spcPts val="600"/>
                </a:spcAft>
              </a:pPr>
              <a:t>11</a:t>
            </a:fld>
            <a:endParaRPr lang="en-US"/>
          </a:p>
        </p:txBody>
      </p:sp>
    </p:spTree>
    <p:extLst>
      <p:ext uri="{BB962C8B-B14F-4D97-AF65-F5344CB8AC3E}">
        <p14:creationId xmlns:p14="http://schemas.microsoft.com/office/powerpoint/2010/main" val="38397079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652371" y="914400"/>
            <a:ext cx="4338729" cy="5029200"/>
          </a:xfrm>
        </p:spPr>
        <p:txBody>
          <a:bodyPr>
            <a:normAutofit/>
          </a:bodyPr>
          <a:lstStyle/>
          <a:p>
            <a:r>
              <a:rPr lang="en-US" sz="2800"/>
              <a:t>Recommendations</a:t>
            </a:r>
          </a:p>
        </p:txBody>
      </p:sp>
      <p:sp>
        <p:nvSpPr>
          <p:cNvPr id="3" name="Content Placeholder"/>
          <p:cNvSpPr>
            <a:spLocks noGrp="1"/>
          </p:cNvSpPr>
          <p:nvPr>
            <p:ph idx="1"/>
          </p:nvPr>
        </p:nvSpPr>
        <p:spPr>
          <a:xfrm>
            <a:off x="6096000" y="914400"/>
            <a:ext cx="5181600" cy="5029200"/>
          </a:xfrm>
        </p:spPr>
        <p:txBody>
          <a:bodyPr>
            <a:normAutofit/>
          </a:bodyPr>
          <a:lstStyle/>
          <a:p>
            <a:pPr lvl="0"/>
            <a:r>
              <a:rPr lang="en-US"/>
              <a:t>To make integration easier, teachers could draw on existing materials to find source texts or use set texts for creative translation activities</a:t>
            </a:r>
          </a:p>
          <a:p>
            <a:pPr lvl="0"/>
            <a:r>
              <a:rPr lang="en-US"/>
              <a:t>By aligning with national standards, organisations could contribute to shaping what is taught in schools</a:t>
            </a:r>
          </a:p>
          <a:p>
            <a:pPr lvl="0"/>
            <a:r>
              <a:rPr lang="en-US"/>
              <a:t>Creative translation practitioners should not seek to predefine all outcomes for their activities, but rather offer space in which some outcomes emerge organically</a:t>
            </a:r>
          </a:p>
        </p:txBody>
      </p:sp>
      <p:sp>
        <p:nvSpPr>
          <p:cNvPr id="9" name="Date Placeholder 3">
            <a:extLst>
              <a:ext uri="{FF2B5EF4-FFF2-40B4-BE49-F238E27FC236}">
                <a16:creationId xmlns:a16="http://schemas.microsoft.com/office/drawing/2014/main" id="{A0D84CDF-367B-4500-B9BF-363BCA5B4AC5}"/>
              </a:ext>
            </a:extLst>
          </p:cNvPr>
          <p:cNvSpPr>
            <a:spLocks noGrp="1"/>
          </p:cNvSpPr>
          <p:nvPr>
            <p:ph type="dt" sz="half" idx="10"/>
          </p:nvPr>
        </p:nvSpPr>
        <p:spPr>
          <a:xfrm>
            <a:off x="652371" y="6332538"/>
            <a:ext cx="3006492" cy="365125"/>
          </a:xfrm>
        </p:spPr>
        <p:txBody>
          <a:bodyPr/>
          <a:lstStyle/>
          <a:p>
            <a:pPr>
              <a:spcAft>
                <a:spcPts val="600"/>
              </a:spcAft>
            </a:pPr>
            <a:fld id="{CE20ED5E-BEF4-4CD2-88BC-6FF554AA143C}" type="datetime1">
              <a:rPr lang="en-US" smtClean="0"/>
              <a:pPr>
                <a:spcAft>
                  <a:spcPts val="600"/>
                </a:spcAft>
              </a:pPr>
              <a:t>2/2/2023</a:t>
            </a:fld>
            <a:endParaRPr lang="en-US"/>
          </a:p>
        </p:txBody>
      </p:sp>
      <p:sp>
        <p:nvSpPr>
          <p:cNvPr id="11" name="Footer Placeholder 4">
            <a:extLst>
              <a:ext uri="{FF2B5EF4-FFF2-40B4-BE49-F238E27FC236}">
                <a16:creationId xmlns:a16="http://schemas.microsoft.com/office/drawing/2014/main" id="{F94F47DE-8345-4583-9C12-6882FC073E8D}"/>
              </a:ext>
            </a:extLst>
          </p:cNvPr>
          <p:cNvSpPr>
            <a:spLocks noGrp="1"/>
          </p:cNvSpPr>
          <p:nvPr>
            <p:ph type="ftr" sz="quarter" idx="11"/>
          </p:nvPr>
        </p:nvSpPr>
        <p:spPr>
          <a:xfrm>
            <a:off x="8034169" y="6332538"/>
            <a:ext cx="3505459" cy="365125"/>
          </a:xfrm>
        </p:spPr>
        <p:txBody>
          <a:bodyPr/>
          <a:lstStyle/>
          <a:p>
            <a:pPr>
              <a:spcAft>
                <a:spcPts val="600"/>
              </a:spcAft>
            </a:pPr>
            <a:r>
              <a:rPr lang="en-US" dirty="0">
                <a:ea typeface="+mn-lt"/>
                <a:cs typeface="+mn-lt"/>
              </a:rPr>
              <a:t>Creative Translation in Educational Contexts: Translation Exchange &amp; Stephen Spender Trust</a:t>
            </a:r>
            <a:endParaRPr lang="en-US" b="0" dirty="0">
              <a:ea typeface="+mn-lt"/>
              <a:cs typeface="+mn-lt"/>
            </a:endParaRPr>
          </a:p>
          <a:p>
            <a:pPr>
              <a:spcAft>
                <a:spcPts val="600"/>
              </a:spcAft>
            </a:pPr>
            <a:endParaRPr lang="en-US" dirty="0"/>
          </a:p>
        </p:txBody>
      </p:sp>
      <p:sp>
        <p:nvSpPr>
          <p:cNvPr id="13" name="Slide Number Placeholder 5">
            <a:extLst>
              <a:ext uri="{FF2B5EF4-FFF2-40B4-BE49-F238E27FC236}">
                <a16:creationId xmlns:a16="http://schemas.microsoft.com/office/drawing/2014/main" id="{02E79EFC-6457-4F10-AF6B-33E9DF3CBE7F}"/>
              </a:ext>
            </a:extLst>
          </p:cNvPr>
          <p:cNvSpPr>
            <a:spLocks noGrp="1"/>
          </p:cNvSpPr>
          <p:nvPr>
            <p:ph type="sldNum" sz="quarter" idx="12"/>
          </p:nvPr>
        </p:nvSpPr>
        <p:spPr>
          <a:xfrm>
            <a:off x="11444747" y="6332538"/>
            <a:ext cx="539808" cy="365125"/>
          </a:xfrm>
        </p:spPr>
        <p:txBody>
          <a:bodyPr/>
          <a:lstStyle/>
          <a:p>
            <a:pPr>
              <a:spcAft>
                <a:spcPts val="600"/>
              </a:spcAft>
            </a:pPr>
            <a:fld id="{45C5C030-0550-4584-9C82-E35DF7DBC581}" type="slidenum">
              <a:rPr lang="en-US" smtClean="0"/>
              <a:pPr>
                <a:spcAft>
                  <a:spcPts val="600"/>
                </a:spcAft>
              </a:pPr>
              <a:t>12</a:t>
            </a:fld>
            <a:endParaRPr lang="en-US"/>
          </a:p>
        </p:txBody>
      </p:sp>
    </p:spTree>
    <p:extLst>
      <p:ext uri="{BB962C8B-B14F-4D97-AF65-F5344CB8AC3E}">
        <p14:creationId xmlns:p14="http://schemas.microsoft.com/office/powerpoint/2010/main" val="3557501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652371" y="914400"/>
            <a:ext cx="4338729" cy="5029200"/>
          </a:xfrm>
        </p:spPr>
        <p:txBody>
          <a:bodyPr>
            <a:normAutofit/>
          </a:bodyPr>
          <a:lstStyle/>
          <a:p>
            <a:r>
              <a:rPr lang="en-US"/>
              <a:t>Social Justice</a:t>
            </a:r>
          </a:p>
        </p:txBody>
      </p:sp>
      <p:sp>
        <p:nvSpPr>
          <p:cNvPr id="3" name="Content Placeholder"/>
          <p:cNvSpPr>
            <a:spLocks noGrp="1"/>
          </p:cNvSpPr>
          <p:nvPr>
            <p:ph idx="1"/>
          </p:nvPr>
        </p:nvSpPr>
        <p:spPr>
          <a:xfrm>
            <a:off x="6096000" y="914400"/>
            <a:ext cx="5181600" cy="5029200"/>
          </a:xfrm>
        </p:spPr>
        <p:txBody>
          <a:bodyPr>
            <a:normAutofit/>
          </a:bodyPr>
          <a:lstStyle/>
          <a:p>
            <a:pPr lvl="0">
              <a:lnSpc>
                <a:spcPct val="110000"/>
              </a:lnSpc>
            </a:pPr>
            <a:r>
              <a:rPr lang="en-US" sz="1700"/>
              <a:t>Many of the panellists asserted that creative translation provided a powerful tool for social justice, understood broadly as the manifestation of fairness within the classroom environment</a:t>
            </a:r>
          </a:p>
          <a:p>
            <a:pPr lvl="0">
              <a:lnSpc>
                <a:spcPct val="110000"/>
              </a:lnSpc>
            </a:pPr>
            <a:r>
              <a:rPr lang="en-US" sz="1700"/>
              <a:t>KB spoke about creative translation’s ability to guide students towards curiosity, which could lead to an acceptance of difference</a:t>
            </a:r>
          </a:p>
          <a:p>
            <a:pPr lvl="0">
              <a:lnSpc>
                <a:spcPct val="110000"/>
              </a:lnSpc>
            </a:pPr>
            <a:r>
              <a:rPr lang="en-US" sz="1700"/>
              <a:t>Whilst creative translation no doubt inspired a greater interest in languages amongst former students, KB believes its true potential lies in provoking much wider discussion as a multi-faceted tool for achieving social justice rather than exam results</a:t>
            </a:r>
          </a:p>
        </p:txBody>
      </p:sp>
      <p:sp>
        <p:nvSpPr>
          <p:cNvPr id="9" name="Date Placeholder 3">
            <a:extLst>
              <a:ext uri="{FF2B5EF4-FFF2-40B4-BE49-F238E27FC236}">
                <a16:creationId xmlns:a16="http://schemas.microsoft.com/office/drawing/2014/main" id="{A0D84CDF-367B-4500-B9BF-363BCA5B4AC5}"/>
              </a:ext>
            </a:extLst>
          </p:cNvPr>
          <p:cNvSpPr>
            <a:spLocks noGrp="1"/>
          </p:cNvSpPr>
          <p:nvPr>
            <p:ph type="dt" sz="half" idx="10"/>
          </p:nvPr>
        </p:nvSpPr>
        <p:spPr>
          <a:xfrm>
            <a:off x="652371" y="6332538"/>
            <a:ext cx="3006492" cy="365125"/>
          </a:xfrm>
        </p:spPr>
        <p:txBody>
          <a:bodyPr/>
          <a:lstStyle/>
          <a:p>
            <a:pPr>
              <a:spcAft>
                <a:spcPts val="600"/>
              </a:spcAft>
            </a:pPr>
            <a:fld id="{CE20ED5E-BEF4-4CD2-88BC-6FF554AA143C}" type="datetime1">
              <a:rPr lang="en-US" smtClean="0"/>
              <a:pPr>
                <a:spcAft>
                  <a:spcPts val="600"/>
                </a:spcAft>
              </a:pPr>
              <a:t>2/2/2023</a:t>
            </a:fld>
            <a:endParaRPr lang="en-US"/>
          </a:p>
        </p:txBody>
      </p:sp>
      <p:sp>
        <p:nvSpPr>
          <p:cNvPr id="11" name="Footer Placeholder 4">
            <a:extLst>
              <a:ext uri="{FF2B5EF4-FFF2-40B4-BE49-F238E27FC236}">
                <a16:creationId xmlns:a16="http://schemas.microsoft.com/office/drawing/2014/main" id="{F94F47DE-8345-4583-9C12-6882FC073E8D}"/>
              </a:ext>
            </a:extLst>
          </p:cNvPr>
          <p:cNvSpPr>
            <a:spLocks noGrp="1"/>
          </p:cNvSpPr>
          <p:nvPr>
            <p:ph type="ftr" sz="quarter" idx="11"/>
          </p:nvPr>
        </p:nvSpPr>
        <p:spPr>
          <a:xfrm>
            <a:off x="8034169" y="6332538"/>
            <a:ext cx="3505459" cy="365125"/>
          </a:xfrm>
        </p:spPr>
        <p:txBody>
          <a:bodyPr/>
          <a:lstStyle/>
          <a:p>
            <a:pPr>
              <a:spcAft>
                <a:spcPts val="600"/>
              </a:spcAft>
            </a:pPr>
            <a:r>
              <a:rPr lang="en-US"/>
              <a:t>Sample Footer Text</a:t>
            </a:r>
          </a:p>
        </p:txBody>
      </p:sp>
      <p:sp>
        <p:nvSpPr>
          <p:cNvPr id="13" name="Slide Number Placeholder 5">
            <a:extLst>
              <a:ext uri="{FF2B5EF4-FFF2-40B4-BE49-F238E27FC236}">
                <a16:creationId xmlns:a16="http://schemas.microsoft.com/office/drawing/2014/main" id="{02E79EFC-6457-4F10-AF6B-33E9DF3CBE7F}"/>
              </a:ext>
            </a:extLst>
          </p:cNvPr>
          <p:cNvSpPr>
            <a:spLocks noGrp="1"/>
          </p:cNvSpPr>
          <p:nvPr>
            <p:ph type="sldNum" sz="quarter" idx="12"/>
          </p:nvPr>
        </p:nvSpPr>
        <p:spPr>
          <a:xfrm>
            <a:off x="11444747" y="6332538"/>
            <a:ext cx="539808" cy="365125"/>
          </a:xfrm>
        </p:spPr>
        <p:txBody>
          <a:bodyPr/>
          <a:lstStyle/>
          <a:p>
            <a:pPr>
              <a:spcAft>
                <a:spcPts val="600"/>
              </a:spcAft>
            </a:pPr>
            <a:fld id="{45C5C030-0550-4584-9C82-E35DF7DBC581}" type="slidenum">
              <a:rPr lang="en-US" smtClean="0"/>
              <a:pPr>
                <a:spcAft>
                  <a:spcPts val="600"/>
                </a:spcAft>
              </a:pPr>
              <a:t>13</a:t>
            </a:fld>
            <a:endParaRPr lang="en-US"/>
          </a:p>
        </p:txBody>
      </p:sp>
      <p:sp>
        <p:nvSpPr>
          <p:cNvPr id="4" name="TextBox 3">
            <a:extLst>
              <a:ext uri="{FF2B5EF4-FFF2-40B4-BE49-F238E27FC236}">
                <a16:creationId xmlns:a16="http://schemas.microsoft.com/office/drawing/2014/main" id="{2976FD3F-495F-E617-FB52-D22CE8854175}"/>
              </a:ext>
            </a:extLst>
          </p:cNvPr>
          <p:cNvSpPr txBox="1"/>
          <p:nvPr/>
        </p:nvSpPr>
        <p:spPr>
          <a:xfrm>
            <a:off x="4724400" y="3200400"/>
            <a:ext cx="2743200"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b="1"/>
              <a:t>Creative Translation in Educational Contexts: Translation Exchange &amp; Stephen Spender Trust</a:t>
            </a:r>
            <a:r>
              <a:rPr lang="en-US"/>
              <a:t>​</a:t>
            </a:r>
          </a:p>
        </p:txBody>
      </p:sp>
    </p:spTree>
    <p:extLst>
      <p:ext uri="{BB962C8B-B14F-4D97-AF65-F5344CB8AC3E}">
        <p14:creationId xmlns:p14="http://schemas.microsoft.com/office/powerpoint/2010/main" val="40240222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652371" y="914400"/>
            <a:ext cx="4529229" cy="4152900"/>
          </a:xfrm>
        </p:spPr>
        <p:txBody>
          <a:bodyPr anchor="t">
            <a:normAutofit/>
          </a:bodyPr>
          <a:lstStyle/>
          <a:p>
            <a:r>
              <a:rPr lang="en-US"/>
              <a:t>Social Justice</a:t>
            </a:r>
          </a:p>
        </p:txBody>
      </p:sp>
      <p:sp>
        <p:nvSpPr>
          <p:cNvPr id="3" name="Content Placeholder"/>
          <p:cNvSpPr>
            <a:spLocks noGrp="1"/>
          </p:cNvSpPr>
          <p:nvPr>
            <p:ph idx="1"/>
          </p:nvPr>
        </p:nvSpPr>
        <p:spPr>
          <a:xfrm>
            <a:off x="6096000" y="914400"/>
            <a:ext cx="5181600" cy="5081695"/>
          </a:xfrm>
        </p:spPr>
        <p:txBody>
          <a:bodyPr>
            <a:normAutofit/>
          </a:bodyPr>
          <a:lstStyle/>
          <a:p>
            <a:pPr lvl="0"/>
            <a:r>
              <a:rPr lang="en-US"/>
              <a:t>SA spoke about how SST has worked with its creative translation practitioners to move away from using predominantly Eurocentric texts, particularly in Spanish or French translation workshops</a:t>
            </a:r>
          </a:p>
          <a:p>
            <a:pPr lvl="0"/>
            <a:r>
              <a:rPr lang="en-US"/>
              <a:t>Evaluation of SST’s programmes has shown that this shift increases students’ knowledge about where languages are spoken and how historical events shaped the distribution of languages across the world</a:t>
            </a:r>
          </a:p>
        </p:txBody>
      </p:sp>
      <p:sp>
        <p:nvSpPr>
          <p:cNvPr id="9" name="Date Placeholder 3">
            <a:extLst>
              <a:ext uri="{FF2B5EF4-FFF2-40B4-BE49-F238E27FC236}">
                <a16:creationId xmlns:a16="http://schemas.microsoft.com/office/drawing/2014/main" id="{14B3EDAC-C2D3-495A-9FC8-21EE73F1C4A9}"/>
              </a:ext>
            </a:extLst>
          </p:cNvPr>
          <p:cNvSpPr>
            <a:spLocks noGrp="1"/>
          </p:cNvSpPr>
          <p:nvPr>
            <p:ph type="dt" sz="half" idx="10"/>
          </p:nvPr>
        </p:nvSpPr>
        <p:spPr>
          <a:xfrm>
            <a:off x="652371" y="6332538"/>
            <a:ext cx="3006492" cy="365125"/>
          </a:xfrm>
        </p:spPr>
        <p:txBody>
          <a:bodyPr/>
          <a:lstStyle/>
          <a:p>
            <a:pPr>
              <a:spcAft>
                <a:spcPts val="600"/>
              </a:spcAft>
            </a:pPr>
            <a:fld id="{85E8DAB6-4768-4B6F-86B0-EB9BDF480EE3}" type="datetime1">
              <a:rPr lang="en-US" smtClean="0"/>
              <a:pPr>
                <a:spcAft>
                  <a:spcPts val="600"/>
                </a:spcAft>
              </a:pPr>
              <a:t>2/2/2023</a:t>
            </a:fld>
            <a:endParaRPr lang="en-US"/>
          </a:p>
        </p:txBody>
      </p:sp>
      <p:sp>
        <p:nvSpPr>
          <p:cNvPr id="11" name="Footer Placeholder 4">
            <a:extLst>
              <a:ext uri="{FF2B5EF4-FFF2-40B4-BE49-F238E27FC236}">
                <a16:creationId xmlns:a16="http://schemas.microsoft.com/office/drawing/2014/main" id="{F3140B11-86AA-4429-93F1-8F5BA11DF5DE}"/>
              </a:ext>
            </a:extLst>
          </p:cNvPr>
          <p:cNvSpPr>
            <a:spLocks noGrp="1"/>
          </p:cNvSpPr>
          <p:nvPr>
            <p:ph type="ftr" sz="quarter" idx="11"/>
          </p:nvPr>
        </p:nvSpPr>
        <p:spPr>
          <a:xfrm>
            <a:off x="8034169" y="6332538"/>
            <a:ext cx="3505459" cy="365125"/>
          </a:xfrm>
        </p:spPr>
        <p:txBody>
          <a:bodyPr/>
          <a:lstStyle/>
          <a:p>
            <a:pPr>
              <a:spcAft>
                <a:spcPts val="600"/>
              </a:spcAft>
            </a:pPr>
            <a:r>
              <a:rPr lang="en-US" dirty="0">
                <a:ea typeface="+mn-lt"/>
                <a:cs typeface="+mn-lt"/>
              </a:rPr>
              <a:t>Creative Translation in Educational Contexts: Translation Exchange &amp; Stephen Spender Trust</a:t>
            </a:r>
            <a:endParaRPr lang="en-US" b="0" dirty="0">
              <a:ea typeface="+mn-lt"/>
              <a:cs typeface="+mn-lt"/>
            </a:endParaRPr>
          </a:p>
          <a:p>
            <a:pPr>
              <a:spcAft>
                <a:spcPts val="600"/>
              </a:spcAft>
            </a:pPr>
            <a:endParaRPr lang="en-US" dirty="0"/>
          </a:p>
        </p:txBody>
      </p:sp>
      <p:sp>
        <p:nvSpPr>
          <p:cNvPr id="13" name="Slide Number Placeholder 5">
            <a:extLst>
              <a:ext uri="{FF2B5EF4-FFF2-40B4-BE49-F238E27FC236}">
                <a16:creationId xmlns:a16="http://schemas.microsoft.com/office/drawing/2014/main" id="{55C80F08-A8D5-418B-999E-B0112B346F0B}"/>
              </a:ext>
            </a:extLst>
          </p:cNvPr>
          <p:cNvSpPr>
            <a:spLocks noGrp="1"/>
          </p:cNvSpPr>
          <p:nvPr>
            <p:ph type="sldNum" sz="quarter" idx="12"/>
          </p:nvPr>
        </p:nvSpPr>
        <p:spPr>
          <a:xfrm>
            <a:off x="11444747" y="6332538"/>
            <a:ext cx="539808" cy="365125"/>
          </a:xfrm>
        </p:spPr>
        <p:txBody>
          <a:bodyPr/>
          <a:lstStyle/>
          <a:p>
            <a:pPr>
              <a:spcAft>
                <a:spcPts val="600"/>
              </a:spcAft>
            </a:pPr>
            <a:fld id="{45C5C030-0550-4584-9C82-E35DF7DBC581}" type="slidenum">
              <a:rPr lang="en-US" smtClean="0"/>
              <a:pPr>
                <a:spcAft>
                  <a:spcPts val="600"/>
                </a:spcAft>
              </a:pPr>
              <a:t>14</a:t>
            </a:fld>
            <a:endParaRPr lang="en-US"/>
          </a:p>
        </p:txBody>
      </p:sp>
    </p:spTree>
    <p:extLst>
      <p:ext uri="{BB962C8B-B14F-4D97-AF65-F5344CB8AC3E}">
        <p14:creationId xmlns:p14="http://schemas.microsoft.com/office/powerpoint/2010/main" val="3966576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652371" y="914400"/>
            <a:ext cx="4529229" cy="4152900"/>
          </a:xfrm>
        </p:spPr>
        <p:txBody>
          <a:bodyPr anchor="t">
            <a:normAutofit/>
          </a:bodyPr>
          <a:lstStyle/>
          <a:p>
            <a:r>
              <a:rPr lang="en-US" sz="3100"/>
              <a:t>Recommendations</a:t>
            </a:r>
          </a:p>
        </p:txBody>
      </p:sp>
      <p:sp>
        <p:nvSpPr>
          <p:cNvPr id="3" name="Content Placeholder"/>
          <p:cNvSpPr>
            <a:spLocks noGrp="1"/>
          </p:cNvSpPr>
          <p:nvPr>
            <p:ph idx="1"/>
          </p:nvPr>
        </p:nvSpPr>
        <p:spPr>
          <a:xfrm>
            <a:off x="6096000" y="914400"/>
            <a:ext cx="5181600" cy="5081695"/>
          </a:xfrm>
        </p:spPr>
        <p:txBody>
          <a:bodyPr>
            <a:normAutofit/>
          </a:bodyPr>
          <a:lstStyle/>
          <a:p>
            <a:pPr lvl="0"/>
            <a:r>
              <a:rPr lang="en-US"/>
              <a:t>Creative translation activities could, where possible, involve multiple languages to reflect our linguistically complex reality and affirm the identities of multilingual students</a:t>
            </a:r>
          </a:p>
          <a:p>
            <a:pPr lvl="0"/>
            <a:r>
              <a:rPr lang="en-US"/>
              <a:t>Organisations could support teachers to lead discussions about difficult subjects that emerge from translation activities</a:t>
            </a:r>
          </a:p>
        </p:txBody>
      </p:sp>
      <p:sp>
        <p:nvSpPr>
          <p:cNvPr id="9" name="Date Placeholder 3">
            <a:extLst>
              <a:ext uri="{FF2B5EF4-FFF2-40B4-BE49-F238E27FC236}">
                <a16:creationId xmlns:a16="http://schemas.microsoft.com/office/drawing/2014/main" id="{14B3EDAC-C2D3-495A-9FC8-21EE73F1C4A9}"/>
              </a:ext>
            </a:extLst>
          </p:cNvPr>
          <p:cNvSpPr>
            <a:spLocks noGrp="1"/>
          </p:cNvSpPr>
          <p:nvPr>
            <p:ph type="dt" sz="half" idx="10"/>
          </p:nvPr>
        </p:nvSpPr>
        <p:spPr>
          <a:xfrm>
            <a:off x="652371" y="6332538"/>
            <a:ext cx="3006492" cy="365125"/>
          </a:xfrm>
        </p:spPr>
        <p:txBody>
          <a:bodyPr/>
          <a:lstStyle/>
          <a:p>
            <a:pPr>
              <a:spcAft>
                <a:spcPts val="600"/>
              </a:spcAft>
            </a:pPr>
            <a:fld id="{85E8DAB6-4768-4B6F-86B0-EB9BDF480EE3}" type="datetime1">
              <a:rPr lang="en-US" smtClean="0"/>
              <a:pPr>
                <a:spcAft>
                  <a:spcPts val="600"/>
                </a:spcAft>
              </a:pPr>
              <a:t>2/2/2023</a:t>
            </a:fld>
            <a:endParaRPr lang="en-US"/>
          </a:p>
        </p:txBody>
      </p:sp>
      <p:sp>
        <p:nvSpPr>
          <p:cNvPr id="11" name="Footer Placeholder 4">
            <a:extLst>
              <a:ext uri="{FF2B5EF4-FFF2-40B4-BE49-F238E27FC236}">
                <a16:creationId xmlns:a16="http://schemas.microsoft.com/office/drawing/2014/main" id="{F3140B11-86AA-4429-93F1-8F5BA11DF5DE}"/>
              </a:ext>
            </a:extLst>
          </p:cNvPr>
          <p:cNvSpPr>
            <a:spLocks noGrp="1"/>
          </p:cNvSpPr>
          <p:nvPr>
            <p:ph type="ftr" sz="quarter" idx="11"/>
          </p:nvPr>
        </p:nvSpPr>
        <p:spPr>
          <a:xfrm>
            <a:off x="8034169" y="6332538"/>
            <a:ext cx="3505459" cy="365125"/>
          </a:xfrm>
        </p:spPr>
        <p:txBody>
          <a:bodyPr/>
          <a:lstStyle/>
          <a:p>
            <a:pPr>
              <a:spcAft>
                <a:spcPts val="600"/>
              </a:spcAft>
            </a:pPr>
            <a:r>
              <a:rPr lang="en-US" dirty="0">
                <a:ea typeface="+mn-lt"/>
                <a:cs typeface="+mn-lt"/>
              </a:rPr>
              <a:t>Creative Translation in Educational Contexts: Translation Exchange &amp; Stephen Spender Trust</a:t>
            </a:r>
            <a:endParaRPr lang="en-US" b="0" dirty="0">
              <a:ea typeface="+mn-lt"/>
              <a:cs typeface="+mn-lt"/>
            </a:endParaRPr>
          </a:p>
          <a:p>
            <a:pPr>
              <a:spcAft>
                <a:spcPts val="600"/>
              </a:spcAft>
            </a:pPr>
            <a:endParaRPr lang="en-US" dirty="0"/>
          </a:p>
        </p:txBody>
      </p:sp>
      <p:sp>
        <p:nvSpPr>
          <p:cNvPr id="13" name="Slide Number Placeholder 5">
            <a:extLst>
              <a:ext uri="{FF2B5EF4-FFF2-40B4-BE49-F238E27FC236}">
                <a16:creationId xmlns:a16="http://schemas.microsoft.com/office/drawing/2014/main" id="{55C80F08-A8D5-418B-999E-B0112B346F0B}"/>
              </a:ext>
            </a:extLst>
          </p:cNvPr>
          <p:cNvSpPr>
            <a:spLocks noGrp="1"/>
          </p:cNvSpPr>
          <p:nvPr>
            <p:ph type="sldNum" sz="quarter" idx="12"/>
          </p:nvPr>
        </p:nvSpPr>
        <p:spPr>
          <a:xfrm>
            <a:off x="11444747" y="6332538"/>
            <a:ext cx="539808" cy="365125"/>
          </a:xfrm>
        </p:spPr>
        <p:txBody>
          <a:bodyPr/>
          <a:lstStyle/>
          <a:p>
            <a:pPr>
              <a:spcAft>
                <a:spcPts val="600"/>
              </a:spcAft>
            </a:pPr>
            <a:fld id="{45C5C030-0550-4584-9C82-E35DF7DBC581}" type="slidenum">
              <a:rPr lang="en-US" smtClean="0"/>
              <a:pPr>
                <a:spcAft>
                  <a:spcPts val="600"/>
                </a:spcAft>
              </a:pPr>
              <a:t>15</a:t>
            </a:fld>
            <a:endParaRPr lang="en-US"/>
          </a:p>
        </p:txBody>
      </p:sp>
    </p:spTree>
    <p:extLst>
      <p:ext uri="{BB962C8B-B14F-4D97-AF65-F5344CB8AC3E}">
        <p14:creationId xmlns:p14="http://schemas.microsoft.com/office/powerpoint/2010/main" val="291479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652371" y="914400"/>
            <a:ext cx="4338729" cy="5029200"/>
          </a:xfrm>
        </p:spPr>
        <p:txBody>
          <a:bodyPr>
            <a:normAutofit/>
          </a:bodyPr>
          <a:lstStyle/>
          <a:p>
            <a:r>
              <a:rPr lang="en-US"/>
              <a:t>Resourcing and Upskilling Teachers</a:t>
            </a:r>
          </a:p>
        </p:txBody>
      </p:sp>
      <p:sp>
        <p:nvSpPr>
          <p:cNvPr id="3" name="Content Placeholder"/>
          <p:cNvSpPr>
            <a:spLocks noGrp="1"/>
          </p:cNvSpPr>
          <p:nvPr>
            <p:ph idx="1"/>
          </p:nvPr>
        </p:nvSpPr>
        <p:spPr>
          <a:xfrm>
            <a:off x="6096000" y="914400"/>
            <a:ext cx="5181600" cy="5029200"/>
          </a:xfrm>
        </p:spPr>
        <p:txBody>
          <a:bodyPr>
            <a:normAutofit/>
          </a:bodyPr>
          <a:lstStyle/>
          <a:p>
            <a:pPr lvl="0">
              <a:lnSpc>
                <a:spcPct val="110000"/>
              </a:lnSpc>
            </a:pPr>
            <a:r>
              <a:rPr lang="en-US" sz="1700"/>
              <a:t>With a consensus amongst participants that regular interventions over time would reap the most benefits, teachers were identified as playing a major role in the delivery of creative translation activities</a:t>
            </a:r>
          </a:p>
          <a:p>
            <a:pPr lvl="0">
              <a:lnSpc>
                <a:spcPct val="110000"/>
              </a:lnSpc>
            </a:pPr>
            <a:r>
              <a:rPr lang="en-US" sz="1700"/>
              <a:t>For example, SA proposed that teachers could act as advocates of the holistic benefits of creative translation as a means of supporting overall educational goals</a:t>
            </a:r>
          </a:p>
          <a:p>
            <a:pPr lvl="0">
              <a:lnSpc>
                <a:spcPct val="110000"/>
              </a:lnSpc>
            </a:pPr>
            <a:r>
              <a:rPr lang="en-US" sz="1700"/>
              <a:t>However, many of the participants recognised that teachers often lack the knowledge, confidence, or language skills to deliver these types of activities in spite of the clear need, as MH articulated, for diverse teaching materials to reflect an increasingly diverse student body</a:t>
            </a:r>
          </a:p>
        </p:txBody>
      </p:sp>
      <p:sp>
        <p:nvSpPr>
          <p:cNvPr id="9" name="Date Placeholder 3">
            <a:extLst>
              <a:ext uri="{FF2B5EF4-FFF2-40B4-BE49-F238E27FC236}">
                <a16:creationId xmlns:a16="http://schemas.microsoft.com/office/drawing/2014/main" id="{A0D84CDF-367B-4500-B9BF-363BCA5B4AC5}"/>
              </a:ext>
            </a:extLst>
          </p:cNvPr>
          <p:cNvSpPr>
            <a:spLocks noGrp="1"/>
          </p:cNvSpPr>
          <p:nvPr>
            <p:ph type="dt" sz="half" idx="10"/>
          </p:nvPr>
        </p:nvSpPr>
        <p:spPr>
          <a:xfrm>
            <a:off x="652371" y="6332538"/>
            <a:ext cx="3006492" cy="365125"/>
          </a:xfrm>
        </p:spPr>
        <p:txBody>
          <a:bodyPr/>
          <a:lstStyle/>
          <a:p>
            <a:pPr>
              <a:spcAft>
                <a:spcPts val="600"/>
              </a:spcAft>
            </a:pPr>
            <a:fld id="{CE20ED5E-BEF4-4CD2-88BC-6FF554AA143C}" type="datetime1">
              <a:rPr lang="en-US" smtClean="0"/>
              <a:pPr>
                <a:spcAft>
                  <a:spcPts val="600"/>
                </a:spcAft>
              </a:pPr>
              <a:t>2/2/2023</a:t>
            </a:fld>
            <a:endParaRPr lang="en-US"/>
          </a:p>
        </p:txBody>
      </p:sp>
      <p:sp>
        <p:nvSpPr>
          <p:cNvPr id="11" name="Footer Placeholder 4">
            <a:extLst>
              <a:ext uri="{FF2B5EF4-FFF2-40B4-BE49-F238E27FC236}">
                <a16:creationId xmlns:a16="http://schemas.microsoft.com/office/drawing/2014/main" id="{F94F47DE-8345-4583-9C12-6882FC073E8D}"/>
              </a:ext>
            </a:extLst>
          </p:cNvPr>
          <p:cNvSpPr>
            <a:spLocks noGrp="1"/>
          </p:cNvSpPr>
          <p:nvPr>
            <p:ph type="ftr" sz="quarter" idx="11"/>
          </p:nvPr>
        </p:nvSpPr>
        <p:spPr>
          <a:xfrm>
            <a:off x="8034169" y="6332538"/>
            <a:ext cx="3505459" cy="365125"/>
          </a:xfrm>
        </p:spPr>
        <p:txBody>
          <a:bodyPr/>
          <a:lstStyle/>
          <a:p>
            <a:pPr>
              <a:spcAft>
                <a:spcPts val="600"/>
              </a:spcAft>
            </a:pPr>
            <a:r>
              <a:rPr lang="en-US" dirty="0">
                <a:ea typeface="+mn-lt"/>
                <a:cs typeface="+mn-lt"/>
              </a:rPr>
              <a:t>Creative Translation in Educational Contexts: Translation Exchange &amp; Stephen Spender Trust</a:t>
            </a:r>
            <a:endParaRPr lang="en-US" b="0" dirty="0">
              <a:ea typeface="+mn-lt"/>
              <a:cs typeface="+mn-lt"/>
            </a:endParaRPr>
          </a:p>
          <a:p>
            <a:pPr>
              <a:spcAft>
                <a:spcPts val="600"/>
              </a:spcAft>
            </a:pPr>
            <a:endParaRPr lang="en-US" dirty="0"/>
          </a:p>
        </p:txBody>
      </p:sp>
      <p:sp>
        <p:nvSpPr>
          <p:cNvPr id="13" name="Slide Number Placeholder 5">
            <a:extLst>
              <a:ext uri="{FF2B5EF4-FFF2-40B4-BE49-F238E27FC236}">
                <a16:creationId xmlns:a16="http://schemas.microsoft.com/office/drawing/2014/main" id="{02E79EFC-6457-4F10-AF6B-33E9DF3CBE7F}"/>
              </a:ext>
            </a:extLst>
          </p:cNvPr>
          <p:cNvSpPr>
            <a:spLocks noGrp="1"/>
          </p:cNvSpPr>
          <p:nvPr>
            <p:ph type="sldNum" sz="quarter" idx="12"/>
          </p:nvPr>
        </p:nvSpPr>
        <p:spPr>
          <a:xfrm>
            <a:off x="11444747" y="6332538"/>
            <a:ext cx="539808" cy="365125"/>
          </a:xfrm>
        </p:spPr>
        <p:txBody>
          <a:bodyPr/>
          <a:lstStyle/>
          <a:p>
            <a:pPr>
              <a:spcAft>
                <a:spcPts val="600"/>
              </a:spcAft>
            </a:pPr>
            <a:fld id="{45C5C030-0550-4584-9C82-E35DF7DBC581}" type="slidenum">
              <a:rPr lang="en-US" smtClean="0"/>
              <a:pPr>
                <a:spcAft>
                  <a:spcPts val="600"/>
                </a:spcAft>
              </a:pPr>
              <a:t>16</a:t>
            </a:fld>
            <a:endParaRPr lang="en-US"/>
          </a:p>
        </p:txBody>
      </p:sp>
    </p:spTree>
    <p:extLst>
      <p:ext uri="{BB962C8B-B14F-4D97-AF65-F5344CB8AC3E}">
        <p14:creationId xmlns:p14="http://schemas.microsoft.com/office/powerpoint/2010/main" val="28172159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652371" y="914400"/>
            <a:ext cx="4338729" cy="5029200"/>
          </a:xfrm>
        </p:spPr>
        <p:txBody>
          <a:bodyPr>
            <a:normAutofit/>
          </a:bodyPr>
          <a:lstStyle/>
          <a:p>
            <a:r>
              <a:rPr lang="en-US"/>
              <a:t>Resourcing and Upskilling Teachers</a:t>
            </a:r>
          </a:p>
        </p:txBody>
      </p:sp>
      <p:sp>
        <p:nvSpPr>
          <p:cNvPr id="3" name="Content Placeholder"/>
          <p:cNvSpPr>
            <a:spLocks noGrp="1"/>
          </p:cNvSpPr>
          <p:nvPr>
            <p:ph idx="1"/>
          </p:nvPr>
        </p:nvSpPr>
        <p:spPr>
          <a:xfrm>
            <a:off x="6096000" y="914400"/>
            <a:ext cx="5181600" cy="5029200"/>
          </a:xfrm>
        </p:spPr>
        <p:txBody>
          <a:bodyPr>
            <a:normAutofit/>
          </a:bodyPr>
          <a:lstStyle/>
          <a:p>
            <a:pPr lvl="0">
              <a:lnSpc>
                <a:spcPct val="110000"/>
              </a:lnSpc>
            </a:pPr>
            <a:r>
              <a:rPr lang="en-US" sz="1900"/>
              <a:t>MH spoke about CAT’s provision of a ‘Teacher’s Toolbox’ and ‘Poem Pages’ that teachers can use to take students through the process of translation</a:t>
            </a:r>
          </a:p>
          <a:p>
            <a:pPr lvl="0">
              <a:lnSpc>
                <a:spcPct val="110000"/>
              </a:lnSpc>
            </a:pPr>
            <a:r>
              <a:rPr lang="en-US" sz="1900"/>
              <a:t>CB suggested that one simple way of integrating creative translation would be as an alternative task to creative writing, which fools students into thinking it’s the easier option at the same time</a:t>
            </a:r>
          </a:p>
          <a:p>
            <a:pPr lvl="0">
              <a:lnSpc>
                <a:spcPct val="110000"/>
              </a:lnSpc>
            </a:pPr>
            <a:r>
              <a:rPr lang="en-US" sz="1900"/>
              <a:t>To have the most impact, CS stated that ideally teachers should be trained in college or through professional development schemes to design these activities, which, in turn, would create a trickle-down effect</a:t>
            </a:r>
          </a:p>
        </p:txBody>
      </p:sp>
      <p:sp>
        <p:nvSpPr>
          <p:cNvPr id="9" name="Date Placeholder 3">
            <a:extLst>
              <a:ext uri="{FF2B5EF4-FFF2-40B4-BE49-F238E27FC236}">
                <a16:creationId xmlns:a16="http://schemas.microsoft.com/office/drawing/2014/main" id="{A0D84CDF-367B-4500-B9BF-363BCA5B4AC5}"/>
              </a:ext>
            </a:extLst>
          </p:cNvPr>
          <p:cNvSpPr>
            <a:spLocks noGrp="1"/>
          </p:cNvSpPr>
          <p:nvPr>
            <p:ph type="dt" sz="half" idx="10"/>
          </p:nvPr>
        </p:nvSpPr>
        <p:spPr>
          <a:xfrm>
            <a:off x="652371" y="6332538"/>
            <a:ext cx="3006492" cy="365125"/>
          </a:xfrm>
        </p:spPr>
        <p:txBody>
          <a:bodyPr/>
          <a:lstStyle/>
          <a:p>
            <a:pPr>
              <a:spcAft>
                <a:spcPts val="600"/>
              </a:spcAft>
            </a:pPr>
            <a:fld id="{CE20ED5E-BEF4-4CD2-88BC-6FF554AA143C}" type="datetime1">
              <a:rPr lang="en-US" smtClean="0"/>
              <a:pPr>
                <a:spcAft>
                  <a:spcPts val="600"/>
                </a:spcAft>
              </a:pPr>
              <a:t>2/2/2023</a:t>
            </a:fld>
            <a:endParaRPr lang="en-US"/>
          </a:p>
        </p:txBody>
      </p:sp>
      <p:sp>
        <p:nvSpPr>
          <p:cNvPr id="11" name="Footer Placeholder 4">
            <a:extLst>
              <a:ext uri="{FF2B5EF4-FFF2-40B4-BE49-F238E27FC236}">
                <a16:creationId xmlns:a16="http://schemas.microsoft.com/office/drawing/2014/main" id="{F94F47DE-8345-4583-9C12-6882FC073E8D}"/>
              </a:ext>
            </a:extLst>
          </p:cNvPr>
          <p:cNvSpPr>
            <a:spLocks noGrp="1"/>
          </p:cNvSpPr>
          <p:nvPr>
            <p:ph type="ftr" sz="quarter" idx="11"/>
          </p:nvPr>
        </p:nvSpPr>
        <p:spPr>
          <a:xfrm>
            <a:off x="8034169" y="6332538"/>
            <a:ext cx="3505459" cy="365125"/>
          </a:xfrm>
        </p:spPr>
        <p:txBody>
          <a:bodyPr/>
          <a:lstStyle/>
          <a:p>
            <a:pPr>
              <a:spcAft>
                <a:spcPts val="600"/>
              </a:spcAft>
            </a:pPr>
            <a:r>
              <a:rPr lang="en-US" dirty="0">
                <a:ea typeface="+mn-lt"/>
                <a:cs typeface="+mn-lt"/>
              </a:rPr>
              <a:t>Creative Translation in Educational Contexts: Translation Exchange &amp; Stephen Spender Trust</a:t>
            </a:r>
            <a:endParaRPr lang="en-US" b="0" dirty="0">
              <a:ea typeface="+mn-lt"/>
              <a:cs typeface="+mn-lt"/>
            </a:endParaRPr>
          </a:p>
          <a:p>
            <a:pPr>
              <a:spcAft>
                <a:spcPts val="600"/>
              </a:spcAft>
            </a:pPr>
            <a:endParaRPr lang="en-US" dirty="0"/>
          </a:p>
        </p:txBody>
      </p:sp>
      <p:sp>
        <p:nvSpPr>
          <p:cNvPr id="13" name="Slide Number Placeholder 5">
            <a:extLst>
              <a:ext uri="{FF2B5EF4-FFF2-40B4-BE49-F238E27FC236}">
                <a16:creationId xmlns:a16="http://schemas.microsoft.com/office/drawing/2014/main" id="{02E79EFC-6457-4F10-AF6B-33E9DF3CBE7F}"/>
              </a:ext>
            </a:extLst>
          </p:cNvPr>
          <p:cNvSpPr>
            <a:spLocks noGrp="1"/>
          </p:cNvSpPr>
          <p:nvPr>
            <p:ph type="sldNum" sz="quarter" idx="12"/>
          </p:nvPr>
        </p:nvSpPr>
        <p:spPr>
          <a:xfrm>
            <a:off x="11444747" y="6332538"/>
            <a:ext cx="539808" cy="365125"/>
          </a:xfrm>
        </p:spPr>
        <p:txBody>
          <a:bodyPr/>
          <a:lstStyle/>
          <a:p>
            <a:pPr>
              <a:spcAft>
                <a:spcPts val="600"/>
              </a:spcAft>
            </a:pPr>
            <a:fld id="{45C5C030-0550-4584-9C82-E35DF7DBC581}" type="slidenum">
              <a:rPr lang="en-US" smtClean="0"/>
              <a:pPr>
                <a:spcAft>
                  <a:spcPts val="600"/>
                </a:spcAft>
              </a:pPr>
              <a:t>17</a:t>
            </a:fld>
            <a:endParaRPr lang="en-US"/>
          </a:p>
        </p:txBody>
      </p:sp>
    </p:spTree>
    <p:extLst>
      <p:ext uri="{BB962C8B-B14F-4D97-AF65-F5344CB8AC3E}">
        <p14:creationId xmlns:p14="http://schemas.microsoft.com/office/powerpoint/2010/main" val="19284365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652371" y="914400"/>
            <a:ext cx="4338729" cy="5029200"/>
          </a:xfrm>
        </p:spPr>
        <p:txBody>
          <a:bodyPr>
            <a:normAutofit/>
          </a:bodyPr>
          <a:lstStyle/>
          <a:p>
            <a:r>
              <a:rPr lang="en-US" sz="2800"/>
              <a:t>Recommendations</a:t>
            </a:r>
          </a:p>
        </p:txBody>
      </p:sp>
      <p:sp>
        <p:nvSpPr>
          <p:cNvPr id="3" name="Content Placeholder"/>
          <p:cNvSpPr>
            <a:spLocks noGrp="1"/>
          </p:cNvSpPr>
          <p:nvPr>
            <p:ph idx="1"/>
          </p:nvPr>
        </p:nvSpPr>
        <p:spPr>
          <a:xfrm>
            <a:off x="6096000" y="914400"/>
            <a:ext cx="5181600" cy="5029200"/>
          </a:xfrm>
        </p:spPr>
        <p:txBody>
          <a:bodyPr>
            <a:normAutofit/>
          </a:bodyPr>
          <a:lstStyle/>
          <a:p>
            <a:pPr lvl="0">
              <a:lnSpc>
                <a:spcPct val="110000"/>
              </a:lnSpc>
            </a:pPr>
            <a:r>
              <a:rPr lang="en-US" sz="1900"/>
              <a:t>Organisations should provide teachers with a variety of materials alongside relevant and diverse texts to support the integration of creative translation into individual teaching practices</a:t>
            </a:r>
          </a:p>
          <a:p>
            <a:pPr lvl="0">
              <a:lnSpc>
                <a:spcPct val="110000"/>
              </a:lnSpc>
            </a:pPr>
            <a:r>
              <a:rPr lang="en-US" sz="1900"/>
              <a:t>Organisations could target trainee teachers to develop their creative translation competencies in the early stages of their career and, thereafter, integrate them into their pedagogical practices</a:t>
            </a:r>
          </a:p>
          <a:p>
            <a:pPr lvl="0">
              <a:lnSpc>
                <a:spcPct val="110000"/>
              </a:lnSpc>
            </a:pPr>
            <a:r>
              <a:rPr lang="en-US" sz="1900"/>
              <a:t>Organisations should consider how to foster a community of practitioners amongst teachers engaging in creative translation, as a means of providing peer support</a:t>
            </a:r>
          </a:p>
        </p:txBody>
      </p:sp>
      <p:sp>
        <p:nvSpPr>
          <p:cNvPr id="9" name="Date Placeholder 3">
            <a:extLst>
              <a:ext uri="{FF2B5EF4-FFF2-40B4-BE49-F238E27FC236}">
                <a16:creationId xmlns:a16="http://schemas.microsoft.com/office/drawing/2014/main" id="{A0D84CDF-367B-4500-B9BF-363BCA5B4AC5}"/>
              </a:ext>
            </a:extLst>
          </p:cNvPr>
          <p:cNvSpPr>
            <a:spLocks noGrp="1"/>
          </p:cNvSpPr>
          <p:nvPr>
            <p:ph type="dt" sz="half" idx="10"/>
          </p:nvPr>
        </p:nvSpPr>
        <p:spPr>
          <a:xfrm>
            <a:off x="652371" y="6332538"/>
            <a:ext cx="3006492" cy="365125"/>
          </a:xfrm>
        </p:spPr>
        <p:txBody>
          <a:bodyPr/>
          <a:lstStyle/>
          <a:p>
            <a:pPr>
              <a:spcAft>
                <a:spcPts val="600"/>
              </a:spcAft>
            </a:pPr>
            <a:fld id="{CE20ED5E-BEF4-4CD2-88BC-6FF554AA143C}" type="datetime1">
              <a:rPr lang="en-US" smtClean="0"/>
              <a:pPr>
                <a:spcAft>
                  <a:spcPts val="600"/>
                </a:spcAft>
              </a:pPr>
              <a:t>2/2/2023</a:t>
            </a:fld>
            <a:endParaRPr lang="en-US"/>
          </a:p>
        </p:txBody>
      </p:sp>
      <p:sp>
        <p:nvSpPr>
          <p:cNvPr id="11" name="Footer Placeholder 4">
            <a:extLst>
              <a:ext uri="{FF2B5EF4-FFF2-40B4-BE49-F238E27FC236}">
                <a16:creationId xmlns:a16="http://schemas.microsoft.com/office/drawing/2014/main" id="{F94F47DE-8345-4583-9C12-6882FC073E8D}"/>
              </a:ext>
            </a:extLst>
          </p:cNvPr>
          <p:cNvSpPr>
            <a:spLocks noGrp="1"/>
          </p:cNvSpPr>
          <p:nvPr>
            <p:ph type="ftr" sz="quarter" idx="11"/>
          </p:nvPr>
        </p:nvSpPr>
        <p:spPr>
          <a:xfrm>
            <a:off x="8034169" y="6332538"/>
            <a:ext cx="3505459" cy="365125"/>
          </a:xfrm>
        </p:spPr>
        <p:txBody>
          <a:bodyPr/>
          <a:lstStyle/>
          <a:p>
            <a:pPr>
              <a:spcAft>
                <a:spcPts val="600"/>
              </a:spcAft>
            </a:pPr>
            <a:r>
              <a:rPr lang="en-US" dirty="0">
                <a:ea typeface="+mn-lt"/>
                <a:cs typeface="+mn-lt"/>
              </a:rPr>
              <a:t>Creative Translation in Educational Contexts: Translation Exchange &amp; Stephen Spender Trust</a:t>
            </a:r>
            <a:endParaRPr lang="en-US" b="0" dirty="0">
              <a:ea typeface="+mn-lt"/>
              <a:cs typeface="+mn-lt"/>
            </a:endParaRPr>
          </a:p>
          <a:p>
            <a:pPr>
              <a:spcAft>
                <a:spcPts val="600"/>
              </a:spcAft>
            </a:pPr>
            <a:endParaRPr lang="en-US" dirty="0"/>
          </a:p>
        </p:txBody>
      </p:sp>
      <p:sp>
        <p:nvSpPr>
          <p:cNvPr id="13" name="Slide Number Placeholder 5">
            <a:extLst>
              <a:ext uri="{FF2B5EF4-FFF2-40B4-BE49-F238E27FC236}">
                <a16:creationId xmlns:a16="http://schemas.microsoft.com/office/drawing/2014/main" id="{02E79EFC-6457-4F10-AF6B-33E9DF3CBE7F}"/>
              </a:ext>
            </a:extLst>
          </p:cNvPr>
          <p:cNvSpPr>
            <a:spLocks noGrp="1"/>
          </p:cNvSpPr>
          <p:nvPr>
            <p:ph type="sldNum" sz="quarter" idx="12"/>
          </p:nvPr>
        </p:nvSpPr>
        <p:spPr>
          <a:xfrm>
            <a:off x="11444747" y="6332538"/>
            <a:ext cx="539808" cy="365125"/>
          </a:xfrm>
        </p:spPr>
        <p:txBody>
          <a:bodyPr/>
          <a:lstStyle/>
          <a:p>
            <a:pPr>
              <a:spcAft>
                <a:spcPts val="600"/>
              </a:spcAft>
            </a:pPr>
            <a:fld id="{45C5C030-0550-4584-9C82-E35DF7DBC581}" type="slidenum">
              <a:rPr lang="en-US" smtClean="0"/>
              <a:pPr>
                <a:spcAft>
                  <a:spcPts val="600"/>
                </a:spcAft>
              </a:pPr>
              <a:t>18</a:t>
            </a:fld>
            <a:endParaRPr lang="en-US"/>
          </a:p>
        </p:txBody>
      </p:sp>
    </p:spTree>
    <p:extLst>
      <p:ext uri="{BB962C8B-B14F-4D97-AF65-F5344CB8AC3E}">
        <p14:creationId xmlns:p14="http://schemas.microsoft.com/office/powerpoint/2010/main" val="965231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652371" y="914400"/>
            <a:ext cx="4338729" cy="5029200"/>
          </a:xfrm>
        </p:spPr>
        <p:txBody>
          <a:bodyPr>
            <a:normAutofit/>
          </a:bodyPr>
          <a:lstStyle/>
          <a:p>
            <a:r>
              <a:rPr lang="en-US"/>
              <a:t>Key Benefits of Creative Translation</a:t>
            </a:r>
          </a:p>
        </p:txBody>
      </p:sp>
      <p:sp>
        <p:nvSpPr>
          <p:cNvPr id="3" name="Content Placeholder"/>
          <p:cNvSpPr>
            <a:spLocks noGrp="1"/>
          </p:cNvSpPr>
          <p:nvPr>
            <p:ph idx="1"/>
          </p:nvPr>
        </p:nvSpPr>
        <p:spPr>
          <a:xfrm>
            <a:off x="6096000" y="914400"/>
            <a:ext cx="5181600" cy="5029200"/>
          </a:xfrm>
        </p:spPr>
        <p:txBody>
          <a:bodyPr>
            <a:normAutofit/>
          </a:bodyPr>
          <a:lstStyle/>
          <a:p>
            <a:pPr lvl="0">
              <a:lnSpc>
                <a:spcPct val="110000"/>
              </a:lnSpc>
            </a:pPr>
            <a:r>
              <a:rPr lang="en-US" sz="1700"/>
              <a:t>By helping society understand how languages work, translation can help society understand others better</a:t>
            </a:r>
          </a:p>
          <a:p>
            <a:pPr lvl="0">
              <a:lnSpc>
                <a:spcPct val="110000"/>
              </a:lnSpc>
            </a:pPr>
            <a:r>
              <a:rPr lang="en-US" sz="1700"/>
              <a:t>Translation brings meaningful, purposeful, and engaging content and literature from across the world into the classroom</a:t>
            </a:r>
          </a:p>
          <a:p>
            <a:pPr lvl="0">
              <a:lnSpc>
                <a:spcPct val="110000"/>
              </a:lnSpc>
            </a:pPr>
            <a:r>
              <a:rPr lang="en-US" sz="1700"/>
              <a:t>Creative translation can increase motivation for learning languages by giving them an immediate and recognisable purpose</a:t>
            </a:r>
          </a:p>
          <a:p>
            <a:pPr lvl="0">
              <a:lnSpc>
                <a:spcPct val="110000"/>
              </a:lnSpc>
            </a:pPr>
            <a:r>
              <a:rPr lang="en-US" sz="1700"/>
              <a:t>Translation can be a powerful tool to explore issues of representation, self-expression, colonial history and the power of language</a:t>
            </a:r>
          </a:p>
          <a:p>
            <a:pPr lvl="0">
              <a:lnSpc>
                <a:spcPct val="110000"/>
              </a:lnSpc>
            </a:pPr>
            <a:r>
              <a:rPr lang="en-US" sz="1700"/>
              <a:t>Translation activities can encourage creativity amongst multilingual students and support them to understand the value of multilingualism</a:t>
            </a:r>
          </a:p>
        </p:txBody>
      </p:sp>
      <p:sp>
        <p:nvSpPr>
          <p:cNvPr id="9" name="Date Placeholder 3">
            <a:extLst>
              <a:ext uri="{FF2B5EF4-FFF2-40B4-BE49-F238E27FC236}">
                <a16:creationId xmlns:a16="http://schemas.microsoft.com/office/drawing/2014/main" id="{A0D84CDF-367B-4500-B9BF-363BCA5B4AC5}"/>
              </a:ext>
            </a:extLst>
          </p:cNvPr>
          <p:cNvSpPr>
            <a:spLocks noGrp="1"/>
          </p:cNvSpPr>
          <p:nvPr>
            <p:ph type="dt" sz="half" idx="10"/>
          </p:nvPr>
        </p:nvSpPr>
        <p:spPr>
          <a:xfrm>
            <a:off x="652371" y="6332538"/>
            <a:ext cx="3006492" cy="365125"/>
          </a:xfrm>
        </p:spPr>
        <p:txBody>
          <a:bodyPr/>
          <a:lstStyle/>
          <a:p>
            <a:pPr>
              <a:spcAft>
                <a:spcPts val="600"/>
              </a:spcAft>
            </a:pPr>
            <a:fld id="{CE20ED5E-BEF4-4CD2-88BC-6FF554AA143C}" type="datetime1">
              <a:rPr lang="en-US" smtClean="0"/>
              <a:pPr>
                <a:spcAft>
                  <a:spcPts val="600"/>
                </a:spcAft>
              </a:pPr>
              <a:t>2/2/2023</a:t>
            </a:fld>
            <a:endParaRPr lang="en-US"/>
          </a:p>
        </p:txBody>
      </p:sp>
      <p:sp>
        <p:nvSpPr>
          <p:cNvPr id="11" name="Footer Placeholder 4">
            <a:extLst>
              <a:ext uri="{FF2B5EF4-FFF2-40B4-BE49-F238E27FC236}">
                <a16:creationId xmlns:a16="http://schemas.microsoft.com/office/drawing/2014/main" id="{F94F47DE-8345-4583-9C12-6882FC073E8D}"/>
              </a:ext>
            </a:extLst>
          </p:cNvPr>
          <p:cNvSpPr>
            <a:spLocks noGrp="1"/>
          </p:cNvSpPr>
          <p:nvPr>
            <p:ph type="ftr" sz="quarter" idx="11"/>
          </p:nvPr>
        </p:nvSpPr>
        <p:spPr>
          <a:xfrm>
            <a:off x="8034169" y="6332538"/>
            <a:ext cx="3505459" cy="365125"/>
          </a:xfrm>
        </p:spPr>
        <p:txBody>
          <a:bodyPr/>
          <a:lstStyle/>
          <a:p>
            <a:pPr>
              <a:spcAft>
                <a:spcPts val="600"/>
              </a:spcAft>
            </a:pPr>
            <a:r>
              <a:rPr lang="en-US" dirty="0">
                <a:ea typeface="+mn-lt"/>
                <a:cs typeface="+mn-lt"/>
              </a:rPr>
              <a:t>Creative Translation in Educational Contexts: Translation Exchange &amp; Stephen Spender Trust</a:t>
            </a:r>
            <a:endParaRPr lang="en-US" b="0" dirty="0">
              <a:ea typeface="+mn-lt"/>
              <a:cs typeface="+mn-lt"/>
            </a:endParaRPr>
          </a:p>
          <a:p>
            <a:pPr>
              <a:spcAft>
                <a:spcPts val="600"/>
              </a:spcAft>
            </a:pPr>
            <a:endParaRPr lang="en-US" dirty="0"/>
          </a:p>
        </p:txBody>
      </p:sp>
      <p:sp>
        <p:nvSpPr>
          <p:cNvPr id="13" name="Slide Number Placeholder 5">
            <a:extLst>
              <a:ext uri="{FF2B5EF4-FFF2-40B4-BE49-F238E27FC236}">
                <a16:creationId xmlns:a16="http://schemas.microsoft.com/office/drawing/2014/main" id="{02E79EFC-6457-4F10-AF6B-33E9DF3CBE7F}"/>
              </a:ext>
            </a:extLst>
          </p:cNvPr>
          <p:cNvSpPr>
            <a:spLocks noGrp="1"/>
          </p:cNvSpPr>
          <p:nvPr>
            <p:ph type="sldNum" sz="quarter" idx="12"/>
          </p:nvPr>
        </p:nvSpPr>
        <p:spPr>
          <a:xfrm>
            <a:off x="11444747" y="6332538"/>
            <a:ext cx="539808" cy="365125"/>
          </a:xfrm>
        </p:spPr>
        <p:txBody>
          <a:bodyPr/>
          <a:lstStyle/>
          <a:p>
            <a:pPr>
              <a:spcAft>
                <a:spcPts val="600"/>
              </a:spcAft>
            </a:pPr>
            <a:fld id="{45C5C030-0550-4584-9C82-E35DF7DBC581}" type="slidenum">
              <a:rPr lang="en-US" smtClean="0"/>
              <a:pPr>
                <a:spcAft>
                  <a:spcPts val="600"/>
                </a:spcAft>
              </a:pPr>
              <a:t>19</a:t>
            </a:fld>
            <a:endParaRPr lang="en-US"/>
          </a:p>
        </p:txBody>
      </p:sp>
    </p:spTree>
    <p:extLst>
      <p:ext uri="{BB962C8B-B14F-4D97-AF65-F5344CB8AC3E}">
        <p14:creationId xmlns:p14="http://schemas.microsoft.com/office/powerpoint/2010/main" val="3386595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652371" y="914400"/>
            <a:ext cx="4338729" cy="5029200"/>
          </a:xfrm>
        </p:spPr>
        <p:txBody>
          <a:bodyPr>
            <a:normAutofit/>
          </a:bodyPr>
          <a:lstStyle/>
          <a:p>
            <a:r>
              <a:rPr lang="en-US"/>
              <a:t>Key Findings</a:t>
            </a:r>
          </a:p>
        </p:txBody>
      </p:sp>
      <p:sp>
        <p:nvSpPr>
          <p:cNvPr id="3" name="Content Placeholder"/>
          <p:cNvSpPr>
            <a:spLocks noGrp="1"/>
          </p:cNvSpPr>
          <p:nvPr>
            <p:ph idx="1"/>
          </p:nvPr>
        </p:nvSpPr>
        <p:spPr>
          <a:xfrm>
            <a:off x="6096000" y="914400"/>
            <a:ext cx="5181600" cy="5029200"/>
          </a:xfrm>
        </p:spPr>
        <p:txBody>
          <a:bodyPr vert="horz" lIns="91440" tIns="45720" rIns="91440" bIns="45720" rtlCol="0" anchor="t">
            <a:normAutofit/>
          </a:bodyPr>
          <a:lstStyle/>
          <a:p>
            <a:pPr lvl="0">
              <a:lnSpc>
                <a:spcPct val="110000"/>
              </a:lnSpc>
            </a:pPr>
            <a:r>
              <a:rPr lang="en-US" sz="1700" dirty="0"/>
              <a:t>Creative translation is a practice that goes far beyond a straight-forward linguistic exercise</a:t>
            </a:r>
          </a:p>
          <a:p>
            <a:pPr lvl="0">
              <a:lnSpc>
                <a:spcPct val="110000"/>
              </a:lnSpc>
            </a:pPr>
            <a:r>
              <a:rPr lang="en-US" sz="1700" dirty="0"/>
              <a:t>Increasing </a:t>
            </a:r>
            <a:r>
              <a:rPr lang="en-US" sz="1700" dirty="0" err="1"/>
              <a:t>standardisation</a:t>
            </a:r>
            <a:r>
              <a:rPr lang="en-US" sz="1700" dirty="0"/>
              <a:t> of curricula and assessment as well as restrictions on permitted topics of study or discussion in the education systems of the United Kingdom and the United States may limit opportunities to bring creative translation into the classroom</a:t>
            </a:r>
          </a:p>
          <a:p>
            <a:pPr lvl="0">
              <a:lnSpc>
                <a:spcPct val="110000"/>
              </a:lnSpc>
            </a:pPr>
            <a:r>
              <a:rPr lang="en-US" sz="1700" dirty="0"/>
              <a:t>Creative translation is a powerful tool for social justice</a:t>
            </a:r>
          </a:p>
          <a:p>
            <a:pPr lvl="0">
              <a:lnSpc>
                <a:spcPct val="110000"/>
              </a:lnSpc>
            </a:pPr>
            <a:r>
              <a:rPr lang="en-US" sz="1700" dirty="0"/>
              <a:t>Developing targeted, flexible, and continued support for teachers will allow them to engage with creative translation more readily</a:t>
            </a:r>
          </a:p>
        </p:txBody>
      </p:sp>
      <p:sp>
        <p:nvSpPr>
          <p:cNvPr id="9" name="Date Placeholder 3">
            <a:extLst>
              <a:ext uri="{FF2B5EF4-FFF2-40B4-BE49-F238E27FC236}">
                <a16:creationId xmlns:a16="http://schemas.microsoft.com/office/drawing/2014/main" id="{A0D84CDF-367B-4500-B9BF-363BCA5B4AC5}"/>
              </a:ext>
            </a:extLst>
          </p:cNvPr>
          <p:cNvSpPr>
            <a:spLocks noGrp="1"/>
          </p:cNvSpPr>
          <p:nvPr>
            <p:ph type="dt" sz="half" idx="10"/>
          </p:nvPr>
        </p:nvSpPr>
        <p:spPr>
          <a:xfrm>
            <a:off x="652371" y="6332538"/>
            <a:ext cx="3006492" cy="365125"/>
          </a:xfrm>
        </p:spPr>
        <p:txBody>
          <a:bodyPr/>
          <a:lstStyle/>
          <a:p>
            <a:pPr>
              <a:spcAft>
                <a:spcPts val="600"/>
              </a:spcAft>
            </a:pPr>
            <a:fld id="{CE20ED5E-BEF4-4CD2-88BC-6FF554AA143C}" type="datetime1">
              <a:rPr lang="en-US" smtClean="0"/>
              <a:pPr>
                <a:spcAft>
                  <a:spcPts val="600"/>
                </a:spcAft>
              </a:pPr>
              <a:t>2/2/2023</a:t>
            </a:fld>
            <a:endParaRPr lang="en-US"/>
          </a:p>
        </p:txBody>
      </p:sp>
      <p:sp>
        <p:nvSpPr>
          <p:cNvPr id="11" name="Footer Placeholder 4">
            <a:extLst>
              <a:ext uri="{FF2B5EF4-FFF2-40B4-BE49-F238E27FC236}">
                <a16:creationId xmlns:a16="http://schemas.microsoft.com/office/drawing/2014/main" id="{F94F47DE-8345-4583-9C12-6882FC073E8D}"/>
              </a:ext>
            </a:extLst>
          </p:cNvPr>
          <p:cNvSpPr>
            <a:spLocks noGrp="1"/>
          </p:cNvSpPr>
          <p:nvPr>
            <p:ph type="ftr" sz="quarter" idx="11"/>
          </p:nvPr>
        </p:nvSpPr>
        <p:spPr>
          <a:xfrm>
            <a:off x="8034169" y="6332538"/>
            <a:ext cx="3505459" cy="365125"/>
          </a:xfrm>
        </p:spPr>
        <p:txBody>
          <a:bodyPr/>
          <a:lstStyle/>
          <a:p>
            <a:pPr>
              <a:spcAft>
                <a:spcPts val="600"/>
              </a:spcAft>
            </a:pPr>
            <a:r>
              <a:rPr lang="en-US" dirty="0"/>
              <a:t>Creative Translation in Educational Contexts: Translation Exchange &amp; Stephen Spender Trust</a:t>
            </a:r>
          </a:p>
        </p:txBody>
      </p:sp>
      <p:sp>
        <p:nvSpPr>
          <p:cNvPr id="13" name="Slide Number Placeholder 5">
            <a:extLst>
              <a:ext uri="{FF2B5EF4-FFF2-40B4-BE49-F238E27FC236}">
                <a16:creationId xmlns:a16="http://schemas.microsoft.com/office/drawing/2014/main" id="{02E79EFC-6457-4F10-AF6B-33E9DF3CBE7F}"/>
              </a:ext>
            </a:extLst>
          </p:cNvPr>
          <p:cNvSpPr>
            <a:spLocks noGrp="1"/>
          </p:cNvSpPr>
          <p:nvPr>
            <p:ph type="sldNum" sz="quarter" idx="12"/>
          </p:nvPr>
        </p:nvSpPr>
        <p:spPr>
          <a:xfrm>
            <a:off x="11444747" y="6332538"/>
            <a:ext cx="539808" cy="365125"/>
          </a:xfrm>
        </p:spPr>
        <p:txBody>
          <a:bodyPr/>
          <a:lstStyle/>
          <a:p>
            <a:pPr>
              <a:spcAft>
                <a:spcPts val="600"/>
              </a:spcAft>
            </a:pPr>
            <a:fld id="{45C5C030-0550-4584-9C82-E35DF7DBC581}" type="slidenum">
              <a:rPr lang="en-US" smtClean="0"/>
              <a:pPr>
                <a:spcAft>
                  <a:spcPts val="600"/>
                </a:spcAft>
              </a:pPr>
              <a:t>2</a:t>
            </a:fld>
            <a:endParaRPr lang="en-US"/>
          </a:p>
        </p:txBody>
      </p:sp>
    </p:spTree>
    <p:extLst>
      <p:ext uri="{BB962C8B-B14F-4D97-AF65-F5344CB8AC3E}">
        <p14:creationId xmlns:p14="http://schemas.microsoft.com/office/powerpoint/2010/main" val="2852293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A6AAC4-3E60-B2A7-5398-FC3F79E52E8E}"/>
              </a:ext>
            </a:extLst>
          </p:cNvPr>
          <p:cNvSpPr>
            <a:spLocks noGrp="1"/>
          </p:cNvSpPr>
          <p:nvPr>
            <p:ph idx="1"/>
          </p:nvPr>
        </p:nvSpPr>
        <p:spPr/>
        <p:txBody>
          <a:bodyPr vert="horz" lIns="91440" tIns="45720" rIns="91440" bIns="45720" rtlCol="0" anchor="t">
            <a:normAutofit/>
          </a:bodyPr>
          <a:lstStyle/>
          <a:p>
            <a:pPr marL="0" indent="0">
              <a:buNone/>
            </a:pPr>
            <a:r>
              <a:rPr lang="en-GB" dirty="0"/>
              <a:t>Report prepared by Dr Stacie Allan for the Queen's College Translation Exchange, 2023.</a:t>
            </a:r>
          </a:p>
        </p:txBody>
      </p:sp>
    </p:spTree>
    <p:extLst>
      <p:ext uri="{BB962C8B-B14F-4D97-AF65-F5344CB8AC3E}">
        <p14:creationId xmlns:p14="http://schemas.microsoft.com/office/powerpoint/2010/main" val="15042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652371" y="914400"/>
            <a:ext cx="4338729" cy="5029200"/>
          </a:xfrm>
        </p:spPr>
        <p:txBody>
          <a:bodyPr>
            <a:normAutofit/>
          </a:bodyPr>
          <a:lstStyle/>
          <a:p>
            <a:r>
              <a:rPr lang="en-US"/>
              <a:t>Background</a:t>
            </a:r>
          </a:p>
        </p:txBody>
      </p:sp>
      <p:sp>
        <p:nvSpPr>
          <p:cNvPr id="3" name="Content Placeholder"/>
          <p:cNvSpPr>
            <a:spLocks noGrp="1"/>
          </p:cNvSpPr>
          <p:nvPr>
            <p:ph idx="1"/>
          </p:nvPr>
        </p:nvSpPr>
        <p:spPr>
          <a:xfrm>
            <a:off x="6096000" y="914400"/>
            <a:ext cx="5181600" cy="5029200"/>
          </a:xfrm>
        </p:spPr>
        <p:txBody>
          <a:bodyPr>
            <a:normAutofit/>
          </a:bodyPr>
          <a:lstStyle/>
          <a:p>
            <a:pPr lvl="0">
              <a:lnSpc>
                <a:spcPct val="110000"/>
              </a:lnSpc>
            </a:pPr>
            <a:r>
              <a:rPr lang="en-US" sz="1600"/>
              <a:t>In January 2019, the Queen’s College Translation Exchange and Stephen Spender Trust held a forum for researchers and practitioners of “creative translation in the classroom” and foreign languages teachers</a:t>
            </a:r>
          </a:p>
          <a:p>
            <a:pPr lvl="0">
              <a:lnSpc>
                <a:spcPct val="110000"/>
              </a:lnSpc>
            </a:pPr>
            <a:r>
              <a:rPr lang="en-US" sz="1600"/>
              <a:t>As well as being the name of one of SST’s core programmes, the phrase “creative translation in the classroom” was used during the forum and in the associated report to describe a range of initiatives that use translation as a tool for reading world literature, developing self-expression, and provoking critical reflection</a:t>
            </a:r>
          </a:p>
          <a:p>
            <a:pPr lvl="0">
              <a:lnSpc>
                <a:spcPct val="110000"/>
              </a:lnSpc>
            </a:pPr>
            <a:r>
              <a:rPr lang="en-US" sz="1600"/>
              <a:t>The report concluded with several recommendations suggested by attendees, including targeting specific age groups, working with teacher training courses, and combining creative translation with multilingual performance</a:t>
            </a:r>
          </a:p>
        </p:txBody>
      </p:sp>
      <p:sp>
        <p:nvSpPr>
          <p:cNvPr id="9" name="Date Placeholder 3">
            <a:extLst>
              <a:ext uri="{FF2B5EF4-FFF2-40B4-BE49-F238E27FC236}">
                <a16:creationId xmlns:a16="http://schemas.microsoft.com/office/drawing/2014/main" id="{A0D84CDF-367B-4500-B9BF-363BCA5B4AC5}"/>
              </a:ext>
            </a:extLst>
          </p:cNvPr>
          <p:cNvSpPr>
            <a:spLocks noGrp="1"/>
          </p:cNvSpPr>
          <p:nvPr>
            <p:ph type="dt" sz="half" idx="10"/>
          </p:nvPr>
        </p:nvSpPr>
        <p:spPr>
          <a:xfrm>
            <a:off x="652371" y="6332538"/>
            <a:ext cx="3006492" cy="365125"/>
          </a:xfrm>
        </p:spPr>
        <p:txBody>
          <a:bodyPr/>
          <a:lstStyle/>
          <a:p>
            <a:pPr>
              <a:spcAft>
                <a:spcPts val="600"/>
              </a:spcAft>
            </a:pPr>
            <a:fld id="{CE20ED5E-BEF4-4CD2-88BC-6FF554AA143C}" type="datetime1">
              <a:rPr lang="en-US" smtClean="0"/>
              <a:pPr>
                <a:spcAft>
                  <a:spcPts val="600"/>
                </a:spcAft>
              </a:pPr>
              <a:t>2/2/2023</a:t>
            </a:fld>
            <a:endParaRPr lang="en-US"/>
          </a:p>
        </p:txBody>
      </p:sp>
      <p:sp>
        <p:nvSpPr>
          <p:cNvPr id="11" name="Footer Placeholder 4">
            <a:extLst>
              <a:ext uri="{FF2B5EF4-FFF2-40B4-BE49-F238E27FC236}">
                <a16:creationId xmlns:a16="http://schemas.microsoft.com/office/drawing/2014/main" id="{F94F47DE-8345-4583-9C12-6882FC073E8D}"/>
              </a:ext>
            </a:extLst>
          </p:cNvPr>
          <p:cNvSpPr>
            <a:spLocks noGrp="1"/>
          </p:cNvSpPr>
          <p:nvPr>
            <p:ph type="ftr" sz="quarter" idx="11"/>
          </p:nvPr>
        </p:nvSpPr>
        <p:spPr>
          <a:xfrm>
            <a:off x="8034169" y="6332538"/>
            <a:ext cx="3505459" cy="365125"/>
          </a:xfrm>
        </p:spPr>
        <p:txBody>
          <a:bodyPr/>
          <a:lstStyle/>
          <a:p>
            <a:pPr>
              <a:spcAft>
                <a:spcPts val="600"/>
              </a:spcAft>
            </a:pPr>
            <a:r>
              <a:rPr lang="en-US" dirty="0">
                <a:ea typeface="+mn-lt"/>
                <a:cs typeface="+mn-lt"/>
              </a:rPr>
              <a:t>Creative Translation in Educational Contexts: Translation Exchange &amp; Stephen Spender Trust</a:t>
            </a:r>
            <a:endParaRPr lang="en-US" b="0" dirty="0">
              <a:ea typeface="+mn-lt"/>
              <a:cs typeface="+mn-lt"/>
            </a:endParaRPr>
          </a:p>
          <a:p>
            <a:pPr>
              <a:spcAft>
                <a:spcPts val="600"/>
              </a:spcAft>
            </a:pPr>
            <a:endParaRPr lang="en-US" dirty="0"/>
          </a:p>
        </p:txBody>
      </p:sp>
      <p:sp>
        <p:nvSpPr>
          <p:cNvPr id="13" name="Slide Number Placeholder 5">
            <a:extLst>
              <a:ext uri="{FF2B5EF4-FFF2-40B4-BE49-F238E27FC236}">
                <a16:creationId xmlns:a16="http://schemas.microsoft.com/office/drawing/2014/main" id="{02E79EFC-6457-4F10-AF6B-33E9DF3CBE7F}"/>
              </a:ext>
            </a:extLst>
          </p:cNvPr>
          <p:cNvSpPr>
            <a:spLocks noGrp="1"/>
          </p:cNvSpPr>
          <p:nvPr>
            <p:ph type="sldNum" sz="quarter" idx="12"/>
          </p:nvPr>
        </p:nvSpPr>
        <p:spPr>
          <a:xfrm>
            <a:off x="11444747" y="6332538"/>
            <a:ext cx="539808" cy="365125"/>
          </a:xfrm>
        </p:spPr>
        <p:txBody>
          <a:bodyPr/>
          <a:lstStyle/>
          <a:p>
            <a:pPr>
              <a:spcAft>
                <a:spcPts val="600"/>
              </a:spcAft>
            </a:pPr>
            <a:fld id="{45C5C030-0550-4584-9C82-E35DF7DBC581}" type="slidenum">
              <a:rPr lang="en-US" smtClean="0"/>
              <a:pPr>
                <a:spcAft>
                  <a:spcPts val="600"/>
                </a:spcAft>
              </a:pPr>
              <a:t>3</a:t>
            </a:fld>
            <a:endParaRPr lang="en-US"/>
          </a:p>
        </p:txBody>
      </p:sp>
    </p:spTree>
    <p:extLst>
      <p:ext uri="{BB962C8B-B14F-4D97-AF65-F5344CB8AC3E}">
        <p14:creationId xmlns:p14="http://schemas.microsoft.com/office/powerpoint/2010/main" val="4261740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652371" y="914400"/>
            <a:ext cx="4338729" cy="5029200"/>
          </a:xfrm>
        </p:spPr>
        <p:txBody>
          <a:bodyPr>
            <a:normAutofit/>
          </a:bodyPr>
          <a:lstStyle/>
          <a:p>
            <a:r>
              <a:rPr lang="en-US"/>
              <a:t>Background</a:t>
            </a:r>
          </a:p>
        </p:txBody>
      </p:sp>
      <p:sp>
        <p:nvSpPr>
          <p:cNvPr id="3" name="Content Placeholder"/>
          <p:cNvSpPr>
            <a:spLocks noGrp="1"/>
          </p:cNvSpPr>
          <p:nvPr>
            <p:ph idx="1"/>
          </p:nvPr>
        </p:nvSpPr>
        <p:spPr>
          <a:xfrm>
            <a:off x="6096000" y="914400"/>
            <a:ext cx="5181600" cy="5029200"/>
          </a:xfrm>
        </p:spPr>
        <p:txBody>
          <a:bodyPr>
            <a:normAutofit/>
          </a:bodyPr>
          <a:lstStyle/>
          <a:p>
            <a:pPr lvl="0"/>
            <a:r>
              <a:rPr lang="en-US"/>
              <a:t>This current report discusses the findings and recommendations that emerged from the symposium, with the view to establishing connections between organisations, teachers, and researchers, further developing the field of creative translation, and mapping out practical steps and future possibilities</a:t>
            </a:r>
          </a:p>
        </p:txBody>
      </p:sp>
      <p:sp>
        <p:nvSpPr>
          <p:cNvPr id="9" name="Date Placeholder 3">
            <a:extLst>
              <a:ext uri="{FF2B5EF4-FFF2-40B4-BE49-F238E27FC236}">
                <a16:creationId xmlns:a16="http://schemas.microsoft.com/office/drawing/2014/main" id="{A0D84CDF-367B-4500-B9BF-363BCA5B4AC5}"/>
              </a:ext>
            </a:extLst>
          </p:cNvPr>
          <p:cNvSpPr>
            <a:spLocks noGrp="1"/>
          </p:cNvSpPr>
          <p:nvPr>
            <p:ph type="dt" sz="half" idx="10"/>
          </p:nvPr>
        </p:nvSpPr>
        <p:spPr>
          <a:xfrm>
            <a:off x="652371" y="6332538"/>
            <a:ext cx="3006492" cy="365125"/>
          </a:xfrm>
        </p:spPr>
        <p:txBody>
          <a:bodyPr/>
          <a:lstStyle/>
          <a:p>
            <a:pPr>
              <a:spcAft>
                <a:spcPts val="600"/>
              </a:spcAft>
            </a:pPr>
            <a:fld id="{CE20ED5E-BEF4-4CD2-88BC-6FF554AA143C}" type="datetime1">
              <a:rPr lang="en-US" smtClean="0"/>
              <a:pPr>
                <a:spcAft>
                  <a:spcPts val="600"/>
                </a:spcAft>
              </a:pPr>
              <a:t>2/2/2023</a:t>
            </a:fld>
            <a:endParaRPr lang="en-US"/>
          </a:p>
        </p:txBody>
      </p:sp>
      <p:sp>
        <p:nvSpPr>
          <p:cNvPr id="11" name="Footer Placeholder 4">
            <a:extLst>
              <a:ext uri="{FF2B5EF4-FFF2-40B4-BE49-F238E27FC236}">
                <a16:creationId xmlns:a16="http://schemas.microsoft.com/office/drawing/2014/main" id="{F94F47DE-8345-4583-9C12-6882FC073E8D}"/>
              </a:ext>
            </a:extLst>
          </p:cNvPr>
          <p:cNvSpPr>
            <a:spLocks noGrp="1"/>
          </p:cNvSpPr>
          <p:nvPr>
            <p:ph type="ftr" sz="quarter" idx="11"/>
          </p:nvPr>
        </p:nvSpPr>
        <p:spPr>
          <a:xfrm>
            <a:off x="8034169" y="6332538"/>
            <a:ext cx="3505459" cy="365125"/>
          </a:xfrm>
        </p:spPr>
        <p:txBody>
          <a:bodyPr/>
          <a:lstStyle/>
          <a:p>
            <a:pPr>
              <a:spcAft>
                <a:spcPts val="600"/>
              </a:spcAft>
            </a:pPr>
            <a:r>
              <a:rPr lang="en-US" dirty="0">
                <a:ea typeface="+mn-lt"/>
                <a:cs typeface="+mn-lt"/>
              </a:rPr>
              <a:t>Creative Translation in Educational Contexts: Translation Exchange &amp; Stephen Spender Trust</a:t>
            </a:r>
            <a:endParaRPr lang="en-US" b="0">
              <a:ea typeface="+mn-lt"/>
              <a:cs typeface="+mn-lt"/>
            </a:endParaRPr>
          </a:p>
          <a:p>
            <a:pPr>
              <a:spcAft>
                <a:spcPts val="600"/>
              </a:spcAft>
            </a:pPr>
            <a:endParaRPr lang="en-US" dirty="0"/>
          </a:p>
        </p:txBody>
      </p:sp>
      <p:sp>
        <p:nvSpPr>
          <p:cNvPr id="13" name="Slide Number Placeholder 5">
            <a:extLst>
              <a:ext uri="{FF2B5EF4-FFF2-40B4-BE49-F238E27FC236}">
                <a16:creationId xmlns:a16="http://schemas.microsoft.com/office/drawing/2014/main" id="{02E79EFC-6457-4F10-AF6B-33E9DF3CBE7F}"/>
              </a:ext>
            </a:extLst>
          </p:cNvPr>
          <p:cNvSpPr>
            <a:spLocks noGrp="1"/>
          </p:cNvSpPr>
          <p:nvPr>
            <p:ph type="sldNum" sz="quarter" idx="12"/>
          </p:nvPr>
        </p:nvSpPr>
        <p:spPr>
          <a:xfrm>
            <a:off x="11444747" y="6332538"/>
            <a:ext cx="539808" cy="365125"/>
          </a:xfrm>
        </p:spPr>
        <p:txBody>
          <a:bodyPr/>
          <a:lstStyle/>
          <a:p>
            <a:pPr>
              <a:spcAft>
                <a:spcPts val="600"/>
              </a:spcAft>
            </a:pPr>
            <a:fld id="{45C5C030-0550-4584-9C82-E35DF7DBC581}" type="slidenum">
              <a:rPr lang="en-US" smtClean="0"/>
              <a:pPr>
                <a:spcAft>
                  <a:spcPts val="600"/>
                </a:spcAft>
              </a:pPr>
              <a:t>4</a:t>
            </a:fld>
            <a:endParaRPr lang="en-US"/>
          </a:p>
        </p:txBody>
      </p:sp>
    </p:spTree>
    <p:extLst>
      <p:ext uri="{BB962C8B-B14F-4D97-AF65-F5344CB8AC3E}">
        <p14:creationId xmlns:p14="http://schemas.microsoft.com/office/powerpoint/2010/main" val="2409523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652371" y="914400"/>
            <a:ext cx="4338729" cy="5029200"/>
          </a:xfrm>
        </p:spPr>
        <p:txBody>
          <a:bodyPr>
            <a:normAutofit/>
          </a:bodyPr>
          <a:lstStyle/>
          <a:p>
            <a:r>
              <a:rPr lang="en-US"/>
              <a:t>Symposium Format</a:t>
            </a:r>
          </a:p>
        </p:txBody>
      </p:sp>
      <p:sp>
        <p:nvSpPr>
          <p:cNvPr id="3" name="Content Placeholder"/>
          <p:cNvSpPr>
            <a:spLocks noGrp="1"/>
          </p:cNvSpPr>
          <p:nvPr>
            <p:ph idx="1"/>
          </p:nvPr>
        </p:nvSpPr>
        <p:spPr>
          <a:xfrm>
            <a:off x="6096000" y="914400"/>
            <a:ext cx="5181600" cy="5029200"/>
          </a:xfrm>
        </p:spPr>
        <p:txBody>
          <a:bodyPr>
            <a:normAutofit/>
          </a:bodyPr>
          <a:lstStyle/>
          <a:p>
            <a:pPr lvl="0">
              <a:lnSpc>
                <a:spcPct val="110000"/>
              </a:lnSpc>
            </a:pPr>
            <a:r>
              <a:rPr lang="en-US" sz="1700"/>
              <a:t>On 2 March 2022, the symposium ‘Creative Translation in Educational Contexts in the 2020s’ drew together 9 panellists who all work to bring creative translation to young people, including representatives from the main programmes in the UK and US</a:t>
            </a:r>
          </a:p>
          <a:p>
            <a:pPr lvl="0">
              <a:lnSpc>
                <a:spcPct val="110000"/>
              </a:lnSpc>
            </a:pPr>
            <a:r>
              <a:rPr lang="en-US" sz="1700"/>
              <a:t>The symposium was divided into three panels, which grouped together specialists in three areas</a:t>
            </a:r>
          </a:p>
          <a:p>
            <a:pPr lvl="0">
              <a:lnSpc>
                <a:spcPct val="110000"/>
              </a:lnSpc>
            </a:pPr>
            <a:r>
              <a:rPr lang="en-US" sz="1700"/>
              <a:t>The symposium focused on the practical considerations and the potential for delivering creative translation activities, with a particular eye to current events, including the Covid-19 pandemic, educational policy reforms in different countries, and the socio-political climate</a:t>
            </a:r>
          </a:p>
        </p:txBody>
      </p:sp>
      <p:sp>
        <p:nvSpPr>
          <p:cNvPr id="9" name="Date Placeholder 3">
            <a:extLst>
              <a:ext uri="{FF2B5EF4-FFF2-40B4-BE49-F238E27FC236}">
                <a16:creationId xmlns:a16="http://schemas.microsoft.com/office/drawing/2014/main" id="{A0D84CDF-367B-4500-B9BF-363BCA5B4AC5}"/>
              </a:ext>
            </a:extLst>
          </p:cNvPr>
          <p:cNvSpPr>
            <a:spLocks noGrp="1"/>
          </p:cNvSpPr>
          <p:nvPr>
            <p:ph type="dt" sz="half" idx="10"/>
          </p:nvPr>
        </p:nvSpPr>
        <p:spPr>
          <a:xfrm>
            <a:off x="652371" y="6332538"/>
            <a:ext cx="3006492" cy="365125"/>
          </a:xfrm>
        </p:spPr>
        <p:txBody>
          <a:bodyPr/>
          <a:lstStyle/>
          <a:p>
            <a:pPr>
              <a:spcAft>
                <a:spcPts val="600"/>
              </a:spcAft>
            </a:pPr>
            <a:fld id="{CE20ED5E-BEF4-4CD2-88BC-6FF554AA143C}" type="datetime1">
              <a:rPr lang="en-US" smtClean="0"/>
              <a:pPr>
                <a:spcAft>
                  <a:spcPts val="600"/>
                </a:spcAft>
              </a:pPr>
              <a:t>2/2/2023</a:t>
            </a:fld>
            <a:endParaRPr lang="en-US"/>
          </a:p>
        </p:txBody>
      </p:sp>
      <p:sp>
        <p:nvSpPr>
          <p:cNvPr id="11" name="Footer Placeholder 4">
            <a:extLst>
              <a:ext uri="{FF2B5EF4-FFF2-40B4-BE49-F238E27FC236}">
                <a16:creationId xmlns:a16="http://schemas.microsoft.com/office/drawing/2014/main" id="{F94F47DE-8345-4583-9C12-6882FC073E8D}"/>
              </a:ext>
            </a:extLst>
          </p:cNvPr>
          <p:cNvSpPr>
            <a:spLocks noGrp="1"/>
          </p:cNvSpPr>
          <p:nvPr>
            <p:ph type="ftr" sz="quarter" idx="11"/>
          </p:nvPr>
        </p:nvSpPr>
        <p:spPr>
          <a:xfrm>
            <a:off x="8034169" y="6332538"/>
            <a:ext cx="3505459" cy="365125"/>
          </a:xfrm>
        </p:spPr>
        <p:txBody>
          <a:bodyPr/>
          <a:lstStyle/>
          <a:p>
            <a:pPr>
              <a:spcAft>
                <a:spcPts val="600"/>
              </a:spcAft>
            </a:pPr>
            <a:r>
              <a:rPr lang="en-US" dirty="0">
                <a:ea typeface="+mn-lt"/>
                <a:cs typeface="+mn-lt"/>
              </a:rPr>
              <a:t>Creative Translation in Educational Contexts: Translation Exchange &amp; Stephen Spender Trust</a:t>
            </a:r>
            <a:endParaRPr lang="en-US" b="0" dirty="0">
              <a:ea typeface="+mn-lt"/>
              <a:cs typeface="+mn-lt"/>
            </a:endParaRPr>
          </a:p>
          <a:p>
            <a:pPr>
              <a:spcAft>
                <a:spcPts val="600"/>
              </a:spcAft>
            </a:pPr>
            <a:endParaRPr lang="en-US" dirty="0"/>
          </a:p>
        </p:txBody>
      </p:sp>
      <p:sp>
        <p:nvSpPr>
          <p:cNvPr id="13" name="Slide Number Placeholder 5">
            <a:extLst>
              <a:ext uri="{FF2B5EF4-FFF2-40B4-BE49-F238E27FC236}">
                <a16:creationId xmlns:a16="http://schemas.microsoft.com/office/drawing/2014/main" id="{02E79EFC-6457-4F10-AF6B-33E9DF3CBE7F}"/>
              </a:ext>
            </a:extLst>
          </p:cNvPr>
          <p:cNvSpPr>
            <a:spLocks noGrp="1"/>
          </p:cNvSpPr>
          <p:nvPr>
            <p:ph type="sldNum" sz="quarter" idx="12"/>
          </p:nvPr>
        </p:nvSpPr>
        <p:spPr>
          <a:xfrm>
            <a:off x="11444747" y="6332538"/>
            <a:ext cx="539808" cy="365125"/>
          </a:xfrm>
        </p:spPr>
        <p:txBody>
          <a:bodyPr/>
          <a:lstStyle/>
          <a:p>
            <a:pPr>
              <a:spcAft>
                <a:spcPts val="600"/>
              </a:spcAft>
            </a:pPr>
            <a:fld id="{45C5C030-0550-4584-9C82-E35DF7DBC581}" type="slidenum">
              <a:rPr lang="en-US" smtClean="0"/>
              <a:pPr>
                <a:spcAft>
                  <a:spcPts val="600"/>
                </a:spcAft>
              </a:pPr>
              <a:t>5</a:t>
            </a:fld>
            <a:endParaRPr lang="en-US"/>
          </a:p>
        </p:txBody>
      </p:sp>
    </p:spTree>
    <p:extLst>
      <p:ext uri="{BB962C8B-B14F-4D97-AF65-F5344CB8AC3E}">
        <p14:creationId xmlns:p14="http://schemas.microsoft.com/office/powerpoint/2010/main" val="3727786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1981200" y="914400"/>
            <a:ext cx="8191500" cy="1447800"/>
          </a:xfrm>
        </p:spPr>
        <p:txBody>
          <a:bodyPr>
            <a:normAutofit/>
          </a:bodyPr>
          <a:lstStyle/>
          <a:p>
            <a:r>
              <a:rPr lang="en-US"/>
              <a:t>Emerging themes</a:t>
            </a:r>
          </a:p>
        </p:txBody>
      </p:sp>
      <p:sp>
        <p:nvSpPr>
          <p:cNvPr id="3" name="Content Placeholder"/>
          <p:cNvSpPr>
            <a:spLocks noGrp="1"/>
          </p:cNvSpPr>
          <p:nvPr>
            <p:ph idx="1"/>
          </p:nvPr>
        </p:nvSpPr>
        <p:spPr>
          <a:xfrm>
            <a:off x="1981201" y="2767748"/>
            <a:ext cx="8191500" cy="3442552"/>
          </a:xfrm>
        </p:spPr>
        <p:txBody>
          <a:bodyPr>
            <a:normAutofit/>
          </a:bodyPr>
          <a:lstStyle/>
          <a:p>
            <a:pPr lvl="0"/>
            <a:r>
              <a:rPr lang="en-US"/>
              <a:t>Across the three panels, the discussions addressed the significant potential for creative translation, the challenges of introducing the practice into different educational contexts, and strategies for overcoming barriers or working within existing constraints</a:t>
            </a:r>
          </a:p>
          <a:p>
            <a:pPr lvl="0"/>
            <a:r>
              <a:rPr lang="en-US"/>
              <a:t>Notably, each panellist spoke about how creative translation could open many other doors, and how it went beyond a purely linguistic exercise to draw out students’ creative potential and provoke critical reflection amongst them</a:t>
            </a:r>
          </a:p>
        </p:txBody>
      </p:sp>
      <p:sp>
        <p:nvSpPr>
          <p:cNvPr id="9" name="Date Placeholder 3">
            <a:extLst>
              <a:ext uri="{FF2B5EF4-FFF2-40B4-BE49-F238E27FC236}">
                <a16:creationId xmlns:a16="http://schemas.microsoft.com/office/drawing/2014/main" id="{A0D84CDF-367B-4500-B9BF-363BCA5B4AC5}"/>
              </a:ext>
            </a:extLst>
          </p:cNvPr>
          <p:cNvSpPr>
            <a:spLocks noGrp="1"/>
          </p:cNvSpPr>
          <p:nvPr>
            <p:ph type="dt" sz="half" idx="10"/>
          </p:nvPr>
        </p:nvSpPr>
        <p:spPr>
          <a:xfrm>
            <a:off x="652371" y="6332538"/>
            <a:ext cx="3006492" cy="365125"/>
          </a:xfrm>
        </p:spPr>
        <p:txBody>
          <a:bodyPr>
            <a:normAutofit/>
          </a:bodyPr>
          <a:lstStyle/>
          <a:p>
            <a:pPr>
              <a:spcAft>
                <a:spcPts val="600"/>
              </a:spcAft>
            </a:pPr>
            <a:fld id="{CE20ED5E-BEF4-4CD2-88BC-6FF554AA143C}" type="datetime1">
              <a:rPr lang="en-US" smtClean="0"/>
              <a:pPr>
                <a:spcAft>
                  <a:spcPts val="600"/>
                </a:spcAft>
              </a:pPr>
              <a:t>2/2/2023</a:t>
            </a:fld>
            <a:endParaRPr lang="en-US"/>
          </a:p>
        </p:txBody>
      </p:sp>
      <p:sp>
        <p:nvSpPr>
          <p:cNvPr id="11" name="Footer Placeholder 4">
            <a:extLst>
              <a:ext uri="{FF2B5EF4-FFF2-40B4-BE49-F238E27FC236}">
                <a16:creationId xmlns:a16="http://schemas.microsoft.com/office/drawing/2014/main" id="{F94F47DE-8345-4583-9C12-6882FC073E8D}"/>
              </a:ext>
            </a:extLst>
          </p:cNvPr>
          <p:cNvSpPr>
            <a:spLocks noGrp="1"/>
          </p:cNvSpPr>
          <p:nvPr>
            <p:ph type="ftr" sz="quarter" idx="11"/>
          </p:nvPr>
        </p:nvSpPr>
        <p:spPr>
          <a:xfrm>
            <a:off x="8034169" y="6332538"/>
            <a:ext cx="3505459" cy="365125"/>
          </a:xfrm>
        </p:spPr>
        <p:txBody>
          <a:bodyPr>
            <a:normAutofit fontScale="92500" lnSpcReduction="20000"/>
          </a:bodyPr>
          <a:lstStyle/>
          <a:p>
            <a:pPr>
              <a:spcAft>
                <a:spcPts val="600"/>
              </a:spcAft>
            </a:pPr>
            <a:r>
              <a:rPr lang="en-US" dirty="0">
                <a:ea typeface="+mn-lt"/>
                <a:cs typeface="+mn-lt"/>
              </a:rPr>
              <a:t>Creative Translation in Educational Contexts: Translation Exchange &amp; Stephen Spender Trust</a:t>
            </a:r>
            <a:endParaRPr lang="en-US" b="0" dirty="0">
              <a:ea typeface="+mn-lt"/>
              <a:cs typeface="+mn-lt"/>
            </a:endParaRPr>
          </a:p>
          <a:p>
            <a:pPr>
              <a:spcAft>
                <a:spcPts val="600"/>
              </a:spcAft>
            </a:pPr>
            <a:endParaRPr lang="en-US" dirty="0"/>
          </a:p>
        </p:txBody>
      </p:sp>
      <p:sp>
        <p:nvSpPr>
          <p:cNvPr id="13" name="Slide Number Placeholder 5">
            <a:extLst>
              <a:ext uri="{FF2B5EF4-FFF2-40B4-BE49-F238E27FC236}">
                <a16:creationId xmlns:a16="http://schemas.microsoft.com/office/drawing/2014/main" id="{02E79EFC-6457-4F10-AF6B-33E9DF3CBE7F}"/>
              </a:ext>
            </a:extLst>
          </p:cNvPr>
          <p:cNvSpPr>
            <a:spLocks noGrp="1"/>
          </p:cNvSpPr>
          <p:nvPr>
            <p:ph type="sldNum" sz="quarter" idx="12"/>
          </p:nvPr>
        </p:nvSpPr>
        <p:spPr>
          <a:xfrm>
            <a:off x="11444747" y="6332538"/>
            <a:ext cx="539808" cy="365125"/>
          </a:xfrm>
        </p:spPr>
        <p:txBody>
          <a:bodyPr>
            <a:normAutofit/>
          </a:bodyPr>
          <a:lstStyle/>
          <a:p>
            <a:pPr>
              <a:spcAft>
                <a:spcPts val="600"/>
              </a:spcAft>
            </a:pPr>
            <a:fld id="{45C5C030-0550-4584-9C82-E35DF7DBC581}" type="slidenum">
              <a:rPr lang="en-US" smtClean="0"/>
              <a:pPr>
                <a:spcAft>
                  <a:spcPts val="600"/>
                </a:spcAft>
              </a:pPr>
              <a:t>6</a:t>
            </a:fld>
            <a:endParaRPr lang="en-US"/>
          </a:p>
        </p:txBody>
      </p:sp>
    </p:spTree>
    <p:extLst>
      <p:ext uri="{BB962C8B-B14F-4D97-AF65-F5344CB8AC3E}">
        <p14:creationId xmlns:p14="http://schemas.microsoft.com/office/powerpoint/2010/main" val="3952712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652371" y="914400"/>
            <a:ext cx="4338729" cy="5029200"/>
          </a:xfrm>
        </p:spPr>
        <p:txBody>
          <a:bodyPr>
            <a:normAutofit/>
          </a:bodyPr>
          <a:lstStyle/>
          <a:p>
            <a:r>
              <a:rPr lang="en-US"/>
              <a:t>Definition and Uses of Creative Translation</a:t>
            </a:r>
          </a:p>
        </p:txBody>
      </p:sp>
      <p:sp>
        <p:nvSpPr>
          <p:cNvPr id="3" name="Content Placeholder"/>
          <p:cNvSpPr>
            <a:spLocks noGrp="1"/>
          </p:cNvSpPr>
          <p:nvPr>
            <p:ph idx="1"/>
          </p:nvPr>
        </p:nvSpPr>
        <p:spPr>
          <a:xfrm>
            <a:off x="6096000" y="914400"/>
            <a:ext cx="5181600" cy="5029200"/>
          </a:xfrm>
        </p:spPr>
        <p:txBody>
          <a:bodyPr>
            <a:normAutofit/>
          </a:bodyPr>
          <a:lstStyle/>
          <a:p>
            <a:pPr lvl="0">
              <a:lnSpc>
                <a:spcPct val="110000"/>
              </a:lnSpc>
            </a:pPr>
            <a:r>
              <a:rPr lang="en-US" sz="1700"/>
              <a:t>All panellists presented creative translation as a flexible and expansive practice in terms of application and scope, which could bring a range of holistic benefits to young people</a:t>
            </a:r>
          </a:p>
          <a:p>
            <a:pPr lvl="0">
              <a:lnSpc>
                <a:spcPct val="110000"/>
              </a:lnSpc>
            </a:pPr>
            <a:r>
              <a:rPr lang="en-US" sz="1700"/>
              <a:t>In particular, when employed in contextualised and purposeful ways, translation provided a springboard for creativity and critical thinking</a:t>
            </a:r>
          </a:p>
          <a:p>
            <a:pPr lvl="0">
              <a:lnSpc>
                <a:spcPct val="110000"/>
              </a:lnSpc>
            </a:pPr>
            <a:r>
              <a:rPr lang="en-US" sz="1700"/>
              <a:t>Whilst the potential for introducing creative translation in a diverse range of subject areas, from philosophy to dance, was mentioned, the discussions largely focused on its inclusion in the foreign language acquisition or English language and literature classrooms</a:t>
            </a:r>
          </a:p>
          <a:p>
            <a:pPr lvl="0">
              <a:lnSpc>
                <a:spcPct val="110000"/>
              </a:lnSpc>
            </a:pPr>
            <a:r>
              <a:rPr lang="en-US" sz="1700"/>
              <a:t>SC and MGD spoke about the evolving place of translation within foreign language teaching pedagogy and practice</a:t>
            </a:r>
          </a:p>
        </p:txBody>
      </p:sp>
      <p:sp>
        <p:nvSpPr>
          <p:cNvPr id="9" name="Date Placeholder 3">
            <a:extLst>
              <a:ext uri="{FF2B5EF4-FFF2-40B4-BE49-F238E27FC236}">
                <a16:creationId xmlns:a16="http://schemas.microsoft.com/office/drawing/2014/main" id="{A0D84CDF-367B-4500-B9BF-363BCA5B4AC5}"/>
              </a:ext>
            </a:extLst>
          </p:cNvPr>
          <p:cNvSpPr>
            <a:spLocks noGrp="1"/>
          </p:cNvSpPr>
          <p:nvPr>
            <p:ph type="dt" sz="half" idx="10"/>
          </p:nvPr>
        </p:nvSpPr>
        <p:spPr>
          <a:xfrm>
            <a:off x="652371" y="6332538"/>
            <a:ext cx="3006492" cy="365125"/>
          </a:xfrm>
        </p:spPr>
        <p:txBody>
          <a:bodyPr/>
          <a:lstStyle/>
          <a:p>
            <a:pPr>
              <a:spcAft>
                <a:spcPts val="600"/>
              </a:spcAft>
            </a:pPr>
            <a:fld id="{CE20ED5E-BEF4-4CD2-88BC-6FF554AA143C}" type="datetime1">
              <a:rPr lang="en-US" smtClean="0"/>
              <a:pPr>
                <a:spcAft>
                  <a:spcPts val="600"/>
                </a:spcAft>
              </a:pPr>
              <a:t>2/2/2023</a:t>
            </a:fld>
            <a:endParaRPr lang="en-US"/>
          </a:p>
        </p:txBody>
      </p:sp>
      <p:sp>
        <p:nvSpPr>
          <p:cNvPr id="11" name="Footer Placeholder 4">
            <a:extLst>
              <a:ext uri="{FF2B5EF4-FFF2-40B4-BE49-F238E27FC236}">
                <a16:creationId xmlns:a16="http://schemas.microsoft.com/office/drawing/2014/main" id="{F94F47DE-8345-4583-9C12-6882FC073E8D}"/>
              </a:ext>
            </a:extLst>
          </p:cNvPr>
          <p:cNvSpPr>
            <a:spLocks noGrp="1"/>
          </p:cNvSpPr>
          <p:nvPr>
            <p:ph type="ftr" sz="quarter" idx="11"/>
          </p:nvPr>
        </p:nvSpPr>
        <p:spPr>
          <a:xfrm>
            <a:off x="8034169" y="6332538"/>
            <a:ext cx="3505459" cy="365125"/>
          </a:xfrm>
        </p:spPr>
        <p:txBody>
          <a:bodyPr/>
          <a:lstStyle/>
          <a:p>
            <a:pPr>
              <a:spcAft>
                <a:spcPts val="600"/>
              </a:spcAft>
            </a:pPr>
            <a:r>
              <a:rPr lang="en-US" dirty="0">
                <a:ea typeface="+mn-lt"/>
                <a:cs typeface="+mn-lt"/>
              </a:rPr>
              <a:t>Creative Translation in Educational Contexts: Translation Exchange &amp; Stephen Spender Trust</a:t>
            </a:r>
            <a:endParaRPr lang="en-US" b="0" dirty="0">
              <a:ea typeface="+mn-lt"/>
              <a:cs typeface="+mn-lt"/>
            </a:endParaRPr>
          </a:p>
          <a:p>
            <a:pPr>
              <a:spcAft>
                <a:spcPts val="600"/>
              </a:spcAft>
            </a:pPr>
            <a:endParaRPr lang="en-US" dirty="0"/>
          </a:p>
        </p:txBody>
      </p:sp>
      <p:sp>
        <p:nvSpPr>
          <p:cNvPr id="13" name="Slide Number Placeholder 5">
            <a:extLst>
              <a:ext uri="{FF2B5EF4-FFF2-40B4-BE49-F238E27FC236}">
                <a16:creationId xmlns:a16="http://schemas.microsoft.com/office/drawing/2014/main" id="{02E79EFC-6457-4F10-AF6B-33E9DF3CBE7F}"/>
              </a:ext>
            </a:extLst>
          </p:cNvPr>
          <p:cNvSpPr>
            <a:spLocks noGrp="1"/>
          </p:cNvSpPr>
          <p:nvPr>
            <p:ph type="sldNum" sz="quarter" idx="12"/>
          </p:nvPr>
        </p:nvSpPr>
        <p:spPr>
          <a:xfrm>
            <a:off x="11444747" y="6332538"/>
            <a:ext cx="539808" cy="365125"/>
          </a:xfrm>
        </p:spPr>
        <p:txBody>
          <a:bodyPr/>
          <a:lstStyle/>
          <a:p>
            <a:pPr>
              <a:spcAft>
                <a:spcPts val="600"/>
              </a:spcAft>
            </a:pPr>
            <a:fld id="{45C5C030-0550-4584-9C82-E35DF7DBC581}" type="slidenum">
              <a:rPr lang="en-US" smtClean="0"/>
              <a:pPr>
                <a:spcAft>
                  <a:spcPts val="600"/>
                </a:spcAft>
              </a:pPr>
              <a:t>7</a:t>
            </a:fld>
            <a:endParaRPr lang="en-US"/>
          </a:p>
        </p:txBody>
      </p:sp>
    </p:spTree>
    <p:extLst>
      <p:ext uri="{BB962C8B-B14F-4D97-AF65-F5344CB8AC3E}">
        <p14:creationId xmlns:p14="http://schemas.microsoft.com/office/powerpoint/2010/main" val="1653967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652371" y="914400"/>
            <a:ext cx="4338729" cy="5029200"/>
          </a:xfrm>
        </p:spPr>
        <p:txBody>
          <a:bodyPr>
            <a:normAutofit/>
          </a:bodyPr>
          <a:lstStyle/>
          <a:p>
            <a:r>
              <a:rPr lang="en-US"/>
              <a:t>Definition and Uses of Creative Translation</a:t>
            </a:r>
          </a:p>
        </p:txBody>
      </p:sp>
      <p:sp>
        <p:nvSpPr>
          <p:cNvPr id="3" name="Content Placeholder"/>
          <p:cNvSpPr>
            <a:spLocks noGrp="1"/>
          </p:cNvSpPr>
          <p:nvPr>
            <p:ph idx="1"/>
          </p:nvPr>
        </p:nvSpPr>
        <p:spPr>
          <a:xfrm>
            <a:off x="6096000" y="914400"/>
            <a:ext cx="5181600" cy="5029200"/>
          </a:xfrm>
        </p:spPr>
        <p:txBody>
          <a:bodyPr>
            <a:normAutofit/>
          </a:bodyPr>
          <a:lstStyle/>
          <a:p>
            <a:pPr lvl="0">
              <a:lnSpc>
                <a:spcPct val="110000"/>
              </a:lnSpc>
            </a:pPr>
            <a:r>
              <a:rPr lang="en-US" sz="1700"/>
              <a:t>A lack of common understanding between the fields of translation and language teaching meant that translation was previously considered almost a “dirty word” in research on foreign language education</a:t>
            </a:r>
          </a:p>
          <a:p>
            <a:pPr lvl="0">
              <a:lnSpc>
                <a:spcPct val="110000"/>
              </a:lnSpc>
            </a:pPr>
            <a:r>
              <a:rPr lang="en-US" sz="1700"/>
              <a:t>MGD emphasised the need to consider translation as a form of real-world communication, rather than employing it to test knowledge, e.g. translating decontextualised sentences as part of an exam</a:t>
            </a:r>
          </a:p>
          <a:p>
            <a:pPr lvl="0">
              <a:lnSpc>
                <a:spcPct val="110000"/>
              </a:lnSpc>
            </a:pPr>
            <a:r>
              <a:rPr lang="en-US" sz="1700"/>
              <a:t>Creative translation also offers opportunities for performance and entering competitions, such as the annual Stephen Spender Prize, which were found to increase motivation and give learning languages an immediate and recognisable purpose</a:t>
            </a:r>
          </a:p>
        </p:txBody>
      </p:sp>
      <p:sp>
        <p:nvSpPr>
          <p:cNvPr id="9" name="Date Placeholder 3">
            <a:extLst>
              <a:ext uri="{FF2B5EF4-FFF2-40B4-BE49-F238E27FC236}">
                <a16:creationId xmlns:a16="http://schemas.microsoft.com/office/drawing/2014/main" id="{A0D84CDF-367B-4500-B9BF-363BCA5B4AC5}"/>
              </a:ext>
            </a:extLst>
          </p:cNvPr>
          <p:cNvSpPr>
            <a:spLocks noGrp="1"/>
          </p:cNvSpPr>
          <p:nvPr>
            <p:ph type="dt" sz="half" idx="10"/>
          </p:nvPr>
        </p:nvSpPr>
        <p:spPr>
          <a:xfrm>
            <a:off x="652371" y="6332538"/>
            <a:ext cx="3006492" cy="365125"/>
          </a:xfrm>
        </p:spPr>
        <p:txBody>
          <a:bodyPr/>
          <a:lstStyle/>
          <a:p>
            <a:pPr>
              <a:spcAft>
                <a:spcPts val="600"/>
              </a:spcAft>
            </a:pPr>
            <a:fld id="{CE20ED5E-BEF4-4CD2-88BC-6FF554AA143C}" type="datetime1">
              <a:rPr lang="en-US" smtClean="0"/>
              <a:pPr>
                <a:spcAft>
                  <a:spcPts val="600"/>
                </a:spcAft>
              </a:pPr>
              <a:t>2/2/2023</a:t>
            </a:fld>
            <a:endParaRPr lang="en-US"/>
          </a:p>
        </p:txBody>
      </p:sp>
      <p:sp>
        <p:nvSpPr>
          <p:cNvPr id="11" name="Footer Placeholder 4">
            <a:extLst>
              <a:ext uri="{FF2B5EF4-FFF2-40B4-BE49-F238E27FC236}">
                <a16:creationId xmlns:a16="http://schemas.microsoft.com/office/drawing/2014/main" id="{F94F47DE-8345-4583-9C12-6882FC073E8D}"/>
              </a:ext>
            </a:extLst>
          </p:cNvPr>
          <p:cNvSpPr>
            <a:spLocks noGrp="1"/>
          </p:cNvSpPr>
          <p:nvPr>
            <p:ph type="ftr" sz="quarter" idx="11"/>
          </p:nvPr>
        </p:nvSpPr>
        <p:spPr>
          <a:xfrm>
            <a:off x="8034169" y="6332538"/>
            <a:ext cx="3505459" cy="365125"/>
          </a:xfrm>
        </p:spPr>
        <p:txBody>
          <a:bodyPr/>
          <a:lstStyle/>
          <a:p>
            <a:pPr>
              <a:spcAft>
                <a:spcPts val="600"/>
              </a:spcAft>
            </a:pPr>
            <a:r>
              <a:rPr lang="en-US" dirty="0">
                <a:ea typeface="+mn-lt"/>
                <a:cs typeface="+mn-lt"/>
              </a:rPr>
              <a:t>Creative Translation in Educational Contexts: Translation Exchange &amp; Stephen Spender Trust</a:t>
            </a:r>
            <a:endParaRPr lang="en-US" b="0" dirty="0">
              <a:ea typeface="+mn-lt"/>
              <a:cs typeface="+mn-lt"/>
            </a:endParaRPr>
          </a:p>
          <a:p>
            <a:pPr>
              <a:spcAft>
                <a:spcPts val="600"/>
              </a:spcAft>
            </a:pPr>
            <a:endParaRPr lang="en-US" dirty="0"/>
          </a:p>
        </p:txBody>
      </p:sp>
      <p:sp>
        <p:nvSpPr>
          <p:cNvPr id="13" name="Slide Number Placeholder 5">
            <a:extLst>
              <a:ext uri="{FF2B5EF4-FFF2-40B4-BE49-F238E27FC236}">
                <a16:creationId xmlns:a16="http://schemas.microsoft.com/office/drawing/2014/main" id="{02E79EFC-6457-4F10-AF6B-33E9DF3CBE7F}"/>
              </a:ext>
            </a:extLst>
          </p:cNvPr>
          <p:cNvSpPr>
            <a:spLocks noGrp="1"/>
          </p:cNvSpPr>
          <p:nvPr>
            <p:ph type="sldNum" sz="quarter" idx="12"/>
          </p:nvPr>
        </p:nvSpPr>
        <p:spPr>
          <a:xfrm>
            <a:off x="11444747" y="6332538"/>
            <a:ext cx="539808" cy="365125"/>
          </a:xfrm>
        </p:spPr>
        <p:txBody>
          <a:bodyPr/>
          <a:lstStyle/>
          <a:p>
            <a:pPr>
              <a:spcAft>
                <a:spcPts val="600"/>
              </a:spcAft>
            </a:pPr>
            <a:fld id="{45C5C030-0550-4584-9C82-E35DF7DBC581}" type="slidenum">
              <a:rPr lang="en-US" smtClean="0"/>
              <a:pPr>
                <a:spcAft>
                  <a:spcPts val="600"/>
                </a:spcAft>
              </a:pPr>
              <a:t>8</a:t>
            </a:fld>
            <a:endParaRPr lang="en-US"/>
          </a:p>
        </p:txBody>
      </p:sp>
    </p:spTree>
    <p:extLst>
      <p:ext uri="{BB962C8B-B14F-4D97-AF65-F5344CB8AC3E}">
        <p14:creationId xmlns:p14="http://schemas.microsoft.com/office/powerpoint/2010/main" val="609115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983707" y="1255059"/>
            <a:ext cx="6224587" cy="1451816"/>
          </a:xfrm>
        </p:spPr>
        <p:txBody>
          <a:bodyPr anchor="b">
            <a:normAutofit/>
          </a:bodyPr>
          <a:lstStyle/>
          <a:p>
            <a:r>
              <a:rPr lang="en-US"/>
              <a:t>Recommendations</a:t>
            </a:r>
          </a:p>
        </p:txBody>
      </p:sp>
      <p:sp>
        <p:nvSpPr>
          <p:cNvPr id="3" name="Content Placeholder"/>
          <p:cNvSpPr>
            <a:spLocks noGrp="1"/>
          </p:cNvSpPr>
          <p:nvPr>
            <p:ph idx="1"/>
          </p:nvPr>
        </p:nvSpPr>
        <p:spPr>
          <a:xfrm>
            <a:off x="2983707" y="3071906"/>
            <a:ext cx="6224587" cy="2871695"/>
          </a:xfrm>
        </p:spPr>
        <p:txBody>
          <a:bodyPr>
            <a:normAutofit/>
          </a:bodyPr>
          <a:lstStyle/>
          <a:p>
            <a:pPr lvl="0"/>
            <a:r>
              <a:rPr lang="en-US" dirty="0"/>
              <a:t>To make the most of its potential benefits, translation should always be employed in contextualised and purposeful ways that go beyond a purely linguistic exercise</a:t>
            </a:r>
          </a:p>
        </p:txBody>
      </p:sp>
      <p:sp>
        <p:nvSpPr>
          <p:cNvPr id="9" name="Date Placeholder 3">
            <a:extLst>
              <a:ext uri="{FF2B5EF4-FFF2-40B4-BE49-F238E27FC236}">
                <a16:creationId xmlns:a16="http://schemas.microsoft.com/office/drawing/2014/main" id="{CF2FF87B-D459-4618-9478-CE7AA4097140}"/>
              </a:ext>
            </a:extLst>
          </p:cNvPr>
          <p:cNvSpPr>
            <a:spLocks noGrp="1"/>
          </p:cNvSpPr>
          <p:nvPr>
            <p:ph type="dt" sz="half" idx="10"/>
          </p:nvPr>
        </p:nvSpPr>
        <p:spPr>
          <a:xfrm>
            <a:off x="652371" y="6332538"/>
            <a:ext cx="3006492" cy="365125"/>
          </a:xfrm>
        </p:spPr>
        <p:txBody>
          <a:bodyPr/>
          <a:lstStyle/>
          <a:p>
            <a:pPr>
              <a:spcAft>
                <a:spcPts val="600"/>
              </a:spcAft>
            </a:pPr>
            <a:fld id="{00924C66-AD72-42B8-8A00-AD305112412B}" type="datetime1">
              <a:rPr lang="en-US" smtClean="0"/>
              <a:pPr>
                <a:spcAft>
                  <a:spcPts val="600"/>
                </a:spcAft>
              </a:pPr>
              <a:t>2/2/2023</a:t>
            </a:fld>
            <a:endParaRPr lang="en-US"/>
          </a:p>
        </p:txBody>
      </p:sp>
      <p:sp>
        <p:nvSpPr>
          <p:cNvPr id="11" name="Footer Placeholder 4">
            <a:extLst>
              <a:ext uri="{FF2B5EF4-FFF2-40B4-BE49-F238E27FC236}">
                <a16:creationId xmlns:a16="http://schemas.microsoft.com/office/drawing/2014/main" id="{831411C9-9C03-4BC1-A1A3-CD8F6F722845}"/>
              </a:ext>
            </a:extLst>
          </p:cNvPr>
          <p:cNvSpPr>
            <a:spLocks noGrp="1"/>
          </p:cNvSpPr>
          <p:nvPr>
            <p:ph type="ftr" sz="quarter" idx="11"/>
          </p:nvPr>
        </p:nvSpPr>
        <p:spPr>
          <a:xfrm>
            <a:off x="8034169" y="6332538"/>
            <a:ext cx="3505459" cy="365125"/>
          </a:xfrm>
        </p:spPr>
        <p:txBody>
          <a:bodyPr/>
          <a:lstStyle/>
          <a:p>
            <a:pPr>
              <a:spcAft>
                <a:spcPts val="600"/>
              </a:spcAft>
            </a:pPr>
            <a:r>
              <a:rPr lang="en-US" dirty="0">
                <a:ea typeface="+mn-lt"/>
                <a:cs typeface="+mn-lt"/>
              </a:rPr>
              <a:t>Creative Translation in Educational Contexts: Translation Exchange &amp; Stephen Spender Trust</a:t>
            </a:r>
            <a:endParaRPr lang="en-US" b="0" dirty="0">
              <a:ea typeface="+mn-lt"/>
              <a:cs typeface="+mn-lt"/>
            </a:endParaRPr>
          </a:p>
          <a:p>
            <a:pPr>
              <a:spcAft>
                <a:spcPts val="600"/>
              </a:spcAft>
            </a:pPr>
            <a:endParaRPr lang="en-US" dirty="0"/>
          </a:p>
        </p:txBody>
      </p:sp>
      <p:sp>
        <p:nvSpPr>
          <p:cNvPr id="13" name="Slide Number Placeholder 5">
            <a:extLst>
              <a:ext uri="{FF2B5EF4-FFF2-40B4-BE49-F238E27FC236}">
                <a16:creationId xmlns:a16="http://schemas.microsoft.com/office/drawing/2014/main" id="{AF593452-F6FC-438E-8CAA-228C57E92073}"/>
              </a:ext>
            </a:extLst>
          </p:cNvPr>
          <p:cNvSpPr>
            <a:spLocks noGrp="1"/>
          </p:cNvSpPr>
          <p:nvPr>
            <p:ph type="sldNum" sz="quarter" idx="12"/>
          </p:nvPr>
        </p:nvSpPr>
        <p:spPr>
          <a:xfrm>
            <a:off x="11444747" y="6332538"/>
            <a:ext cx="539808" cy="365125"/>
          </a:xfrm>
        </p:spPr>
        <p:txBody>
          <a:bodyPr/>
          <a:lstStyle/>
          <a:p>
            <a:pPr>
              <a:spcAft>
                <a:spcPts val="600"/>
              </a:spcAft>
            </a:pPr>
            <a:fld id="{45C5C030-0550-4584-9C82-E35DF7DBC581}" type="slidenum">
              <a:rPr lang="en-US" smtClean="0"/>
              <a:pPr>
                <a:spcAft>
                  <a:spcPts val="600"/>
                </a:spcAft>
              </a:pPr>
              <a:t>9</a:t>
            </a:fld>
            <a:endParaRPr lang="en-US"/>
          </a:p>
        </p:txBody>
      </p:sp>
    </p:spTree>
    <p:extLst>
      <p:ext uri="{BB962C8B-B14F-4D97-AF65-F5344CB8AC3E}">
        <p14:creationId xmlns:p14="http://schemas.microsoft.com/office/powerpoint/2010/main" val="56406496"/>
      </p:ext>
    </p:extLst>
  </p:cSld>
  <p:clrMapOvr>
    <a:masterClrMapping/>
  </p:clrMapOvr>
</p:sld>
</file>

<file path=ppt/theme/theme1.xml><?xml version="1.0" encoding="utf-8"?>
<a:theme xmlns:a="http://schemas.openxmlformats.org/drawingml/2006/main" name="CitationVTI">
  <a:themeElements>
    <a:clrScheme name="AnalogousFromRegularSeedRightStep">
      <a:dk1>
        <a:srgbClr val="000000"/>
      </a:dk1>
      <a:lt1>
        <a:srgbClr val="FFFFFF"/>
      </a:lt1>
      <a:dk2>
        <a:srgbClr val="3C3122"/>
      </a:dk2>
      <a:lt2>
        <a:srgbClr val="E2E7E8"/>
      </a:lt2>
      <a:accent1>
        <a:srgbClr val="C3614D"/>
      </a:accent1>
      <a:accent2>
        <a:srgbClr val="B1813B"/>
      </a:accent2>
      <a:accent3>
        <a:srgbClr val="A7A842"/>
      </a:accent3>
      <a:accent4>
        <a:srgbClr val="7FB13B"/>
      </a:accent4>
      <a:accent5>
        <a:srgbClr val="59B748"/>
      </a:accent5>
      <a:accent6>
        <a:srgbClr val="3BB159"/>
      </a:accent6>
      <a:hlink>
        <a:srgbClr val="358EA1"/>
      </a:hlink>
      <a:folHlink>
        <a:srgbClr val="7F7F7F"/>
      </a:folHlink>
    </a:clrScheme>
    <a:fontScheme name="Grandview">
      <a:majorFont>
        <a:latin typeface="Grandview"/>
        <a:ea typeface=""/>
        <a:cs typeface=""/>
      </a:majorFont>
      <a:minorFont>
        <a:latin typeface="Grandview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itationVTI" id="{4899D957-8B31-4AB5-A19D-CB0353FFB667}" vid="{430294D6-2412-4BD3-B567-F0976EA49313}"/>
    </a:ext>
  </a:extLst>
</a:theme>
</file>

<file path=docProps/app.xml><?xml version="1.0" encoding="utf-8"?>
<Properties xmlns="http://schemas.openxmlformats.org/officeDocument/2006/extended-properties" xmlns:vt="http://schemas.openxmlformats.org/officeDocument/2006/docPropsVTypes">
  <TotalTime>0</TotalTime>
  <Words>1731</Words>
  <Application>Microsoft Office PowerPoint</Application>
  <PresentationFormat>Widescreen</PresentationFormat>
  <Paragraphs>124</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Grandview</vt:lpstr>
      <vt:lpstr>Grandview Display</vt:lpstr>
      <vt:lpstr>CitationVTI</vt:lpstr>
      <vt:lpstr>Creative Translation in Educational Contexts in the 2020s</vt:lpstr>
      <vt:lpstr>Key Findings</vt:lpstr>
      <vt:lpstr>Background</vt:lpstr>
      <vt:lpstr>Background</vt:lpstr>
      <vt:lpstr>Symposium Format</vt:lpstr>
      <vt:lpstr>Emerging themes</vt:lpstr>
      <vt:lpstr>Definition and Uses of Creative Translation</vt:lpstr>
      <vt:lpstr>Definition and Uses of Creative Translation</vt:lpstr>
      <vt:lpstr>Recommendations</vt:lpstr>
      <vt:lpstr>Rise of Standardisation</vt:lpstr>
      <vt:lpstr>Rise of Standardisation</vt:lpstr>
      <vt:lpstr>Recommendations</vt:lpstr>
      <vt:lpstr>Social Justice</vt:lpstr>
      <vt:lpstr>Social Justice</vt:lpstr>
      <vt:lpstr>Recommendations</vt:lpstr>
      <vt:lpstr>Resourcing and Upskilling Teachers</vt:lpstr>
      <vt:lpstr>Resourcing and Upskilling Teachers</vt:lpstr>
      <vt:lpstr>Recommendations</vt:lpstr>
      <vt:lpstr>Key Benefits of Creative Translation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c:creator>
  <cp:lastModifiedBy>Charlotte Ryland</cp:lastModifiedBy>
  <cp:revision>39</cp:revision>
  <dcterms:created xsi:type="dcterms:W3CDTF">2023-02-02T14:17:56Z</dcterms:created>
  <dcterms:modified xsi:type="dcterms:W3CDTF">2023-02-02T14:44:00Z</dcterms:modified>
</cp:coreProperties>
</file>