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292" r:id="rId5"/>
    <p:sldId id="333" r:id="rId6"/>
    <p:sldId id="272" r:id="rId7"/>
    <p:sldId id="257" r:id="rId8"/>
    <p:sldId id="259" r:id="rId9"/>
    <p:sldId id="260" r:id="rId10"/>
    <p:sldId id="261" r:id="rId11"/>
    <p:sldId id="270" r:id="rId12"/>
    <p:sldId id="264" r:id="rId13"/>
    <p:sldId id="330" r:id="rId14"/>
    <p:sldId id="265" r:id="rId15"/>
    <p:sldId id="267" r:id="rId16"/>
    <p:sldId id="263" r:id="rId17"/>
  </p:sldIdLst>
  <p:sldSz cx="12192000" cy="6858000"/>
  <p:notesSz cx="6858000" cy="9144000"/>
  <p:embeddedFontLst>
    <p:embeddedFont>
      <p:font typeface="Abadi" panose="020B0604020104020204" pitchFamily="34" charset="0"/>
      <p:regular r:id="rId19"/>
    </p:embeddedFont>
    <p:embeddedFont>
      <p:font typeface="Book Antiqua" panose="020406020503050303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Noto Sans" panose="020B050204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4w4ujMpU8b7iFP3xJ9yKcC904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00C"/>
    <a:srgbClr val="FAD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8C088-4971-419A-9D55-DC461E50B622}" v="2" dt="2023-04-06T15:08:22.73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6968" autoAdjust="0"/>
  </p:normalViewPr>
  <p:slideViewPr>
    <p:cSldViewPr snapToGrid="0">
      <p:cViewPr varScale="1">
        <p:scale>
          <a:sx n="72" d="100"/>
          <a:sy n="72" d="100"/>
        </p:scale>
        <p:origin x="1075"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Ryland" userId="86db2cc1-c246-4103-8899-2eb4f61edc5d" providerId="ADAL" clId="{2998C088-4971-419A-9D55-DC461E50B622}"/>
    <pc:docChg chg="custSel modSld">
      <pc:chgData name="Charlotte Ryland" userId="86db2cc1-c246-4103-8899-2eb4f61edc5d" providerId="ADAL" clId="{2998C088-4971-419A-9D55-DC461E50B622}" dt="2023-04-06T15:01:00.532" v="127" actId="1076"/>
      <pc:docMkLst>
        <pc:docMk/>
      </pc:docMkLst>
      <pc:sldChg chg="modSp mod">
        <pc:chgData name="Charlotte Ryland" userId="86db2cc1-c246-4103-8899-2eb4f61edc5d" providerId="ADAL" clId="{2998C088-4971-419A-9D55-DC461E50B622}" dt="2023-04-06T15:01:00.532" v="127" actId="1076"/>
        <pc:sldMkLst>
          <pc:docMk/>
          <pc:sldMk cId="458678535" sldId="263"/>
        </pc:sldMkLst>
        <pc:spChg chg="mod">
          <ac:chgData name="Charlotte Ryland" userId="86db2cc1-c246-4103-8899-2eb4f61edc5d" providerId="ADAL" clId="{2998C088-4971-419A-9D55-DC461E50B622}" dt="2023-04-06T15:01:00.532" v="127" actId="1076"/>
          <ac:spMkLst>
            <pc:docMk/>
            <pc:sldMk cId="458678535" sldId="263"/>
            <ac:spMk id="2" creationId="{71FEBC6C-7CEE-4A96-9045-75A0F6289505}"/>
          </ac:spMkLst>
        </pc:spChg>
      </pc:sldChg>
      <pc:sldChg chg="modNotesTx">
        <pc:chgData name="Charlotte Ryland" userId="86db2cc1-c246-4103-8899-2eb4f61edc5d" providerId="ADAL" clId="{2998C088-4971-419A-9D55-DC461E50B622}" dt="2023-04-06T14:53:17.461" v="55" actId="20577"/>
        <pc:sldMkLst>
          <pc:docMk/>
          <pc:sldMk cId="0" sldId="267"/>
        </pc:sldMkLst>
      </pc:sldChg>
      <pc:sldChg chg="addSp modSp mod">
        <pc:chgData name="Charlotte Ryland" userId="86db2cc1-c246-4103-8899-2eb4f61edc5d" providerId="ADAL" clId="{2998C088-4971-419A-9D55-DC461E50B622}" dt="2023-04-06T14:53:00.273" v="54" actId="1076"/>
        <pc:sldMkLst>
          <pc:docMk/>
          <pc:sldMk cId="207224900" sldId="272"/>
        </pc:sldMkLst>
        <pc:spChg chg="add mod">
          <ac:chgData name="Charlotte Ryland" userId="86db2cc1-c246-4103-8899-2eb4f61edc5d" providerId="ADAL" clId="{2998C088-4971-419A-9D55-DC461E50B622}" dt="2023-04-06T14:53:00.273" v="54" actId="1076"/>
          <ac:spMkLst>
            <pc:docMk/>
            <pc:sldMk cId="207224900" sldId="272"/>
            <ac:spMk id="3" creationId="{95CE2A1B-7DE7-94C2-8AA8-C72469EC1DEE}"/>
          </ac:spMkLst>
        </pc:spChg>
        <pc:picChg chg="mod">
          <ac:chgData name="Charlotte Ryland" userId="86db2cc1-c246-4103-8899-2eb4f61edc5d" providerId="ADAL" clId="{2998C088-4971-419A-9D55-DC461E50B622}" dt="2023-04-06T14:52:54.770" v="53" actId="1076"/>
          <ac:picMkLst>
            <pc:docMk/>
            <pc:sldMk cId="207224900" sldId="272"/>
            <ac:picMk id="6" creationId="{EABBBE4E-A38F-714C-8BA3-712E96D64B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Kd-Q_-4UQ1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lesson starts with a 10-minute video to introduce the competition, featuring a professional literary translator, two students currently studying languages at The Queen’s College, and Director of the Translation Exchange Charlotte Ryland. Teachers with more time available may choose to break up the video to ask students what they remember and what impressed or surprised them. </a:t>
            </a:r>
          </a:p>
          <a:p>
            <a:endParaRPr lang="en-US" dirty="0"/>
          </a:p>
        </p:txBody>
      </p:sp>
      <p:sp>
        <p:nvSpPr>
          <p:cNvPr id="4" name="Slide Number Placeholder 3"/>
          <p:cNvSpPr>
            <a:spLocks noGrp="1"/>
          </p:cNvSpPr>
          <p:nvPr>
            <p:ph type="sldNum" sz="quarter" idx="5"/>
          </p:nvPr>
        </p:nvSpPr>
        <p:spPr/>
        <p:txBody>
          <a:bodyPr/>
          <a:lstStyle/>
          <a:p>
            <a:fld id="{9D55C1EE-58EC-604C-BE36-6E575B230AB8}" type="slidenum">
              <a:rPr lang="en-US" smtClean="0"/>
              <a:t>1</a:t>
            </a:fld>
            <a:endParaRPr lang="en-US" dirty="0"/>
          </a:p>
        </p:txBody>
      </p:sp>
    </p:spTree>
    <p:extLst>
      <p:ext uri="{BB962C8B-B14F-4D97-AF65-F5344CB8AC3E}">
        <p14:creationId xmlns:p14="http://schemas.microsoft.com/office/powerpoint/2010/main" val="1176944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translate their extract in pairs, in groups of 8 OR alone, in groups of 4. </a:t>
            </a:r>
          </a:p>
          <a:p>
            <a:r>
              <a:rPr lang="en-US" dirty="0"/>
              <a:t>For a class of 30 you will need to be flexible with this. A suggested grouping would be 3 groups of 8 and one group of 6, with the group of 6</a:t>
            </a:r>
          </a:p>
          <a:p>
            <a:r>
              <a:rPr lang="en-US" dirty="0"/>
              <a:t>having two pairs and two students working individually. </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7282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dirty="0"/>
              <a:t>This </a:t>
            </a:r>
            <a:r>
              <a:rPr lang="fr-FR" i="0" dirty="0" err="1"/>
              <a:t>task</a:t>
            </a:r>
            <a:r>
              <a:rPr lang="fr-FR" i="0" dirty="0"/>
              <a:t> </a:t>
            </a:r>
            <a:r>
              <a:rPr lang="fr-FR" i="0" dirty="0" err="1"/>
              <a:t>is</a:t>
            </a:r>
            <a:r>
              <a:rPr lang="fr-FR" i="0" dirty="0"/>
              <a:t> </a:t>
            </a:r>
            <a:r>
              <a:rPr lang="fr-FR" i="0" dirty="0" err="1"/>
              <a:t>optional</a:t>
            </a:r>
            <a:r>
              <a:rPr lang="fr-FR" i="0" dirty="0"/>
              <a:t>, </a:t>
            </a:r>
            <a:r>
              <a:rPr lang="fr-FR" i="0" dirty="0" err="1"/>
              <a:t>depending</a:t>
            </a:r>
            <a:r>
              <a:rPr lang="fr-FR" i="0" dirty="0"/>
              <a:t> on time </a:t>
            </a:r>
            <a:r>
              <a:rPr lang="fr-FR" i="0" dirty="0" err="1"/>
              <a:t>constraints</a:t>
            </a:r>
            <a:r>
              <a:rPr lang="fr-FR" i="0" dirty="0"/>
              <a:t>. </a:t>
            </a:r>
            <a:r>
              <a:rPr lang="fr-FR" i="0" dirty="0" err="1"/>
              <a:t>Ask</a:t>
            </a:r>
            <a:r>
              <a:rPr lang="fr-FR" i="0" dirty="0"/>
              <a:t> </a:t>
            </a:r>
            <a:r>
              <a:rPr lang="fr-FR" i="0" dirty="0" err="1"/>
              <a:t>students</a:t>
            </a:r>
            <a:r>
              <a:rPr lang="fr-FR" i="0" dirty="0"/>
              <a:t> to </a:t>
            </a:r>
            <a:r>
              <a:rPr lang="fr-FR" i="0" dirty="0" err="1"/>
              <a:t>walk</a:t>
            </a:r>
            <a:r>
              <a:rPr lang="fr-FR" i="0" dirty="0"/>
              <a:t> </a:t>
            </a:r>
            <a:r>
              <a:rPr lang="fr-FR" i="0" dirty="0" err="1"/>
              <a:t>around</a:t>
            </a:r>
            <a:r>
              <a:rPr lang="fr-FR" i="0" dirty="0"/>
              <a:t> the room, </a:t>
            </a:r>
            <a:r>
              <a:rPr lang="fr-FR" i="0" dirty="0" err="1"/>
              <a:t>reading</a:t>
            </a:r>
            <a:r>
              <a:rPr lang="fr-FR" i="0" dirty="0"/>
              <a:t> the </a:t>
            </a:r>
            <a:r>
              <a:rPr lang="fr-FR" i="0" dirty="0" err="1"/>
              <a:t>different</a:t>
            </a:r>
            <a:r>
              <a:rPr lang="fr-FR" i="0" dirty="0"/>
              <a:t> translations. Encourage the </a:t>
            </a:r>
            <a:r>
              <a:rPr lang="fr-FR" i="0" dirty="0" err="1"/>
              <a:t>students</a:t>
            </a:r>
            <a:r>
              <a:rPr lang="fr-FR" i="0" dirty="0"/>
              <a:t> to </a:t>
            </a:r>
            <a:r>
              <a:rPr lang="fr-FR" i="0" dirty="0" err="1"/>
              <a:t>choose</a:t>
            </a:r>
            <a:r>
              <a:rPr lang="fr-FR" i="0" dirty="0"/>
              <a:t> </a:t>
            </a:r>
            <a:r>
              <a:rPr lang="fr-FR" i="0" dirty="0" err="1"/>
              <a:t>their</a:t>
            </a:r>
            <a:r>
              <a:rPr lang="fr-FR" i="0" dirty="0"/>
              <a:t> </a:t>
            </a:r>
            <a:r>
              <a:rPr lang="fr-FR" i="0" dirty="0" err="1"/>
              <a:t>prefered</a:t>
            </a:r>
            <a:r>
              <a:rPr lang="fr-FR" i="0" dirty="0"/>
              <a:t> translations </a:t>
            </a:r>
            <a:r>
              <a:rPr lang="fr-FR" i="0" dirty="0" err="1"/>
              <a:t>within</a:t>
            </a:r>
            <a:r>
              <a:rPr lang="fr-FR" i="0" dirty="0"/>
              <a:t> </a:t>
            </a:r>
            <a:r>
              <a:rPr lang="fr-FR" i="0" dirty="0" err="1"/>
              <a:t>their</a:t>
            </a:r>
            <a:r>
              <a:rPr lang="fr-FR" i="0" dirty="0"/>
              <a:t> class.</a:t>
            </a:r>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Book Antiqua"/>
              <a:buNone/>
            </a:pPr>
            <a:r>
              <a:rPr lang="en-GB" dirty="0"/>
              <a:t>Translators Aloud: https://www.youtube.com/channel/UCjaq9OSpoEeohPmK8ZT-C7w</a:t>
            </a:r>
            <a:endParaRPr dirty="0"/>
          </a:p>
          <a:p>
            <a:pPr marL="0" marR="0" lvl="0" indent="0" algn="l" rtl="0">
              <a:lnSpc>
                <a:spcPct val="100000"/>
              </a:lnSpc>
              <a:spcBef>
                <a:spcPts val="0"/>
              </a:spcBef>
              <a:spcAft>
                <a:spcPts val="0"/>
              </a:spcAft>
              <a:buClr>
                <a:schemeClr val="dk1"/>
              </a:buClr>
              <a:buSzPts val="1200"/>
              <a:buFont typeface="Book Antiqua"/>
              <a:buNone/>
            </a:pPr>
            <a:r>
              <a:rPr lang="en-GB" dirty="0"/>
              <a:t>The teacher may wish to begin by playing one of the shorter videos from the site as an example.</a:t>
            </a:r>
          </a:p>
          <a:p>
            <a:pPr marL="0" marR="0" lvl="0" indent="0" algn="l" rtl="0">
              <a:lnSpc>
                <a:spcPct val="100000"/>
              </a:lnSpc>
              <a:spcBef>
                <a:spcPts val="0"/>
              </a:spcBef>
              <a:spcAft>
                <a:spcPts val="0"/>
              </a:spcAft>
              <a:buClr>
                <a:schemeClr val="dk1"/>
              </a:buClr>
              <a:buSzPts val="1200"/>
              <a:buFont typeface="Book Antiqua"/>
              <a:buNone/>
            </a:pPr>
            <a:r>
              <a:rPr lang="en-GB" dirty="0"/>
              <a:t>This task could be used in the following lesson, or set as an enrichment homework task for the students. This is also an excellent opportunity for students to practise reading some of the extract aloud and improving their pronunciation skills. </a:t>
            </a:r>
            <a:endParaRPr dirty="0"/>
          </a:p>
          <a:p>
            <a:pPr marL="0" lvl="0" indent="0" algn="l" rtl="0">
              <a:spcBef>
                <a:spcPts val="0"/>
              </a:spcBef>
              <a:spcAft>
                <a:spcPts val="0"/>
              </a:spcAft>
              <a:buNone/>
            </a:pPr>
            <a:endParaRPr dirty="0"/>
          </a:p>
        </p:txBody>
      </p:sp>
      <p:sp>
        <p:nvSpPr>
          <p:cNvPr id="170" name="Google Shape;17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b="1" dirty="0"/>
              <a:t>10 minutes</a:t>
            </a:r>
            <a:endParaRPr lang="en-US" u="sng" dirty="0"/>
          </a:p>
          <a:p>
            <a:pPr marL="0" indent="0"/>
            <a:endParaRPr lang="en-US" u="sng" dirty="0"/>
          </a:p>
          <a:p>
            <a:pPr marL="0" lvl="0" indent="0" algn="l">
              <a:spcBef>
                <a:spcPts val="0"/>
              </a:spcBef>
              <a:spcAft>
                <a:spcPts val="0"/>
              </a:spcAft>
              <a:buNone/>
            </a:pPr>
            <a:r>
              <a:rPr lang="en-GB" sz="1800" b="0" i="0" dirty="0">
                <a:effectLst/>
                <a:latin typeface="inherit"/>
                <a:hlinkClick r:id="rId3"/>
              </a:rPr>
              <a:t>https://www.youtube.com/watch?v=Kd-Q_-4UQ1U</a:t>
            </a:r>
            <a:endParaRPr lang="en-GB" sz="1800" b="0" i="0" dirty="0">
              <a:effectLst/>
              <a:latin typeface="inherit"/>
            </a:endParaRPr>
          </a:p>
          <a:p>
            <a:pPr marL="0" lvl="0" indent="0" algn="l">
              <a:spcBef>
                <a:spcPts val="0"/>
              </a:spcBef>
              <a:spcAft>
                <a:spcPts val="0"/>
              </a:spcAft>
              <a:buNone/>
            </a:pPr>
            <a:endParaRPr lang="en-US" u="sng" dirty="0"/>
          </a:p>
          <a:p>
            <a:pPr marL="0" indent="0"/>
            <a:r>
              <a:rPr lang="en-US" dirty="0"/>
              <a:t>You could pause video after each speaker to ask students to </a:t>
            </a:r>
            <a:r>
              <a:rPr lang="en-US" dirty="0" err="1"/>
              <a:t>summarise</a:t>
            </a:r>
            <a:r>
              <a:rPr lang="en-US" dirty="0"/>
              <a:t> what students have heard or to ask if there was anything </a:t>
            </a:r>
            <a:r>
              <a:rPr lang="en-US"/>
              <a:t>they found surprising </a:t>
            </a:r>
            <a:r>
              <a:rPr lang="en-US" dirty="0"/>
              <a:t>in that section of the video. </a:t>
            </a:r>
          </a:p>
        </p:txBody>
      </p:sp>
      <p:sp>
        <p:nvSpPr>
          <p:cNvPr id="164" name="Google Shape;1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54993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Explain</a:t>
            </a:r>
            <a:r>
              <a:rPr lang="fr-FR" dirty="0"/>
              <a:t> to </a:t>
            </a:r>
            <a:r>
              <a:rPr lang="fr-FR" dirty="0" err="1"/>
              <a:t>students</a:t>
            </a:r>
            <a:r>
              <a:rPr lang="fr-FR" dirty="0"/>
              <a:t> </a:t>
            </a:r>
            <a:r>
              <a:rPr lang="fr-FR" dirty="0" err="1"/>
              <a:t>they</a:t>
            </a:r>
            <a:r>
              <a:rPr lang="fr-FR" dirty="0"/>
              <a:t> are </a:t>
            </a:r>
            <a:r>
              <a:rPr lang="fr-FR" dirty="0" err="1"/>
              <a:t>going</a:t>
            </a:r>
            <a:r>
              <a:rPr lang="fr-FR" dirty="0"/>
              <a:t> to </a:t>
            </a:r>
            <a:r>
              <a:rPr lang="fr-FR" dirty="0" err="1"/>
              <a:t>be</a:t>
            </a:r>
            <a:r>
              <a:rPr lang="fr-FR" dirty="0"/>
              <a:t> </a:t>
            </a:r>
            <a:r>
              <a:rPr lang="fr-FR" dirty="0" err="1"/>
              <a:t>translating</a:t>
            </a:r>
            <a:r>
              <a:rPr lang="fr-FR" dirty="0"/>
              <a:t> an </a:t>
            </a:r>
            <a:r>
              <a:rPr lang="fr-FR" dirty="0" err="1"/>
              <a:t>extract</a:t>
            </a:r>
            <a:r>
              <a:rPr lang="fr-FR" dirty="0"/>
              <a:t> </a:t>
            </a:r>
            <a:r>
              <a:rPr lang="fr-FR" dirty="0" err="1"/>
              <a:t>from</a:t>
            </a:r>
            <a:r>
              <a:rPr lang="fr-FR" dirty="0"/>
              <a:t> a story about a girl </a:t>
            </a:r>
            <a:r>
              <a:rPr lang="fr-FR" dirty="0" err="1"/>
              <a:t>called</a:t>
            </a:r>
            <a:r>
              <a:rPr lang="fr-FR" dirty="0"/>
              <a:t> Esther and the stories of </a:t>
            </a:r>
            <a:r>
              <a:rPr lang="fr-FR" dirty="0" err="1"/>
              <a:t>what</a:t>
            </a:r>
            <a:r>
              <a:rPr lang="fr-FR" dirty="0"/>
              <a:t> </a:t>
            </a:r>
            <a:r>
              <a:rPr lang="fr-FR" dirty="0" err="1"/>
              <a:t>happened</a:t>
            </a:r>
            <a:r>
              <a:rPr lang="fr-FR" dirty="0"/>
              <a:t> to </a:t>
            </a:r>
            <a:r>
              <a:rPr lang="fr-FR" dirty="0" err="1"/>
              <a:t>her</a:t>
            </a:r>
            <a:endParaRPr lang="fr-FR" dirty="0"/>
          </a:p>
          <a:p>
            <a:r>
              <a:rPr lang="fr-FR" dirty="0" err="1"/>
              <a:t>when</a:t>
            </a:r>
            <a:r>
              <a:rPr lang="fr-FR" dirty="0"/>
              <a:t> </a:t>
            </a:r>
            <a:r>
              <a:rPr lang="fr-FR" dirty="0" err="1"/>
              <a:t>she</a:t>
            </a:r>
            <a:r>
              <a:rPr lang="fr-FR" dirty="0"/>
              <a:t> </a:t>
            </a:r>
            <a:r>
              <a:rPr lang="fr-FR" dirty="0" err="1"/>
              <a:t>was</a:t>
            </a:r>
            <a:r>
              <a:rPr lang="fr-FR" dirty="0"/>
              <a:t> 12 </a:t>
            </a:r>
            <a:r>
              <a:rPr lang="fr-FR" dirty="0" err="1"/>
              <a:t>years</a:t>
            </a:r>
            <a:r>
              <a:rPr lang="fr-FR" dirty="0"/>
              <a:t> </a:t>
            </a:r>
            <a:r>
              <a:rPr lang="fr-FR" dirty="0" err="1"/>
              <a:t>old</a:t>
            </a:r>
            <a:r>
              <a:rPr lang="fr-FR" dirty="0"/>
              <a:t>. </a:t>
            </a:r>
            <a:r>
              <a:rPr lang="fr-FR" dirty="0" err="1"/>
              <a:t>Then</a:t>
            </a:r>
            <a:r>
              <a:rPr lang="fr-FR" dirty="0"/>
              <a:t> </a:t>
            </a:r>
            <a:r>
              <a:rPr lang="fr-FR" dirty="0" err="1"/>
              <a:t>introduce</a:t>
            </a:r>
            <a:r>
              <a:rPr lang="fr-FR" dirty="0"/>
              <a:t> the starter </a:t>
            </a:r>
            <a:r>
              <a:rPr lang="fr-FR" dirty="0" err="1"/>
              <a:t>task</a:t>
            </a:r>
            <a:r>
              <a:rPr lang="fr-FR" dirty="0"/>
              <a:t>, </a:t>
            </a:r>
            <a:r>
              <a:rPr lang="fr-FR" dirty="0" err="1"/>
              <a:t>telling</a:t>
            </a:r>
            <a:r>
              <a:rPr lang="fr-FR" dirty="0"/>
              <a:t> </a:t>
            </a:r>
            <a:r>
              <a:rPr lang="fr-FR" dirty="0" err="1"/>
              <a:t>students</a:t>
            </a:r>
            <a:r>
              <a:rPr lang="fr-FR" dirty="0"/>
              <a:t> </a:t>
            </a:r>
            <a:r>
              <a:rPr lang="fr-FR" dirty="0" err="1"/>
              <a:t>that</a:t>
            </a:r>
            <a:r>
              <a:rPr lang="fr-FR" dirty="0"/>
              <a:t> </a:t>
            </a:r>
            <a:r>
              <a:rPr lang="fr-FR" dirty="0" err="1"/>
              <a:t>they</a:t>
            </a:r>
            <a:r>
              <a:rPr lang="fr-FR" dirty="0"/>
              <a:t> are </a:t>
            </a:r>
            <a:r>
              <a:rPr lang="fr-FR" dirty="0" err="1"/>
              <a:t>going</a:t>
            </a:r>
            <a:r>
              <a:rPr lang="fr-FR" dirty="0"/>
              <a:t> to </a:t>
            </a:r>
            <a:r>
              <a:rPr lang="fr-FR" dirty="0" err="1"/>
              <a:t>practise</a:t>
            </a:r>
            <a:r>
              <a:rPr lang="fr-FR" dirty="0"/>
              <a:t> </a:t>
            </a:r>
            <a:r>
              <a:rPr lang="fr-FR" dirty="0" err="1"/>
              <a:t>telling</a:t>
            </a:r>
            <a:r>
              <a:rPr lang="fr-FR" dirty="0"/>
              <a:t> </a:t>
            </a:r>
            <a:r>
              <a:rPr lang="fr-FR" dirty="0" err="1"/>
              <a:t>their</a:t>
            </a:r>
            <a:r>
              <a:rPr lang="fr-FR" dirty="0"/>
              <a:t> </a:t>
            </a:r>
            <a:r>
              <a:rPr lang="fr-FR" dirty="0" err="1"/>
              <a:t>own</a:t>
            </a:r>
            <a:r>
              <a:rPr lang="fr-FR" dirty="0"/>
              <a:t> stories first, </a:t>
            </a:r>
            <a:r>
              <a:rPr lang="fr-FR" dirty="0" err="1"/>
              <a:t>before</a:t>
            </a:r>
            <a:endParaRPr lang="fr-FR" dirty="0"/>
          </a:p>
          <a:p>
            <a:r>
              <a:rPr lang="fr-FR" dirty="0" err="1"/>
              <a:t>they</a:t>
            </a:r>
            <a:r>
              <a:rPr lang="fr-FR" dirty="0"/>
              <a:t> translate. </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613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i="0" dirty="0"/>
              <a:t>Starter task: You can ask the students to share some responses with the class, and focus on the reasons why different people use different expressions:</a:t>
            </a:r>
            <a:endParaRPr dirty="0"/>
          </a:p>
          <a:p>
            <a:pPr marL="0" lvl="0" indent="0" algn="l" rtl="0">
              <a:spcBef>
                <a:spcPts val="0"/>
              </a:spcBef>
              <a:spcAft>
                <a:spcPts val="0"/>
              </a:spcAft>
              <a:buNone/>
            </a:pPr>
            <a:r>
              <a:rPr lang="en-GB" i="1" dirty="0"/>
              <a:t>Which expressions are more formal/informal?</a:t>
            </a:r>
            <a:endParaRPr dirty="0"/>
          </a:p>
          <a:p>
            <a:pPr marL="0" lvl="0" indent="0" algn="l" rtl="0">
              <a:spcBef>
                <a:spcPts val="0"/>
              </a:spcBef>
              <a:spcAft>
                <a:spcPts val="0"/>
              </a:spcAft>
              <a:buNone/>
            </a:pPr>
            <a:r>
              <a:rPr lang="en-GB" i="1" dirty="0"/>
              <a:t>Which expressions are associated with specific age groups?</a:t>
            </a:r>
            <a:endParaRPr dirty="0"/>
          </a:p>
          <a:p>
            <a:pPr marL="0" lvl="0" indent="0" algn="l" rtl="0">
              <a:spcBef>
                <a:spcPts val="0"/>
              </a:spcBef>
              <a:spcAft>
                <a:spcPts val="0"/>
              </a:spcAft>
              <a:buNone/>
            </a:pPr>
            <a:r>
              <a:rPr lang="en-GB" i="1" dirty="0"/>
              <a:t>Which expressions are local/regional?</a:t>
            </a:r>
          </a:p>
          <a:p>
            <a:pPr marL="0" lvl="0" indent="0" algn="l" rtl="0">
              <a:spcBef>
                <a:spcPts val="0"/>
              </a:spcBef>
              <a:spcAft>
                <a:spcPts val="0"/>
              </a:spcAft>
              <a:buNone/>
            </a:pPr>
            <a:endParaRPr lang="en-GB" i="1"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dirty="0"/>
              <a:t>Ask students to complete the task and take some brief feedback. To reduce the time spent and create more time for translating, you could ask half the class to work on questions 1 and 2 and the other to work on questions 3 and 4, and then conduct your feedback session.</a:t>
            </a:r>
            <a:endParaRPr i="0" dirty="0"/>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Additional context.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Once students have identified that the text is a graphic novel, the teacher may wish to elicit further information to help guide word choices when they approach the translation task: </a:t>
            </a:r>
            <a:r>
              <a:rPr lang="en-GB" sz="1200" i="1">
                <a:solidFill>
                  <a:schemeClr val="dk1"/>
                </a:solidFill>
                <a:latin typeface="Calibri"/>
                <a:ea typeface="Calibri"/>
                <a:cs typeface="Calibri"/>
                <a:sym typeface="Calibri"/>
              </a:rPr>
              <a:t>is it funny or sad - what adjectives are used to describe the book? Do you think it aims more to inform, or to entertain? Is it for young people or adults - or both? What makes you say this?</a:t>
            </a:r>
            <a:r>
              <a:rPr lang="en-GB"/>
              <a:t> </a:t>
            </a:r>
            <a:endParaRPr/>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Article source: The Guardian</a:t>
            </a:r>
            <a:endParaRPr/>
          </a:p>
        </p:txBody>
      </p:sp>
      <p:sp>
        <p:nvSpPr>
          <p:cNvPr id="125" name="Google Shape;1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to the class how to use the glossary to find the words they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Model literal translation first (the children find the words and the translator writes them down), then invite the children to suggest polished translations.</a:t>
            </a:r>
          </a:p>
        </p:txBody>
      </p:sp>
      <p:sp>
        <p:nvSpPr>
          <p:cNvPr id="4" name="Slide Number Placeholder 3"/>
          <p:cNvSpPr>
            <a:spLocks noGrp="1"/>
          </p:cNvSpPr>
          <p:nvPr>
            <p:ph type="sldNum" sz="quarter" idx="5"/>
          </p:nvPr>
        </p:nvSpPr>
        <p:spPr/>
        <p:txBody>
          <a:bodyPr/>
          <a:lstStyle/>
          <a:p>
            <a:fld id="{CE9D0B6D-77AC-6141-BBDA-41C911F54531}" type="slidenum">
              <a:rPr lang="en-US" smtClean="0"/>
              <a:t>8</a:t>
            </a:fld>
            <a:endParaRPr lang="en-US"/>
          </a:p>
        </p:txBody>
      </p:sp>
    </p:spTree>
    <p:extLst>
      <p:ext uri="{BB962C8B-B14F-4D97-AF65-F5344CB8AC3E}">
        <p14:creationId xmlns:p14="http://schemas.microsoft.com/office/powerpoint/2010/main" val="1386580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i="0" dirty="0"/>
              <a:t>Optional slide to be using during the translation phase.</a:t>
            </a:r>
          </a:p>
          <a:p>
            <a:pPr marL="0" lvl="0" indent="0" algn="l" rtl="0">
              <a:spcBef>
                <a:spcPts val="0"/>
              </a:spcBef>
              <a:spcAft>
                <a:spcPts val="0"/>
              </a:spcAft>
              <a:buNone/>
            </a:pPr>
            <a:r>
              <a:rPr lang="en-GB" i="0" dirty="0"/>
              <a:t>Which words/phrases are the most challenging to translate? Why?</a:t>
            </a:r>
            <a:endParaRPr i="0" dirty="0"/>
          </a:p>
          <a:p>
            <a:pPr marL="0" lvl="0" indent="0" algn="l" rtl="0">
              <a:spcBef>
                <a:spcPts val="0"/>
              </a:spcBef>
              <a:spcAft>
                <a:spcPts val="0"/>
              </a:spcAft>
              <a:buNone/>
            </a:pPr>
            <a:r>
              <a:rPr lang="en-GB" i="0" dirty="0"/>
              <a:t>Do you disagree about how to translate any words/phrases?</a:t>
            </a:r>
            <a:endParaRPr i="0" dirty="0"/>
          </a:p>
          <a:p>
            <a:pPr marL="0" lvl="0" indent="0" algn="l" rtl="0">
              <a:spcBef>
                <a:spcPts val="0"/>
              </a:spcBef>
              <a:spcAft>
                <a:spcPts val="0"/>
              </a:spcAft>
              <a:buNone/>
            </a:pPr>
            <a:r>
              <a:rPr lang="en-GB" i="0" dirty="0"/>
              <a:t>Do you think anything is lost or gained in your translation?</a:t>
            </a:r>
            <a:endParaRPr i="0" dirty="0"/>
          </a:p>
          <a:p>
            <a:pPr marL="0" lvl="0" indent="0" algn="l" rtl="0">
              <a:spcBef>
                <a:spcPts val="0"/>
              </a:spcBef>
              <a:spcAft>
                <a:spcPts val="0"/>
              </a:spcAft>
              <a:buNone/>
            </a:pPr>
            <a:r>
              <a:rPr lang="en-GB" i="0" dirty="0"/>
              <a:t>Which translation solutions do you think work well?</a:t>
            </a:r>
            <a:endParaRPr i="0" dirty="0"/>
          </a:p>
        </p:txBody>
      </p:sp>
      <p:sp>
        <p:nvSpPr>
          <p:cNvPr id="147" name="Google Shape;1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17" name="Holder 3">
            <a:extLst>
              <a:ext uri="{FF2B5EF4-FFF2-40B4-BE49-F238E27FC236}">
                <a16:creationId xmlns:a16="http://schemas.microsoft.com/office/drawing/2014/main" id="{4102B691-EFED-7244-B886-2C3EB80AD19C}"/>
              </a:ext>
            </a:extLst>
          </p:cNvPr>
          <p:cNvSpPr>
            <a:spLocks noGrp="1"/>
          </p:cNvSpPr>
          <p:nvPr>
            <p:ph idx="10"/>
          </p:nvPr>
        </p:nvSpPr>
        <p:spPr>
          <a:xfrm>
            <a:off x="955439" y="1808594"/>
            <a:ext cx="5061187" cy="4092707"/>
          </a:xfrm>
          <a:prstGeom prst="rect">
            <a:avLst/>
          </a:prstGeom>
        </p:spPr>
        <p:txBody>
          <a:bodyPr wrap="square" lIns="0" tIns="0" rIns="0" bIns="0">
            <a:noAutofit/>
          </a:bodyPr>
          <a:lstStyle>
            <a:lvl1pPr>
              <a:defRPr b="0" i="0">
                <a:solidFill>
                  <a:schemeClr val="tx1"/>
                </a:solidFill>
              </a:defRPr>
            </a:lvl1pPr>
          </a:lstStyle>
          <a:p>
            <a:pPr lvl="0"/>
            <a:r>
              <a:rPr lang="en-GB"/>
              <a:t>Click to edit Master text styles</a:t>
            </a:r>
          </a:p>
        </p:txBody>
      </p:sp>
      <p:sp>
        <p:nvSpPr>
          <p:cNvPr id="18" name="Picture Placeholder 2">
            <a:extLst>
              <a:ext uri="{FF2B5EF4-FFF2-40B4-BE49-F238E27FC236}">
                <a16:creationId xmlns:a16="http://schemas.microsoft.com/office/drawing/2014/main" id="{715AB7CC-F499-EB48-ABD3-71496A6BA00E}"/>
              </a:ext>
            </a:extLst>
          </p:cNvPr>
          <p:cNvSpPr>
            <a:spLocks noGrp="1"/>
          </p:cNvSpPr>
          <p:nvPr>
            <p:ph type="pic" sz="quarter" idx="11"/>
          </p:nvPr>
        </p:nvSpPr>
        <p:spPr>
          <a:xfrm>
            <a:off x="6174944" y="1804028"/>
            <a:ext cx="5095725" cy="4097087"/>
          </a:xfrm>
        </p:spPr>
        <p:txBody>
          <a:bodyPr/>
          <a:lstStyle/>
          <a:p>
            <a:r>
              <a:rPr lang="en-GB"/>
              <a:t>Click icon to add picture</a:t>
            </a:r>
            <a:endParaRPr lang="en-US"/>
          </a:p>
        </p:txBody>
      </p:sp>
      <p:sp>
        <p:nvSpPr>
          <p:cNvPr id="7" name="Title Placeholder 2">
            <a:extLst>
              <a:ext uri="{FF2B5EF4-FFF2-40B4-BE49-F238E27FC236}">
                <a16:creationId xmlns:a16="http://schemas.microsoft.com/office/drawing/2014/main" id="{91951A6F-9A72-104A-AE11-15126A5B66C7}"/>
              </a:ext>
            </a:extLst>
          </p:cNvPr>
          <p:cNvSpPr>
            <a:spLocks noGrp="1"/>
          </p:cNvSpPr>
          <p:nvPr>
            <p:ph type="title"/>
          </p:nvPr>
        </p:nvSpPr>
        <p:spPr>
          <a:xfrm>
            <a:off x="955439" y="956699"/>
            <a:ext cx="10290418" cy="510113"/>
          </a:xfrm>
          <a:prstGeom prst="rect">
            <a:avLst/>
          </a:prstGeom>
        </p:spPr>
        <p:txBody>
          <a:bodyPr vert="horz" lIns="0" tIns="0" rIns="0" bIns="0" rtlCol="0" anchor="t" anchorCtr="0">
            <a:noAutofit/>
          </a:bodyPr>
          <a:lstStyle/>
          <a:p>
            <a:r>
              <a:rPr lang="en-GB"/>
              <a:t>Click to edit Master title style</a:t>
            </a:r>
            <a:endParaRPr lang="en-US" dirty="0"/>
          </a:p>
        </p:txBody>
      </p:sp>
      <p:sp>
        <p:nvSpPr>
          <p:cNvPr id="8" name="Holder 6">
            <a:extLst>
              <a:ext uri="{FF2B5EF4-FFF2-40B4-BE49-F238E27FC236}">
                <a16:creationId xmlns:a16="http://schemas.microsoft.com/office/drawing/2014/main" id="{B4D8A7C9-E7E8-BD48-9794-3CA1B869DDC0}"/>
              </a:ext>
            </a:extLst>
          </p:cNvPr>
          <p:cNvSpPr>
            <a:spLocks noGrp="1"/>
          </p:cNvSpPr>
          <p:nvPr>
            <p:ph type="sldNum" sz="quarter" idx="4"/>
          </p:nvPr>
        </p:nvSpPr>
        <p:spPr>
          <a:xfrm>
            <a:off x="10540080" y="6293463"/>
            <a:ext cx="718196" cy="222515"/>
          </a:xfrm>
          <a:prstGeom prst="rect">
            <a:avLst/>
          </a:prstGeom>
        </p:spPr>
        <p:txBody>
          <a:bodyPr wrap="square" lIns="0" tIns="0" rIns="0" bIns="0">
            <a:noAutofit/>
          </a:bodyPr>
          <a:lstStyle>
            <a:lvl1pPr algn="r">
              <a:defRPr sz="1092" b="1" i="0">
                <a:solidFill>
                  <a:schemeClr val="accent2"/>
                </a:solidFill>
                <a:latin typeface="Noto Sans"/>
                <a:cs typeface="Noto Sans"/>
              </a:defRPr>
            </a:lvl1pPr>
          </a:lstStyle>
          <a:p>
            <a:pPr marL="23104">
              <a:spcBef>
                <a:spcPts val="143"/>
              </a:spcBef>
            </a:pPr>
            <a:fld id="{81D60167-4931-47E6-BA6A-407CBD079E47}" type="slidenum">
              <a:rPr lang="en-GB" spc="9" smtClean="0"/>
              <a:pPr marL="23104">
                <a:spcBef>
                  <a:spcPts val="143"/>
                </a:spcBef>
              </a:pPr>
              <a:t>‹#›</a:t>
            </a:fld>
            <a:endParaRPr lang="en-GB" spc="9" dirty="0"/>
          </a:p>
        </p:txBody>
      </p:sp>
      <p:sp>
        <p:nvSpPr>
          <p:cNvPr id="9" name="Holder 4">
            <a:extLst>
              <a:ext uri="{FF2B5EF4-FFF2-40B4-BE49-F238E27FC236}">
                <a16:creationId xmlns:a16="http://schemas.microsoft.com/office/drawing/2014/main" id="{70F81184-6F58-5643-BBA4-7CFC8DDF6E1E}"/>
              </a:ext>
            </a:extLst>
          </p:cNvPr>
          <p:cNvSpPr>
            <a:spLocks noGrp="1"/>
          </p:cNvSpPr>
          <p:nvPr>
            <p:ph type="ftr" sz="quarter" idx="3"/>
          </p:nvPr>
        </p:nvSpPr>
        <p:spPr>
          <a:xfrm>
            <a:off x="2673636" y="6292015"/>
            <a:ext cx="6612328" cy="223963"/>
          </a:xfrm>
          <a:prstGeom prst="rect">
            <a:avLst/>
          </a:prstGeom>
        </p:spPr>
        <p:txBody>
          <a:bodyPr wrap="square" lIns="0" tIns="0" rIns="0" bIns="0">
            <a:noAutofit/>
          </a:bodyPr>
          <a:lstStyle>
            <a:lvl1pPr>
              <a:defRPr sz="1092" b="1" i="0">
                <a:solidFill>
                  <a:srgbClr val="33AAAE"/>
                </a:solidFill>
                <a:latin typeface="Noto Sans"/>
                <a:cs typeface="Noto Sans"/>
              </a:defRPr>
            </a:lvl1pPr>
          </a:lstStyle>
          <a:p>
            <a:pPr marL="7701">
              <a:spcBef>
                <a:spcPts val="143"/>
              </a:spcBef>
            </a:pPr>
            <a:r>
              <a:rPr lang="en-GB" b="0" spc="3">
                <a:solidFill>
                  <a:srgbClr val="293057"/>
                </a:solidFill>
              </a:rPr>
              <a:t>Example presentation title</a:t>
            </a:r>
            <a:endParaRPr lang="en-GB" b="0" spc="9" dirty="0">
              <a:solidFill>
                <a:srgbClr val="293057"/>
              </a:solidFill>
            </a:endParaRPr>
          </a:p>
        </p:txBody>
      </p:sp>
    </p:spTree>
    <p:extLst>
      <p:ext uri="{BB962C8B-B14F-4D97-AF65-F5344CB8AC3E}">
        <p14:creationId xmlns:p14="http://schemas.microsoft.com/office/powerpoint/2010/main" val="335747464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mt="10000"/>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Kd-Q_-4UQ1U?feature=oembed"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theguardian.com/books/2021/mar/30/esthers-notebooks-by-riad-sattouf-review-fantastically-dari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photo, book, different&#10;&#10;Description automatically generated">
            <a:extLst>
              <a:ext uri="{FF2B5EF4-FFF2-40B4-BE49-F238E27FC236}">
                <a16:creationId xmlns:a16="http://schemas.microsoft.com/office/drawing/2014/main" id="{158CD0AC-49B9-4439-B5E5-9B5E299A31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0" y="-2336"/>
            <a:ext cx="12217877" cy="6877049"/>
          </a:xfrm>
          <a:prstGeom prst="rect">
            <a:avLst/>
          </a:prstGeom>
        </p:spPr>
      </p:pic>
      <p:pic>
        <p:nvPicPr>
          <p:cNvPr id="3" name="Picture 2">
            <a:extLst>
              <a:ext uri="{FF2B5EF4-FFF2-40B4-BE49-F238E27FC236}">
                <a16:creationId xmlns:a16="http://schemas.microsoft.com/office/drawing/2014/main" id="{050A9579-7C12-4743-A2BD-4B2CFD8D3F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660" y="3967389"/>
            <a:ext cx="1995055" cy="1995055"/>
          </a:xfrm>
          <a:prstGeom prst="rect">
            <a:avLst/>
          </a:prstGeom>
        </p:spPr>
      </p:pic>
    </p:spTree>
    <p:extLst>
      <p:ext uri="{BB962C8B-B14F-4D97-AF65-F5344CB8AC3E}">
        <p14:creationId xmlns:p14="http://schemas.microsoft.com/office/powerpoint/2010/main" val="3937614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person&#10;&#10;Description automatically generated">
            <a:extLst>
              <a:ext uri="{FF2B5EF4-FFF2-40B4-BE49-F238E27FC236}">
                <a16:creationId xmlns:a16="http://schemas.microsoft.com/office/drawing/2014/main" id="{0ABA5554-9509-48FD-B442-CFB259B0B9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7" y="-2336"/>
            <a:ext cx="12189123" cy="6862672"/>
          </a:xfrm>
          <a:prstGeom prst="rect">
            <a:avLst/>
          </a:prstGeom>
        </p:spPr>
      </p:pic>
    </p:spTree>
    <p:extLst>
      <p:ext uri="{BB962C8B-B14F-4D97-AF65-F5344CB8AC3E}">
        <p14:creationId xmlns:p14="http://schemas.microsoft.com/office/powerpoint/2010/main" val="132052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p:nvPr/>
        </p:nvSpPr>
        <p:spPr>
          <a:xfrm>
            <a:off x="781299" y="657631"/>
            <a:ext cx="7260852" cy="14157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u="sng" dirty="0">
                <a:solidFill>
                  <a:schemeClr val="dk1"/>
                </a:solidFill>
                <a:latin typeface="Book Antiqua"/>
                <a:ea typeface="Book Antiqua"/>
                <a:cs typeface="Book Antiqua"/>
                <a:sym typeface="Book Antiqua"/>
              </a:rPr>
              <a:t>Comparing translations</a:t>
            </a:r>
            <a:endParaRPr sz="2400" b="1" i="1" u="sng" dirty="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b="1" u="sng" dirty="0"/>
          </a:p>
          <a:p>
            <a:pPr marL="0" marR="0" lvl="0" indent="0" algn="l" rtl="0">
              <a:spcBef>
                <a:spcPts val="0"/>
              </a:spcBef>
              <a:spcAft>
                <a:spcPts val="0"/>
              </a:spcAft>
              <a:buNone/>
            </a:pPr>
            <a:br>
              <a:rPr lang="en-GB" sz="2400" i="1" dirty="0">
                <a:solidFill>
                  <a:schemeClr val="dk1"/>
                </a:solidFill>
                <a:latin typeface="Book Antiqua"/>
                <a:ea typeface="Book Antiqua"/>
                <a:cs typeface="Book Antiqua"/>
                <a:sym typeface="Book Antiqua"/>
              </a:rPr>
            </a:br>
            <a:endParaRPr sz="2400" dirty="0">
              <a:solidFill>
                <a:schemeClr val="dk1"/>
              </a:solidFill>
              <a:latin typeface="Book Antiqua"/>
              <a:ea typeface="Book Antiqua"/>
              <a:cs typeface="Book Antiqua"/>
              <a:sym typeface="Book Antiqua"/>
            </a:endParaRPr>
          </a:p>
        </p:txBody>
      </p:sp>
      <p:pic>
        <p:nvPicPr>
          <p:cNvPr id="2" name="Image 1" descr="Une image contenant texte, carte de visite&#10;&#10;Description générée automatiquement">
            <a:extLst>
              <a:ext uri="{FF2B5EF4-FFF2-40B4-BE49-F238E27FC236}">
                <a16:creationId xmlns:a16="http://schemas.microsoft.com/office/drawing/2014/main" id="{1926F0C6-8BC3-5BFD-48A3-0A809D32B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1296" y="1365497"/>
            <a:ext cx="3090006" cy="4383024"/>
          </a:xfrm>
          <a:prstGeom prst="rect">
            <a:avLst/>
          </a:prstGeom>
        </p:spPr>
      </p:pic>
      <p:sp>
        <p:nvSpPr>
          <p:cNvPr id="3" name="Google Shape;158;p10">
            <a:extLst>
              <a:ext uri="{FF2B5EF4-FFF2-40B4-BE49-F238E27FC236}">
                <a16:creationId xmlns:a16="http://schemas.microsoft.com/office/drawing/2014/main" id="{76ED76E0-FF4D-EC91-0BFC-2A3057352DE1}"/>
              </a:ext>
            </a:extLst>
          </p:cNvPr>
          <p:cNvSpPr txBox="1"/>
          <p:nvPr/>
        </p:nvSpPr>
        <p:spPr>
          <a:xfrm>
            <a:off x="447718" y="2621202"/>
            <a:ext cx="6372182"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i="1" dirty="0">
                <a:solidFill>
                  <a:schemeClr val="dk1"/>
                </a:solidFill>
                <a:latin typeface="Book Antiqua"/>
                <a:ea typeface="Book Antiqua"/>
                <a:cs typeface="Book Antiqua"/>
                <a:sym typeface="Book Antiqua"/>
              </a:rPr>
              <a:t>Compare your translations with other people who translated the same extract. Can you identify your “favourite” versions?</a:t>
            </a:r>
          </a:p>
          <a:p>
            <a:pPr marL="0" marR="0" lvl="0" indent="0" algn="l" rtl="0">
              <a:spcBef>
                <a:spcPts val="0"/>
              </a:spcBef>
              <a:spcAft>
                <a:spcPts val="0"/>
              </a:spcAft>
              <a:buNone/>
            </a:pPr>
            <a:endParaRPr lang="en-GB" sz="2400" i="1" dirty="0">
              <a:solidFill>
                <a:schemeClr val="dk1"/>
              </a:solidFill>
              <a:latin typeface="Book Antiqua"/>
              <a:ea typeface="Book Antiqua"/>
              <a:cs typeface="Book Antiqua"/>
              <a:sym typeface="Book Antiqua"/>
            </a:endParaRPr>
          </a:p>
          <a:p>
            <a:pPr marL="0" marR="0" lvl="0" indent="0" algn="l" rtl="0">
              <a:spcBef>
                <a:spcPts val="0"/>
              </a:spcBef>
              <a:spcAft>
                <a:spcPts val="0"/>
              </a:spcAft>
              <a:buNone/>
            </a:pPr>
            <a:br>
              <a:rPr lang="en-GB" sz="2400" i="1" dirty="0">
                <a:solidFill>
                  <a:schemeClr val="dk1"/>
                </a:solidFill>
                <a:latin typeface="Book Antiqua"/>
                <a:ea typeface="Book Antiqua"/>
                <a:cs typeface="Book Antiqua"/>
                <a:sym typeface="Book Antiqua"/>
              </a:rPr>
            </a:br>
            <a:endParaRPr sz="2400" dirty="0">
              <a:solidFill>
                <a:schemeClr val="dk1"/>
              </a:solidFill>
              <a:latin typeface="Book Antiqua"/>
              <a:ea typeface="Book Antiqua"/>
              <a:cs typeface="Book Antiqua"/>
              <a:sym typeface="Book Antiqu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9477" y="825030"/>
            <a:ext cx="3789144" cy="4632205"/>
          </a:xfrm>
          <a:prstGeom prst="rect">
            <a:avLst/>
          </a:prstGeom>
          <a:noFill/>
          <a:ln>
            <a:noFill/>
          </a:ln>
        </p:spPr>
      </p:pic>
      <p:sp>
        <p:nvSpPr>
          <p:cNvPr id="173" name="Google Shape;173;p12"/>
          <p:cNvSpPr txBox="1"/>
          <p:nvPr/>
        </p:nvSpPr>
        <p:spPr>
          <a:xfrm>
            <a:off x="4851530" y="782121"/>
            <a:ext cx="6708123"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Book Antiqua"/>
                <a:ea typeface="Book Antiqua"/>
                <a:cs typeface="Book Antiqua"/>
                <a:sym typeface="Book Antiqua"/>
              </a:rPr>
              <a:t>Creative Task:</a:t>
            </a:r>
            <a:endParaRPr sz="2400" b="1" dirty="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2000" dirty="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lang="en-GB" sz="2000" dirty="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GB" sz="2000" dirty="0">
                <a:solidFill>
                  <a:schemeClr val="dk1"/>
                </a:solidFill>
                <a:latin typeface="Book Antiqua"/>
                <a:ea typeface="Book Antiqua"/>
                <a:cs typeface="Book Antiqua"/>
                <a:sym typeface="Book Antiqua"/>
              </a:rPr>
              <a:t>Prepare a 3–5-minute reading for the YouTube Channel ‘Translators Aloud’ to encourage English-language publishers to translate the next book in the series.</a:t>
            </a:r>
            <a:endParaRPr dirty="0"/>
          </a:p>
          <a:p>
            <a:pPr marL="0" marR="0" lvl="0" indent="0" algn="l" rtl="0">
              <a:spcBef>
                <a:spcPts val="0"/>
              </a:spcBef>
              <a:spcAft>
                <a:spcPts val="0"/>
              </a:spcAft>
              <a:buNone/>
            </a:pPr>
            <a:endParaRPr sz="2000" dirty="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GB" sz="2000" i="1" dirty="0">
                <a:solidFill>
                  <a:schemeClr val="dk1"/>
                </a:solidFill>
                <a:latin typeface="Book Antiqua"/>
                <a:ea typeface="Book Antiqua"/>
                <a:cs typeface="Book Antiqua"/>
                <a:sym typeface="Book Antiqua"/>
              </a:rPr>
              <a:t>You may want to:</a:t>
            </a:r>
            <a:endParaRPr dirty="0"/>
          </a:p>
          <a:p>
            <a:pPr marL="0" marR="0" lvl="0" indent="0" algn="l" rtl="0">
              <a:spcBef>
                <a:spcPts val="0"/>
              </a:spcBef>
              <a:spcAft>
                <a:spcPts val="0"/>
              </a:spcAft>
              <a:buNone/>
            </a:pPr>
            <a:endParaRPr sz="2000" dirty="0">
              <a:solidFill>
                <a:schemeClr val="dk1"/>
              </a:solidFill>
              <a:latin typeface="Book Antiqua"/>
              <a:ea typeface="Book Antiqua"/>
              <a:cs typeface="Book Antiqua"/>
              <a:sym typeface="Book Antiqua"/>
            </a:endParaRPr>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Book Antiqua"/>
                <a:ea typeface="Book Antiqua"/>
                <a:cs typeface="Book Antiqua"/>
                <a:sym typeface="Book Antiqua"/>
              </a:rPr>
              <a:t>Share some information about the book &amp; author</a:t>
            </a:r>
            <a:endParaRPr dirty="0"/>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Book Antiqua"/>
                <a:ea typeface="Book Antiqua"/>
                <a:cs typeface="Book Antiqua"/>
                <a:sym typeface="Book Antiqua"/>
              </a:rPr>
              <a:t>Say who you think would/should buy the book</a:t>
            </a:r>
            <a:endParaRPr dirty="0"/>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Book Antiqua"/>
                <a:ea typeface="Book Antiqua"/>
                <a:cs typeface="Book Antiqua"/>
                <a:sym typeface="Book Antiqua"/>
              </a:rPr>
              <a:t>Give examples of similar books to spark viewers’ interest (e.g., ‘This will appeal to fans of...’)</a:t>
            </a:r>
            <a:endParaRPr dirty="0"/>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Book Antiqua"/>
                <a:ea typeface="Book Antiqua"/>
                <a:cs typeface="Book Antiqua"/>
                <a:sym typeface="Book Antiqua"/>
              </a:rPr>
              <a:t>Read aloud some of the French text before you read your translation</a:t>
            </a:r>
            <a:endParaRPr dirty="0"/>
          </a:p>
          <a:p>
            <a:pPr marL="0" marR="0" lvl="0" indent="0" algn="l" rtl="0">
              <a:spcBef>
                <a:spcPts val="0"/>
              </a:spcBef>
              <a:spcAft>
                <a:spcPts val="0"/>
              </a:spcAft>
              <a:buNone/>
            </a:pPr>
            <a:endParaRPr sz="2000" dirty="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2000" dirty="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2000" i="1" dirty="0">
              <a:solidFill>
                <a:schemeClr val="dk1"/>
              </a:solidFill>
              <a:latin typeface="Book Antiqua"/>
              <a:ea typeface="Book Antiqua"/>
              <a:cs typeface="Book Antiqua"/>
              <a:sym typeface="Book Antiqua"/>
            </a:endParaRPr>
          </a:p>
        </p:txBody>
      </p:sp>
      <p:sp>
        <p:nvSpPr>
          <p:cNvPr id="174" name="Google Shape;174;p12"/>
          <p:cNvSpPr txBox="1"/>
          <p:nvPr/>
        </p:nvSpPr>
        <p:spPr>
          <a:xfrm>
            <a:off x="5029200" y="34290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photo, book, different&#10;&#10;Description automatically generated">
            <a:extLst>
              <a:ext uri="{FF2B5EF4-FFF2-40B4-BE49-F238E27FC236}">
                <a16:creationId xmlns:a16="http://schemas.microsoft.com/office/drawing/2014/main" id="{158CD0AC-49B9-4439-B5E5-9B5E299A31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39" y="-665002"/>
            <a:ext cx="12217877" cy="6877049"/>
          </a:xfrm>
          <a:prstGeom prst="rect">
            <a:avLst/>
          </a:prstGeom>
        </p:spPr>
      </p:pic>
      <p:sp>
        <p:nvSpPr>
          <p:cNvPr id="2" name="TextBox 1">
            <a:extLst>
              <a:ext uri="{FF2B5EF4-FFF2-40B4-BE49-F238E27FC236}">
                <a16:creationId xmlns:a16="http://schemas.microsoft.com/office/drawing/2014/main" id="{71FEBC6C-7CEE-4A96-9045-75A0F6289505}"/>
              </a:ext>
            </a:extLst>
          </p:cNvPr>
          <p:cNvSpPr txBox="1"/>
          <p:nvPr/>
        </p:nvSpPr>
        <p:spPr>
          <a:xfrm>
            <a:off x="3370130" y="6204047"/>
            <a:ext cx="6845416" cy="738664"/>
          </a:xfrm>
          <a:prstGeom prst="rect">
            <a:avLst/>
          </a:prstGeom>
          <a:noFill/>
        </p:spPr>
        <p:txBody>
          <a:bodyPr wrap="square" rtlCol="0">
            <a:spAutoFit/>
          </a:bodyPr>
          <a:lstStyle/>
          <a:p>
            <a:r>
              <a:rPr lang="en-GB" dirty="0"/>
              <a:t>Presentation © Queen’s College Translation Exchange 2023</a:t>
            </a:r>
          </a:p>
          <a:p>
            <a:r>
              <a:rPr lang="en-GB" i="1" dirty="0"/>
              <a:t>Cahiers </a:t>
            </a:r>
            <a:r>
              <a:rPr lang="en-GB" i="1" dirty="0" err="1"/>
              <a:t>d’Esther</a:t>
            </a:r>
            <a:r>
              <a:rPr lang="en-GB" i="1" dirty="0"/>
              <a:t> </a:t>
            </a:r>
            <a:r>
              <a:rPr lang="en-GB" dirty="0"/>
              <a:t>© </a:t>
            </a:r>
            <a:r>
              <a:rPr lang="en-GB" dirty="0" err="1"/>
              <a:t>Allary</a:t>
            </a:r>
            <a:r>
              <a:rPr lang="en-GB" dirty="0"/>
              <a:t> Editions</a:t>
            </a:r>
          </a:p>
          <a:p>
            <a:r>
              <a:rPr lang="en-GB" dirty="0"/>
              <a:t>Designed by Kate </a:t>
            </a:r>
            <a:r>
              <a:rPr lang="en-GB" dirty="0" err="1"/>
              <a:t>Thirlwall</a:t>
            </a:r>
            <a:endParaRPr lang="en-GB" dirty="0"/>
          </a:p>
        </p:txBody>
      </p:sp>
      <p:pic>
        <p:nvPicPr>
          <p:cNvPr id="5" name="Picture 4">
            <a:extLst>
              <a:ext uri="{FF2B5EF4-FFF2-40B4-BE49-F238E27FC236}">
                <a16:creationId xmlns:a16="http://schemas.microsoft.com/office/drawing/2014/main" id="{6E2F1FB2-02E3-554B-8B80-8E90B85957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8471" y="3424948"/>
            <a:ext cx="1995055" cy="1995055"/>
          </a:xfrm>
          <a:prstGeom prst="rect">
            <a:avLst/>
          </a:prstGeom>
        </p:spPr>
      </p:pic>
    </p:spTree>
    <p:extLst>
      <p:ext uri="{BB962C8B-B14F-4D97-AF65-F5344CB8AC3E}">
        <p14:creationId xmlns:p14="http://schemas.microsoft.com/office/powerpoint/2010/main" val="45867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3" name="Online Media 2" title="Anthea Bell Prize: Introductory Video">
            <a:hlinkClick r:id="" action="ppaction://media"/>
            <a:extLst>
              <a:ext uri="{FF2B5EF4-FFF2-40B4-BE49-F238E27FC236}">
                <a16:creationId xmlns:a16="http://schemas.microsoft.com/office/drawing/2014/main" id="{781410F7-DD65-DD13-168A-9C0C92C68A3A}"/>
              </a:ext>
            </a:extLst>
          </p:cNvPr>
          <p:cNvPicPr>
            <a:picLocks noRot="1" noChangeAspect="1"/>
          </p:cNvPicPr>
          <p:nvPr>
            <a:videoFile r:link="rId1"/>
          </p:nvPr>
        </p:nvPicPr>
        <p:blipFill>
          <a:blip r:embed="rId4"/>
          <a:stretch>
            <a:fillRect/>
          </a:stretch>
        </p:blipFill>
        <p:spPr>
          <a:xfrm>
            <a:off x="1447113" y="802379"/>
            <a:ext cx="9297774" cy="5253242"/>
          </a:xfrm>
          <a:prstGeom prst="rect">
            <a:avLst/>
          </a:prstGeom>
        </p:spPr>
      </p:pic>
    </p:spTree>
    <p:extLst>
      <p:ext uri="{BB962C8B-B14F-4D97-AF65-F5344CB8AC3E}">
        <p14:creationId xmlns:p14="http://schemas.microsoft.com/office/powerpoint/2010/main" val="27148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F0F323-C4B1-F8F7-CA09-CCECE4E3DC1B}"/>
              </a:ext>
            </a:extLst>
          </p:cNvPr>
          <p:cNvSpPr>
            <a:spLocks noGrp="1"/>
          </p:cNvSpPr>
          <p:nvPr>
            <p:ph type="ctrTitle"/>
          </p:nvPr>
        </p:nvSpPr>
        <p:spPr>
          <a:xfrm>
            <a:off x="4750798" y="321733"/>
            <a:ext cx="7092215" cy="2298702"/>
          </a:xfrm>
          <a:solidFill>
            <a:srgbClr val="FADFE3"/>
          </a:solidFill>
        </p:spPr>
        <p:txBody>
          <a:bodyPr>
            <a:normAutofit/>
          </a:bodyPr>
          <a:lstStyle/>
          <a:p>
            <a:r>
              <a:rPr lang="fr-FR" sz="4800" i="1" dirty="0"/>
              <a:t>Les Cahiers d’Esther</a:t>
            </a:r>
            <a:br>
              <a:rPr lang="fr-FR" sz="4800" i="1" dirty="0"/>
            </a:br>
            <a:r>
              <a:rPr lang="fr-FR" sz="4800" i="1" dirty="0"/>
              <a:t>Histoires de mes 12 ans</a:t>
            </a:r>
            <a:br>
              <a:rPr lang="fr-FR" sz="4800" i="1" dirty="0"/>
            </a:br>
            <a:r>
              <a:rPr lang="fr-FR" sz="4000" dirty="0"/>
              <a:t>by Riad Sattouf</a:t>
            </a:r>
            <a:endParaRPr lang="fr-FR" sz="4800" dirty="0"/>
          </a:p>
        </p:txBody>
      </p:sp>
      <p:pic>
        <p:nvPicPr>
          <p:cNvPr id="4" name="Espace réservé pour une image  10" descr="Une image contenant texte, livre&#10;&#10;Description générée automatiquement">
            <a:extLst>
              <a:ext uri="{FF2B5EF4-FFF2-40B4-BE49-F238E27FC236}">
                <a16:creationId xmlns:a16="http://schemas.microsoft.com/office/drawing/2014/main" id="{7630E0C7-9FC4-6FBF-EFF7-5BEE3FA447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317635" y="321733"/>
            <a:ext cx="4160452" cy="6214534"/>
          </a:xfrm>
          <a:prstGeom prst="rect">
            <a:avLst/>
          </a:prstGeom>
        </p:spPr>
      </p:pic>
      <p:pic>
        <p:nvPicPr>
          <p:cNvPr id="5" name="Google Shape;90;p1" descr="A picture containing text, indoor, altar&#10;&#10;Description automatically generated">
            <a:extLst>
              <a:ext uri="{FF2B5EF4-FFF2-40B4-BE49-F238E27FC236}">
                <a16:creationId xmlns:a16="http://schemas.microsoft.com/office/drawing/2014/main" id="{8E8319EF-11A2-53FE-DCC2-8C6A3D2FDF57}"/>
              </a:ext>
            </a:extLst>
          </p:cNvPr>
          <p:cNvPicPr preferRelativeResize="0"/>
          <p:nvPr/>
        </p:nvPicPr>
        <p:blipFill rotWithShape="1">
          <a:blip r:embed="rId4">
            <a:alphaModFix/>
          </a:blip>
          <a:srcRect/>
          <a:stretch/>
        </p:blipFill>
        <p:spPr>
          <a:xfrm>
            <a:off x="4782150" y="4663910"/>
            <a:ext cx="7092215" cy="1872357"/>
          </a:xfrm>
          <a:prstGeom prst="rect">
            <a:avLst/>
          </a:prstGeom>
          <a:noFill/>
          <a:ln>
            <a:noFill/>
          </a:ln>
        </p:spPr>
      </p:pic>
      <p:pic>
        <p:nvPicPr>
          <p:cNvPr id="6" name="Picture 5">
            <a:extLst>
              <a:ext uri="{FF2B5EF4-FFF2-40B4-BE49-F238E27FC236}">
                <a16:creationId xmlns:a16="http://schemas.microsoft.com/office/drawing/2014/main" id="{EABBBE4E-A38F-714C-8BA3-712E96D64B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5105" y="2634487"/>
            <a:ext cx="1953055" cy="1953055"/>
          </a:xfrm>
          <a:prstGeom prst="rect">
            <a:avLst/>
          </a:prstGeom>
        </p:spPr>
      </p:pic>
      <p:sp>
        <p:nvSpPr>
          <p:cNvPr id="3" name="TextBox 2">
            <a:extLst>
              <a:ext uri="{FF2B5EF4-FFF2-40B4-BE49-F238E27FC236}">
                <a16:creationId xmlns:a16="http://schemas.microsoft.com/office/drawing/2014/main" id="{95CE2A1B-7DE7-94C2-8AA8-C72469EC1DEE}"/>
              </a:ext>
            </a:extLst>
          </p:cNvPr>
          <p:cNvSpPr txBox="1"/>
          <p:nvPr/>
        </p:nvSpPr>
        <p:spPr>
          <a:xfrm>
            <a:off x="4750798" y="2696803"/>
            <a:ext cx="5107808" cy="553998"/>
          </a:xfrm>
          <a:prstGeom prst="rect">
            <a:avLst/>
          </a:prstGeom>
          <a:noFill/>
        </p:spPr>
        <p:txBody>
          <a:bodyPr wrap="square" rtlCol="0">
            <a:spAutoFit/>
          </a:bodyPr>
          <a:lstStyle/>
          <a:p>
            <a:r>
              <a:rPr lang="en-GB" sz="3000" dirty="0">
                <a:latin typeface="Calibri" panose="020F0502020204030204" pitchFamily="34" charset="0"/>
                <a:cs typeface="Calibri" panose="020F0502020204030204" pitchFamily="34" charset="0"/>
              </a:rPr>
              <a:t>Published by </a:t>
            </a:r>
            <a:r>
              <a:rPr lang="en-GB" sz="3000" dirty="0" err="1">
                <a:latin typeface="Calibri" panose="020F0502020204030204" pitchFamily="34" charset="0"/>
                <a:cs typeface="Calibri" panose="020F0502020204030204" pitchFamily="34" charset="0"/>
              </a:rPr>
              <a:t>Allary</a:t>
            </a:r>
            <a:r>
              <a:rPr lang="en-GB" sz="3000" dirty="0">
                <a:latin typeface="Calibri" panose="020F0502020204030204" pitchFamily="34" charset="0"/>
                <a:cs typeface="Calibri" panose="020F0502020204030204" pitchFamily="34" charset="0"/>
              </a:rPr>
              <a:t> Éditions</a:t>
            </a:r>
          </a:p>
        </p:txBody>
      </p:sp>
    </p:spTree>
    <p:extLst>
      <p:ext uri="{BB962C8B-B14F-4D97-AF65-F5344CB8AC3E}">
        <p14:creationId xmlns:p14="http://schemas.microsoft.com/office/powerpoint/2010/main" val="20722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471126" y="523046"/>
            <a:ext cx="8155459"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1" dirty="0">
                <a:solidFill>
                  <a:schemeClr val="dk1"/>
                </a:solidFill>
                <a:latin typeface="Book Antiqua"/>
                <a:ea typeface="Book Antiqua"/>
                <a:cs typeface="Book Antiqua"/>
                <a:sym typeface="Book Antiqua"/>
              </a:rPr>
              <a:t>Starter activity…What’s YOUR story?</a:t>
            </a:r>
            <a:endParaRPr sz="3000" b="1" dirty="0"/>
          </a:p>
        </p:txBody>
      </p:sp>
      <p:sp>
        <p:nvSpPr>
          <p:cNvPr id="97" name="Google Shape;97;p2"/>
          <p:cNvSpPr txBox="1"/>
          <p:nvPr/>
        </p:nvSpPr>
        <p:spPr>
          <a:xfrm>
            <a:off x="685801" y="1405692"/>
            <a:ext cx="893788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dirty="0">
                <a:solidFill>
                  <a:schemeClr val="dk1"/>
                </a:solidFill>
                <a:latin typeface="Book Antiqua"/>
                <a:ea typeface="Book Antiqua"/>
                <a:cs typeface="Book Antiqua"/>
                <a:sym typeface="Book Antiqua"/>
              </a:rPr>
              <a:t>1. Tell the </a:t>
            </a:r>
            <a:r>
              <a:rPr lang="fr-FR" sz="2400" dirty="0" err="1">
                <a:solidFill>
                  <a:schemeClr val="dk1"/>
                </a:solidFill>
                <a:latin typeface="Book Antiqua"/>
                <a:ea typeface="Book Antiqua"/>
                <a:cs typeface="Book Antiqua"/>
                <a:sym typeface="Book Antiqua"/>
              </a:rPr>
              <a:t>person</a:t>
            </a:r>
            <a:r>
              <a:rPr lang="fr-FR" sz="2400" dirty="0">
                <a:solidFill>
                  <a:schemeClr val="dk1"/>
                </a:solidFill>
                <a:latin typeface="Book Antiqua"/>
                <a:ea typeface="Book Antiqua"/>
                <a:cs typeface="Book Antiqua"/>
                <a:sym typeface="Book Antiqua"/>
              </a:rPr>
              <a:t> </a:t>
            </a:r>
            <a:r>
              <a:rPr lang="fr-FR" sz="2400" dirty="0" err="1">
                <a:solidFill>
                  <a:schemeClr val="dk1"/>
                </a:solidFill>
                <a:latin typeface="Book Antiqua"/>
                <a:ea typeface="Book Antiqua"/>
                <a:cs typeface="Book Antiqua"/>
                <a:sym typeface="Book Antiqua"/>
              </a:rPr>
              <a:t>next</a:t>
            </a:r>
            <a:r>
              <a:rPr lang="fr-FR" sz="2400" dirty="0">
                <a:solidFill>
                  <a:schemeClr val="dk1"/>
                </a:solidFill>
                <a:latin typeface="Book Antiqua"/>
                <a:ea typeface="Book Antiqua"/>
                <a:cs typeface="Book Antiqua"/>
                <a:sym typeface="Book Antiqua"/>
              </a:rPr>
              <a:t> to </a:t>
            </a:r>
            <a:r>
              <a:rPr lang="fr-FR" sz="2400" dirty="0" err="1">
                <a:solidFill>
                  <a:schemeClr val="dk1"/>
                </a:solidFill>
                <a:latin typeface="Book Antiqua"/>
                <a:ea typeface="Book Antiqua"/>
                <a:cs typeface="Book Antiqua"/>
                <a:sym typeface="Book Antiqua"/>
              </a:rPr>
              <a:t>you</a:t>
            </a:r>
            <a:r>
              <a:rPr lang="fr-FR" sz="2400" dirty="0">
                <a:solidFill>
                  <a:schemeClr val="dk1"/>
                </a:solidFill>
                <a:latin typeface="Book Antiqua"/>
                <a:ea typeface="Book Antiqua"/>
                <a:cs typeface="Book Antiqua"/>
                <a:sym typeface="Book Antiqua"/>
              </a:rPr>
              <a:t> a (</a:t>
            </a:r>
            <a:r>
              <a:rPr lang="fr-FR" sz="2400" dirty="0" err="1">
                <a:solidFill>
                  <a:schemeClr val="dk1"/>
                </a:solidFill>
                <a:latin typeface="Book Antiqua"/>
                <a:ea typeface="Book Antiqua"/>
                <a:cs typeface="Book Antiqua"/>
                <a:sym typeface="Book Antiqua"/>
              </a:rPr>
              <a:t>funny</a:t>
            </a:r>
            <a:r>
              <a:rPr lang="fr-FR" sz="2400" dirty="0">
                <a:solidFill>
                  <a:schemeClr val="dk1"/>
                </a:solidFill>
                <a:latin typeface="Book Antiqua"/>
                <a:ea typeface="Book Antiqua"/>
                <a:cs typeface="Book Antiqua"/>
                <a:sym typeface="Book Antiqua"/>
              </a:rPr>
              <a:t>) story </a:t>
            </a:r>
            <a:r>
              <a:rPr lang="fr-FR" sz="2400" dirty="0" err="1">
                <a:solidFill>
                  <a:schemeClr val="dk1"/>
                </a:solidFill>
                <a:latin typeface="Book Antiqua"/>
                <a:ea typeface="Book Antiqua"/>
                <a:cs typeface="Book Antiqua"/>
                <a:sym typeface="Book Antiqua"/>
              </a:rPr>
              <a:t>that</a:t>
            </a:r>
            <a:r>
              <a:rPr lang="fr-FR" sz="2400" dirty="0">
                <a:solidFill>
                  <a:schemeClr val="dk1"/>
                </a:solidFill>
                <a:latin typeface="Book Antiqua"/>
                <a:ea typeface="Book Antiqua"/>
                <a:cs typeface="Book Antiqua"/>
                <a:sym typeface="Book Antiqua"/>
              </a:rPr>
              <a:t> </a:t>
            </a:r>
            <a:r>
              <a:rPr lang="fr-FR" sz="2400" dirty="0" err="1">
                <a:solidFill>
                  <a:schemeClr val="dk1"/>
                </a:solidFill>
                <a:latin typeface="Book Antiqua"/>
                <a:ea typeface="Book Antiqua"/>
                <a:cs typeface="Book Antiqua"/>
                <a:sym typeface="Book Antiqua"/>
              </a:rPr>
              <a:t>happened</a:t>
            </a:r>
            <a:r>
              <a:rPr lang="fr-FR" sz="2400" dirty="0">
                <a:solidFill>
                  <a:schemeClr val="dk1"/>
                </a:solidFill>
                <a:latin typeface="Book Antiqua"/>
                <a:ea typeface="Book Antiqua"/>
                <a:cs typeface="Book Antiqua"/>
                <a:sym typeface="Book Antiqua"/>
              </a:rPr>
              <a:t> to </a:t>
            </a:r>
            <a:r>
              <a:rPr lang="fr-FR" sz="2400" dirty="0" err="1">
                <a:solidFill>
                  <a:schemeClr val="dk1"/>
                </a:solidFill>
                <a:latin typeface="Book Antiqua"/>
                <a:ea typeface="Book Antiqua"/>
                <a:cs typeface="Book Antiqua"/>
                <a:sym typeface="Book Antiqua"/>
              </a:rPr>
              <a:t>you</a:t>
            </a:r>
            <a:r>
              <a:rPr lang="fr-FR" sz="2400" dirty="0">
                <a:solidFill>
                  <a:schemeClr val="dk1"/>
                </a:solidFill>
                <a:latin typeface="Book Antiqua"/>
                <a:ea typeface="Book Antiqua"/>
                <a:cs typeface="Book Antiqua"/>
                <a:sym typeface="Book Antiqua"/>
              </a:rPr>
              <a:t> </a:t>
            </a:r>
            <a:r>
              <a:rPr lang="fr-FR" sz="2400" dirty="0" err="1">
                <a:solidFill>
                  <a:schemeClr val="dk1"/>
                </a:solidFill>
                <a:latin typeface="Book Antiqua"/>
                <a:ea typeface="Book Antiqua"/>
                <a:cs typeface="Book Antiqua"/>
                <a:sym typeface="Book Antiqua"/>
              </a:rPr>
              <a:t>lately</a:t>
            </a:r>
            <a:r>
              <a:rPr lang="fr-FR" sz="2400" dirty="0">
                <a:solidFill>
                  <a:schemeClr val="dk1"/>
                </a:solidFill>
                <a:latin typeface="Book Antiqua"/>
                <a:ea typeface="Book Antiqua"/>
                <a:cs typeface="Book Antiqua"/>
                <a:sym typeface="Book Antiqua"/>
              </a:rPr>
              <a:t>. You </a:t>
            </a:r>
            <a:r>
              <a:rPr lang="fr-FR" sz="2400" dirty="0" err="1">
                <a:solidFill>
                  <a:schemeClr val="dk1"/>
                </a:solidFill>
                <a:latin typeface="Book Antiqua"/>
                <a:ea typeface="Book Antiqua"/>
                <a:cs typeface="Book Antiqua"/>
                <a:sym typeface="Book Antiqua"/>
              </a:rPr>
              <a:t>only</a:t>
            </a:r>
            <a:r>
              <a:rPr lang="fr-FR" sz="2400" dirty="0">
                <a:solidFill>
                  <a:schemeClr val="dk1"/>
                </a:solidFill>
                <a:latin typeface="Book Antiqua"/>
                <a:ea typeface="Book Antiqua"/>
                <a:cs typeface="Book Antiqua"/>
                <a:sym typeface="Book Antiqua"/>
              </a:rPr>
              <a:t> have 1 minute! (swap </a:t>
            </a:r>
            <a:r>
              <a:rPr lang="fr-FR" sz="2400" dirty="0" err="1">
                <a:solidFill>
                  <a:schemeClr val="dk1"/>
                </a:solidFill>
                <a:latin typeface="Book Antiqua"/>
                <a:ea typeface="Book Antiqua"/>
                <a:cs typeface="Book Antiqua"/>
                <a:sym typeface="Book Antiqua"/>
              </a:rPr>
              <a:t>after</a:t>
            </a:r>
            <a:r>
              <a:rPr lang="fr-FR" sz="2400" dirty="0">
                <a:solidFill>
                  <a:schemeClr val="dk1"/>
                </a:solidFill>
                <a:latin typeface="Book Antiqua"/>
                <a:ea typeface="Book Antiqua"/>
                <a:cs typeface="Book Antiqua"/>
                <a:sym typeface="Book Antiqua"/>
              </a:rPr>
              <a:t> 1 minute)</a:t>
            </a:r>
            <a:endParaRPr sz="2400" dirty="0">
              <a:solidFill>
                <a:schemeClr val="dk1"/>
              </a:solidFill>
              <a:latin typeface="Book Antiqua"/>
              <a:ea typeface="Book Antiqua"/>
              <a:cs typeface="Book Antiqua"/>
              <a:sym typeface="Book Antiqua"/>
            </a:endParaRPr>
          </a:p>
        </p:txBody>
      </p:sp>
      <p:sp>
        <p:nvSpPr>
          <p:cNvPr id="98" name="Google Shape;98;p2"/>
          <p:cNvSpPr txBox="1"/>
          <p:nvPr/>
        </p:nvSpPr>
        <p:spPr>
          <a:xfrm>
            <a:off x="685801" y="4278898"/>
            <a:ext cx="10586799" cy="193895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GB" sz="2400" dirty="0">
                <a:solidFill>
                  <a:schemeClr val="dk1"/>
                </a:solidFill>
                <a:latin typeface="Book Antiqua"/>
                <a:ea typeface="Book Antiqua"/>
                <a:cs typeface="Book Antiqua"/>
                <a:sym typeface="Book Antiqua"/>
              </a:rPr>
              <a:t>3. Let’s discuss :</a:t>
            </a:r>
          </a:p>
          <a:p>
            <a:pPr marL="342900" marR="0" lvl="0" indent="-342900" algn="l" rtl="0">
              <a:spcBef>
                <a:spcPts val="0"/>
              </a:spcBef>
              <a:spcAft>
                <a:spcPts val="0"/>
              </a:spcAft>
              <a:buClr>
                <a:schemeClr val="dk1"/>
              </a:buClr>
              <a:buSzPts val="2400"/>
              <a:buFont typeface="Arial"/>
              <a:buChar char="•"/>
            </a:pPr>
            <a:r>
              <a:rPr lang="en-GB" sz="2400" dirty="0">
                <a:solidFill>
                  <a:schemeClr val="dk1"/>
                </a:solidFill>
                <a:latin typeface="Book Antiqua"/>
                <a:ea typeface="Book Antiqua"/>
                <a:cs typeface="Book Antiqua"/>
                <a:sym typeface="Book Antiqua"/>
              </a:rPr>
              <a:t>Did you tell the story the same way both times?</a:t>
            </a:r>
          </a:p>
          <a:p>
            <a:pPr marL="342900" marR="0" lvl="0" indent="-342900" algn="l" rtl="0">
              <a:spcBef>
                <a:spcPts val="0"/>
              </a:spcBef>
              <a:spcAft>
                <a:spcPts val="0"/>
              </a:spcAft>
              <a:buClr>
                <a:schemeClr val="dk1"/>
              </a:buClr>
              <a:buSzPts val="2400"/>
              <a:buFont typeface="Arial"/>
              <a:buChar char="•"/>
            </a:pPr>
            <a:r>
              <a:rPr lang="en-GB" sz="2400" dirty="0">
                <a:solidFill>
                  <a:schemeClr val="dk1"/>
                </a:solidFill>
                <a:latin typeface="Book Antiqua"/>
                <a:ea typeface="Book Antiqua"/>
                <a:cs typeface="Book Antiqua"/>
                <a:sym typeface="Book Antiqua"/>
              </a:rPr>
              <a:t>If not, what changed? </a:t>
            </a:r>
            <a:endParaRPr dirty="0"/>
          </a:p>
          <a:p>
            <a:pPr marL="342900" marR="0" lvl="0" indent="-342900" algn="l" rtl="0">
              <a:spcBef>
                <a:spcPts val="0"/>
              </a:spcBef>
              <a:spcAft>
                <a:spcPts val="0"/>
              </a:spcAft>
              <a:buClr>
                <a:schemeClr val="dk1"/>
              </a:buClr>
              <a:buSzPts val="2400"/>
              <a:buFont typeface="Arial"/>
              <a:buChar char="•"/>
            </a:pPr>
            <a:r>
              <a:rPr lang="en-GB" sz="2400" dirty="0">
                <a:solidFill>
                  <a:schemeClr val="dk1"/>
                </a:solidFill>
                <a:latin typeface="Book Antiqua"/>
                <a:ea typeface="Book Antiqua"/>
                <a:cs typeface="Book Antiqua"/>
                <a:sym typeface="Book Antiqua"/>
              </a:rPr>
              <a:t>Which specific words or expression did you change? Write them down on your worksheet. </a:t>
            </a:r>
            <a:endParaRPr dirty="0"/>
          </a:p>
        </p:txBody>
      </p:sp>
      <p:sp>
        <p:nvSpPr>
          <p:cNvPr id="3" name="Google Shape;98;p2">
            <a:extLst>
              <a:ext uri="{FF2B5EF4-FFF2-40B4-BE49-F238E27FC236}">
                <a16:creationId xmlns:a16="http://schemas.microsoft.com/office/drawing/2014/main" id="{0BB11D06-010A-FA19-9D30-AA5547DB7330}"/>
              </a:ext>
            </a:extLst>
          </p:cNvPr>
          <p:cNvSpPr txBox="1"/>
          <p:nvPr/>
        </p:nvSpPr>
        <p:spPr>
          <a:xfrm>
            <a:off x="685801" y="2472963"/>
            <a:ext cx="10586799"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Book Antiqua"/>
                <a:ea typeface="Book Antiqua"/>
                <a:cs typeface="Book Antiqua"/>
                <a:sym typeface="Book Antiqua"/>
              </a:rPr>
              <a:t>2. </a:t>
            </a:r>
            <a:r>
              <a:rPr lang="fr-FR" sz="2400" dirty="0" err="1">
                <a:solidFill>
                  <a:schemeClr val="dk1"/>
                </a:solidFill>
                <a:latin typeface="Book Antiqua"/>
                <a:ea typeface="Book Antiqua"/>
                <a:cs typeface="Book Antiqua"/>
                <a:sym typeface="Book Antiqua"/>
              </a:rPr>
              <a:t>Now</a:t>
            </a:r>
            <a:r>
              <a:rPr lang="fr-FR" sz="2400" dirty="0">
                <a:solidFill>
                  <a:schemeClr val="dk1"/>
                </a:solidFill>
                <a:latin typeface="Book Antiqua"/>
                <a:ea typeface="Book Antiqua"/>
                <a:cs typeface="Book Antiqua"/>
                <a:sym typeface="Book Antiqua"/>
              </a:rPr>
              <a:t>, imagine </a:t>
            </a:r>
            <a:r>
              <a:rPr lang="fr-FR" sz="2400" dirty="0" err="1">
                <a:solidFill>
                  <a:schemeClr val="dk1"/>
                </a:solidFill>
                <a:latin typeface="Book Antiqua"/>
                <a:ea typeface="Book Antiqua"/>
                <a:cs typeface="Book Antiqua"/>
                <a:sym typeface="Book Antiqua"/>
              </a:rPr>
              <a:t>that</a:t>
            </a:r>
            <a:r>
              <a:rPr lang="fr-FR" sz="2400" dirty="0">
                <a:solidFill>
                  <a:schemeClr val="dk1"/>
                </a:solidFill>
                <a:latin typeface="Book Antiqua"/>
                <a:ea typeface="Book Antiqua"/>
                <a:cs typeface="Book Antiqua"/>
                <a:sym typeface="Book Antiqua"/>
              </a:rPr>
              <a:t> the </a:t>
            </a:r>
            <a:r>
              <a:rPr lang="fr-FR" sz="2400" dirty="0" err="1">
                <a:solidFill>
                  <a:schemeClr val="dk1"/>
                </a:solidFill>
                <a:latin typeface="Book Antiqua"/>
                <a:ea typeface="Book Antiqua"/>
                <a:cs typeface="Book Antiqua"/>
                <a:sym typeface="Book Antiqua"/>
              </a:rPr>
              <a:t>other</a:t>
            </a:r>
            <a:r>
              <a:rPr lang="fr-FR" sz="2400" dirty="0">
                <a:solidFill>
                  <a:schemeClr val="dk1"/>
                </a:solidFill>
                <a:latin typeface="Book Antiqua"/>
                <a:ea typeface="Book Antiqua"/>
                <a:cs typeface="Book Antiqua"/>
                <a:sym typeface="Book Antiqua"/>
              </a:rPr>
              <a:t> </a:t>
            </a:r>
            <a:r>
              <a:rPr lang="fr-FR" sz="2400" dirty="0" err="1">
                <a:solidFill>
                  <a:schemeClr val="dk1"/>
                </a:solidFill>
                <a:latin typeface="Book Antiqua"/>
                <a:ea typeface="Book Antiqua"/>
                <a:cs typeface="Book Antiqua"/>
                <a:sym typeface="Book Antiqua"/>
              </a:rPr>
              <a:t>person</a:t>
            </a:r>
            <a:r>
              <a:rPr lang="fr-FR" sz="2400" dirty="0">
                <a:solidFill>
                  <a:schemeClr val="dk1"/>
                </a:solidFill>
                <a:latin typeface="Book Antiqua"/>
                <a:ea typeface="Book Antiqua"/>
                <a:cs typeface="Book Antiqua"/>
                <a:sym typeface="Book Antiqua"/>
              </a:rPr>
              <a:t> </a:t>
            </a:r>
            <a:r>
              <a:rPr lang="fr-FR" sz="2400" dirty="0" err="1">
                <a:solidFill>
                  <a:schemeClr val="dk1"/>
                </a:solidFill>
                <a:latin typeface="Book Antiqua"/>
                <a:ea typeface="Book Antiqua"/>
                <a:cs typeface="Book Antiqua"/>
                <a:sym typeface="Book Antiqua"/>
              </a:rPr>
              <a:t>is</a:t>
            </a:r>
            <a:r>
              <a:rPr lang="fr-FR" sz="2400" dirty="0">
                <a:solidFill>
                  <a:schemeClr val="dk1"/>
                </a:solidFill>
                <a:latin typeface="Book Antiqua"/>
                <a:ea typeface="Book Antiqua"/>
                <a:cs typeface="Book Antiqua"/>
                <a:sym typeface="Book Antiqua"/>
              </a:rPr>
              <a:t> </a:t>
            </a:r>
            <a:r>
              <a:rPr lang="fr-FR" sz="2400" dirty="0" err="1">
                <a:solidFill>
                  <a:schemeClr val="dk1"/>
                </a:solidFill>
                <a:latin typeface="Book Antiqua"/>
                <a:ea typeface="Book Antiqua"/>
                <a:cs typeface="Book Antiqua"/>
                <a:sym typeface="Book Antiqua"/>
              </a:rPr>
              <a:t>your</a:t>
            </a:r>
            <a:r>
              <a:rPr lang="fr-FR" sz="2400" dirty="0">
                <a:solidFill>
                  <a:schemeClr val="dk1"/>
                </a:solidFill>
                <a:latin typeface="Book Antiqua"/>
                <a:ea typeface="Book Antiqua"/>
                <a:cs typeface="Book Antiqua"/>
                <a:sym typeface="Book Antiqua"/>
              </a:rPr>
              <a:t> </a:t>
            </a:r>
            <a:r>
              <a:rPr lang="fr-FR" sz="2400" dirty="0" err="1">
                <a:solidFill>
                  <a:schemeClr val="dk1"/>
                </a:solidFill>
                <a:latin typeface="Book Antiqua"/>
                <a:ea typeface="Book Antiqua"/>
                <a:cs typeface="Book Antiqua"/>
                <a:sym typeface="Book Antiqua"/>
              </a:rPr>
              <a:t>school</a:t>
            </a:r>
            <a:r>
              <a:rPr lang="fr-FR" sz="2400" dirty="0">
                <a:solidFill>
                  <a:schemeClr val="dk1"/>
                </a:solidFill>
                <a:latin typeface="Book Antiqua"/>
                <a:ea typeface="Book Antiqua"/>
                <a:cs typeface="Book Antiqua"/>
                <a:sym typeface="Book Antiqua"/>
              </a:rPr>
              <a:t> </a:t>
            </a:r>
            <a:r>
              <a:rPr lang="fr-FR" sz="2400" dirty="0" err="1">
                <a:solidFill>
                  <a:schemeClr val="dk1"/>
                </a:solidFill>
                <a:latin typeface="Book Antiqua"/>
                <a:ea typeface="Book Antiqua"/>
                <a:cs typeface="Book Antiqua"/>
                <a:sym typeface="Book Antiqua"/>
              </a:rPr>
              <a:t>headmaster</a:t>
            </a:r>
            <a:r>
              <a:rPr lang="fr-FR" sz="2400" dirty="0">
                <a:solidFill>
                  <a:schemeClr val="dk1"/>
                </a:solidFill>
                <a:latin typeface="Book Antiqua"/>
                <a:ea typeface="Book Antiqua"/>
                <a:cs typeface="Book Antiqua"/>
                <a:sym typeface="Book Antiqua"/>
              </a:rPr>
              <a:t>/</a:t>
            </a:r>
            <a:r>
              <a:rPr lang="fr-FR" sz="2400" dirty="0" err="1">
                <a:solidFill>
                  <a:schemeClr val="dk1"/>
                </a:solidFill>
                <a:latin typeface="Book Antiqua"/>
                <a:ea typeface="Book Antiqua"/>
                <a:cs typeface="Book Antiqua"/>
                <a:sym typeface="Book Antiqua"/>
              </a:rPr>
              <a:t>headmistress</a:t>
            </a:r>
            <a:r>
              <a:rPr lang="fr-FR" sz="2400" dirty="0">
                <a:solidFill>
                  <a:schemeClr val="dk1"/>
                </a:solidFill>
                <a:latin typeface="Book Antiqua"/>
                <a:ea typeface="Book Antiqua"/>
                <a:cs typeface="Book Antiqua"/>
                <a:sym typeface="Book Antiqua"/>
              </a:rPr>
              <a:t>, and tell </a:t>
            </a:r>
            <a:r>
              <a:rPr lang="fr-FR" sz="2400" dirty="0" err="1">
                <a:solidFill>
                  <a:schemeClr val="dk1"/>
                </a:solidFill>
                <a:latin typeface="Book Antiqua"/>
                <a:ea typeface="Book Antiqua"/>
                <a:cs typeface="Book Antiqua"/>
                <a:sym typeface="Book Antiqua"/>
              </a:rPr>
              <a:t>your</a:t>
            </a:r>
            <a:r>
              <a:rPr lang="fr-FR" sz="2400" dirty="0">
                <a:solidFill>
                  <a:schemeClr val="dk1"/>
                </a:solidFill>
                <a:latin typeface="Book Antiqua"/>
                <a:ea typeface="Book Antiqua"/>
                <a:cs typeface="Book Antiqua"/>
                <a:sym typeface="Book Antiqua"/>
              </a:rPr>
              <a:t> story </a:t>
            </a:r>
            <a:r>
              <a:rPr lang="fr-FR" sz="2400" dirty="0" err="1">
                <a:solidFill>
                  <a:schemeClr val="dk1"/>
                </a:solidFill>
                <a:latin typeface="Book Antiqua"/>
                <a:ea typeface="Book Antiqua"/>
                <a:cs typeface="Book Antiqua"/>
                <a:sym typeface="Book Antiqua"/>
              </a:rPr>
              <a:t>again</a:t>
            </a:r>
            <a:r>
              <a:rPr lang="fr-FR" sz="2400" dirty="0">
                <a:solidFill>
                  <a:schemeClr val="dk1"/>
                </a:solidFill>
                <a:latin typeface="Book Antiqua"/>
                <a:ea typeface="Book Antiqua"/>
                <a:cs typeface="Book Antiqua"/>
                <a:sym typeface="Book Antiqua"/>
              </a:rPr>
              <a:t> (1 minute </a:t>
            </a:r>
            <a:r>
              <a:rPr lang="fr-FR" sz="2400" dirty="0" err="1">
                <a:solidFill>
                  <a:schemeClr val="dk1"/>
                </a:solidFill>
                <a:latin typeface="Book Antiqua"/>
                <a:ea typeface="Book Antiqua"/>
                <a:cs typeface="Book Antiqua"/>
                <a:sym typeface="Book Antiqua"/>
              </a:rPr>
              <a:t>each</a:t>
            </a:r>
            <a:r>
              <a:rPr lang="fr-FR" sz="2400" dirty="0">
                <a:solidFill>
                  <a:schemeClr val="dk1"/>
                </a:solidFill>
                <a:latin typeface="Book Antiqua"/>
                <a:ea typeface="Book Antiqua"/>
                <a:cs typeface="Book Antiqua"/>
                <a:sym typeface="Book Antiqua"/>
              </a:rPr>
              <a:t>). Be </a:t>
            </a:r>
            <a:r>
              <a:rPr lang="fr-FR" sz="2400" dirty="0" err="1">
                <a:solidFill>
                  <a:schemeClr val="dk1"/>
                </a:solidFill>
                <a:latin typeface="Book Antiqua"/>
                <a:ea typeface="Book Antiqua"/>
                <a:cs typeface="Book Antiqua"/>
                <a:sym typeface="Book Antiqua"/>
              </a:rPr>
              <a:t>honest</a:t>
            </a:r>
            <a:r>
              <a:rPr lang="fr-FR" sz="2400" dirty="0">
                <a:solidFill>
                  <a:schemeClr val="dk1"/>
                </a:solidFill>
                <a:latin typeface="Book Antiqua"/>
                <a:ea typeface="Book Antiqua"/>
                <a:cs typeface="Book Antiqua"/>
                <a:sym typeface="Book Antiqua"/>
              </a:rPr>
              <a:t>, and really </a:t>
            </a:r>
            <a:r>
              <a:rPr lang="fr-FR" sz="2400" dirty="0" err="1">
                <a:solidFill>
                  <a:schemeClr val="dk1"/>
                </a:solidFill>
                <a:latin typeface="Book Antiqua"/>
                <a:ea typeface="Book Antiqua"/>
                <a:cs typeface="Book Antiqua"/>
                <a:sym typeface="Book Antiqua"/>
              </a:rPr>
              <a:t>try</a:t>
            </a:r>
            <a:r>
              <a:rPr lang="fr-FR" sz="2400" dirty="0">
                <a:solidFill>
                  <a:schemeClr val="dk1"/>
                </a:solidFill>
                <a:latin typeface="Book Antiqua"/>
                <a:ea typeface="Book Antiqua"/>
                <a:cs typeface="Book Antiqua"/>
                <a:sym typeface="Book Antiqua"/>
              </a:rPr>
              <a:t> to use a more </a:t>
            </a:r>
            <a:r>
              <a:rPr lang="fr-FR" sz="2400" dirty="0" err="1">
                <a:solidFill>
                  <a:schemeClr val="dk1"/>
                </a:solidFill>
                <a:latin typeface="Book Antiqua"/>
                <a:ea typeface="Book Antiqua"/>
                <a:cs typeface="Book Antiqua"/>
                <a:sym typeface="Book Antiqua"/>
              </a:rPr>
              <a:t>respectful</a:t>
            </a:r>
            <a:r>
              <a:rPr lang="fr-FR" sz="2400" dirty="0">
                <a:solidFill>
                  <a:schemeClr val="dk1"/>
                </a:solidFill>
                <a:latin typeface="Book Antiqua"/>
                <a:ea typeface="Book Antiqua"/>
                <a:cs typeface="Book Antiqua"/>
                <a:sym typeface="Book Antiqua"/>
              </a:rPr>
              <a:t> </a:t>
            </a:r>
            <a:r>
              <a:rPr lang="fr-FR" sz="2400" dirty="0" err="1">
                <a:solidFill>
                  <a:schemeClr val="dk1"/>
                </a:solidFill>
                <a:latin typeface="Book Antiqua"/>
                <a:ea typeface="Book Antiqua"/>
                <a:cs typeface="Book Antiqua"/>
                <a:sym typeface="Book Antiqua"/>
              </a:rPr>
              <a:t>tone</a:t>
            </a:r>
            <a:r>
              <a:rPr lang="fr-FR" sz="2400" dirty="0">
                <a:solidFill>
                  <a:schemeClr val="dk1"/>
                </a:solidFill>
                <a:latin typeface="Book Antiqua"/>
                <a:ea typeface="Book Antiqua"/>
                <a:cs typeface="Book Antiqua"/>
                <a:sym typeface="Book Antiqua"/>
              </a:rPr>
              <a:t> to </a:t>
            </a:r>
            <a:r>
              <a:rPr lang="fr-FR" sz="2400" dirty="0" err="1">
                <a:solidFill>
                  <a:schemeClr val="dk1"/>
                </a:solidFill>
                <a:latin typeface="Book Antiqua"/>
                <a:ea typeface="Book Antiqua"/>
                <a:cs typeface="Book Antiqua"/>
                <a:sym typeface="Book Antiqua"/>
              </a:rPr>
              <a:t>address</a:t>
            </a:r>
            <a:r>
              <a:rPr lang="fr-FR" sz="2400" dirty="0">
                <a:solidFill>
                  <a:schemeClr val="dk1"/>
                </a:solidFill>
                <a:latin typeface="Book Antiqua"/>
                <a:ea typeface="Book Antiqua"/>
                <a:cs typeface="Book Antiqua"/>
                <a:sym typeface="Book Antiqua"/>
              </a:rPr>
              <a:t> </a:t>
            </a:r>
            <a:r>
              <a:rPr lang="fr-FR" sz="2400" dirty="0" err="1">
                <a:solidFill>
                  <a:schemeClr val="dk1"/>
                </a:solidFill>
                <a:latin typeface="Book Antiqua"/>
                <a:ea typeface="Book Antiqua"/>
                <a:cs typeface="Book Antiqua"/>
                <a:sym typeface="Book Antiqua"/>
              </a:rPr>
              <a:t>your</a:t>
            </a:r>
            <a:r>
              <a:rPr lang="fr-FR" sz="2400" dirty="0">
                <a:solidFill>
                  <a:schemeClr val="dk1"/>
                </a:solidFill>
                <a:latin typeface="Book Antiqua"/>
                <a:ea typeface="Book Antiqua"/>
                <a:cs typeface="Book Antiqua"/>
                <a:sym typeface="Book Antiqua"/>
              </a:rPr>
              <a:t> </a:t>
            </a:r>
            <a:r>
              <a:rPr lang="fr-FR" sz="2400" dirty="0" err="1">
                <a:solidFill>
                  <a:schemeClr val="dk1"/>
                </a:solidFill>
                <a:latin typeface="Book Antiqua"/>
                <a:ea typeface="Book Antiqua"/>
                <a:cs typeface="Book Antiqua"/>
                <a:sym typeface="Book Antiqua"/>
              </a:rPr>
              <a:t>headmaster</a:t>
            </a:r>
            <a:r>
              <a:rPr lang="fr-FR" sz="2400" dirty="0">
                <a:solidFill>
                  <a:schemeClr val="dk1"/>
                </a:solidFill>
                <a:latin typeface="Book Antiqua"/>
                <a:ea typeface="Book Antiqua"/>
                <a:cs typeface="Book Antiqua"/>
                <a:sym typeface="Book Antiqua"/>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p:nvPr/>
        </p:nvSpPr>
        <p:spPr>
          <a:xfrm>
            <a:off x="1142298" y="727930"/>
            <a:ext cx="10147494" cy="61862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1" dirty="0">
                <a:solidFill>
                  <a:schemeClr val="dk1"/>
                </a:solidFill>
                <a:latin typeface="Book Antiqua"/>
                <a:ea typeface="Book Antiqua"/>
                <a:cs typeface="Book Antiqua"/>
                <a:sym typeface="Book Antiqua"/>
              </a:rPr>
              <a:t>Researching the text </a:t>
            </a:r>
          </a:p>
          <a:p>
            <a:pPr marL="0" marR="0" lvl="0" indent="0" algn="l" rtl="0">
              <a:spcBef>
                <a:spcPts val="0"/>
              </a:spcBef>
              <a:spcAft>
                <a:spcPts val="0"/>
              </a:spcAft>
              <a:buNone/>
            </a:pPr>
            <a:endParaRPr lang="en-GB" sz="3000" dirty="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GB" sz="2400" dirty="0">
                <a:solidFill>
                  <a:schemeClr val="dk1"/>
                </a:solidFill>
                <a:latin typeface="Book Antiqua"/>
                <a:ea typeface="Book Antiqua"/>
                <a:cs typeface="Book Antiqua"/>
                <a:sym typeface="Book Antiqua"/>
              </a:rPr>
              <a:t>The text we’re going to translate today uses lots of informal vocabulary.</a:t>
            </a:r>
            <a:endParaRPr dirty="0"/>
          </a:p>
          <a:p>
            <a:pPr marL="0" marR="0" lvl="0" indent="0" algn="l" rtl="0">
              <a:spcBef>
                <a:spcPts val="0"/>
              </a:spcBef>
              <a:spcAft>
                <a:spcPts val="0"/>
              </a:spcAft>
              <a:buNone/>
            </a:pPr>
            <a:endParaRPr sz="2400" dirty="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GB" sz="2400" dirty="0">
                <a:solidFill>
                  <a:schemeClr val="dk1"/>
                </a:solidFill>
                <a:latin typeface="Book Antiqua"/>
                <a:ea typeface="Book Antiqua"/>
                <a:cs typeface="Book Antiqua"/>
                <a:sym typeface="Book Antiqua"/>
              </a:rPr>
              <a:t>To help us decide how to translate these words, we need to research the text.</a:t>
            </a:r>
            <a:endParaRPr dirty="0"/>
          </a:p>
          <a:p>
            <a:pPr marL="0" marR="0" lvl="0" indent="0" algn="l" rtl="0">
              <a:spcBef>
                <a:spcPts val="0"/>
              </a:spcBef>
              <a:spcAft>
                <a:spcPts val="0"/>
              </a:spcAft>
              <a:buNone/>
            </a:pPr>
            <a:endParaRPr sz="2400" dirty="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GB" sz="2400" dirty="0">
                <a:solidFill>
                  <a:schemeClr val="dk1"/>
                </a:solidFill>
                <a:latin typeface="Book Antiqua"/>
                <a:ea typeface="Book Antiqua"/>
                <a:cs typeface="Book Antiqua"/>
                <a:sym typeface="Book Antiqua"/>
              </a:rPr>
              <a:t>Using the information on your worksheet, can you identify:</a:t>
            </a:r>
            <a:endParaRPr dirty="0"/>
          </a:p>
          <a:p>
            <a:pPr marL="0" marR="0" lvl="0" indent="0" algn="l" rtl="0">
              <a:spcBef>
                <a:spcPts val="0"/>
              </a:spcBef>
              <a:spcAft>
                <a:spcPts val="0"/>
              </a:spcAft>
              <a:buNone/>
            </a:pPr>
            <a:endParaRPr sz="2400" dirty="0">
              <a:solidFill>
                <a:schemeClr val="dk1"/>
              </a:solidFill>
              <a:latin typeface="Book Antiqua"/>
              <a:ea typeface="Book Antiqua"/>
              <a:cs typeface="Book Antiqua"/>
              <a:sym typeface="Book Antiqua"/>
            </a:endParaRPr>
          </a:p>
          <a:p>
            <a:pPr marL="457200" marR="0" lvl="0" indent="-457200" algn="l" rtl="0">
              <a:spcBef>
                <a:spcPts val="0"/>
              </a:spcBef>
              <a:spcAft>
                <a:spcPts val="0"/>
              </a:spcAft>
              <a:buClr>
                <a:schemeClr val="dk1"/>
              </a:buClr>
              <a:buSzPts val="2400"/>
              <a:buFont typeface="+mj-lt"/>
              <a:buAutoNum type="arabicPeriod"/>
            </a:pPr>
            <a:r>
              <a:rPr lang="en-GB" sz="2400" i="1" dirty="0">
                <a:solidFill>
                  <a:schemeClr val="dk1"/>
                </a:solidFill>
                <a:latin typeface="Book Antiqua"/>
                <a:ea typeface="Book Antiqua"/>
                <a:cs typeface="Book Antiqua"/>
                <a:sym typeface="Book Antiqua"/>
              </a:rPr>
              <a:t>What type of book is it? </a:t>
            </a:r>
          </a:p>
          <a:p>
            <a:pPr marL="457200" marR="0" lvl="0" indent="-457200" algn="l" rtl="0">
              <a:spcBef>
                <a:spcPts val="0"/>
              </a:spcBef>
              <a:spcAft>
                <a:spcPts val="0"/>
              </a:spcAft>
              <a:buClr>
                <a:schemeClr val="dk1"/>
              </a:buClr>
              <a:buSzPts val="2400"/>
              <a:buFont typeface="+mj-lt"/>
              <a:buAutoNum type="arabicPeriod"/>
            </a:pPr>
            <a:r>
              <a:rPr lang="en-GB" sz="2400" i="1" dirty="0">
                <a:solidFill>
                  <a:schemeClr val="dk1"/>
                </a:solidFill>
                <a:latin typeface="Book Antiqua"/>
                <a:sym typeface="Book Antiqua"/>
              </a:rPr>
              <a:t>Who/what is it about?</a:t>
            </a:r>
            <a:endParaRPr dirty="0"/>
          </a:p>
          <a:p>
            <a:pPr marL="457200" marR="0" lvl="0" indent="-457200" algn="l" rtl="0">
              <a:spcBef>
                <a:spcPts val="0"/>
              </a:spcBef>
              <a:spcAft>
                <a:spcPts val="0"/>
              </a:spcAft>
              <a:buClr>
                <a:schemeClr val="dk1"/>
              </a:buClr>
              <a:buSzPts val="2400"/>
              <a:buFont typeface="+mj-lt"/>
              <a:buAutoNum type="arabicPeriod"/>
            </a:pPr>
            <a:r>
              <a:rPr lang="en-GB" sz="2400" i="1" dirty="0">
                <a:solidFill>
                  <a:schemeClr val="dk1"/>
                </a:solidFill>
                <a:latin typeface="Book Antiqua"/>
                <a:ea typeface="Book Antiqua"/>
                <a:cs typeface="Book Antiqua"/>
                <a:sym typeface="Book Antiqua"/>
              </a:rPr>
              <a:t>Who is the target audience?</a:t>
            </a:r>
          </a:p>
          <a:p>
            <a:pPr marL="457200" marR="0" lvl="0" indent="-457200" algn="l" rtl="0">
              <a:spcBef>
                <a:spcPts val="0"/>
              </a:spcBef>
              <a:spcAft>
                <a:spcPts val="0"/>
              </a:spcAft>
              <a:buClr>
                <a:schemeClr val="dk1"/>
              </a:buClr>
              <a:buSzPts val="2400"/>
              <a:buFont typeface="+mj-lt"/>
              <a:buAutoNum type="arabicPeriod"/>
            </a:pPr>
            <a:r>
              <a:rPr lang="en-US" sz="2400" i="1" dirty="0">
                <a:solidFill>
                  <a:schemeClr val="dk1"/>
                </a:solidFill>
                <a:latin typeface="Book Antiqua"/>
                <a:sym typeface="Book Antiqua"/>
              </a:rPr>
              <a:t>What is said in the reviews about the tone and register it use</a:t>
            </a:r>
            <a:r>
              <a:rPr lang="en-GB" sz="2400" i="1" dirty="0">
                <a:solidFill>
                  <a:schemeClr val="dk1"/>
                </a:solidFill>
                <a:latin typeface="Book Antiqua"/>
                <a:sym typeface="Book Antiqua"/>
              </a:rPr>
              <a:t>?</a:t>
            </a:r>
          </a:p>
          <a:p>
            <a:pPr marL="285750" marR="0" lvl="0" indent="-285750" algn="l" rtl="0">
              <a:spcBef>
                <a:spcPts val="0"/>
              </a:spcBef>
              <a:spcAft>
                <a:spcPts val="0"/>
              </a:spcAft>
              <a:buClr>
                <a:schemeClr val="dk1"/>
              </a:buClr>
              <a:buSzPts val="2400"/>
              <a:buFont typeface="Arial"/>
              <a:buChar char="•"/>
            </a:pPr>
            <a:endParaRPr lang="en-GB" sz="2400" i="1" dirty="0">
              <a:solidFill>
                <a:schemeClr val="dk1"/>
              </a:solidFill>
              <a:latin typeface="Book Antiqua"/>
              <a:sym typeface="Book Antiqua"/>
            </a:endParaRPr>
          </a:p>
          <a:p>
            <a:pPr marR="0" lvl="0" algn="l" rtl="0">
              <a:spcBef>
                <a:spcPts val="0"/>
              </a:spcBef>
              <a:spcAft>
                <a:spcPts val="0"/>
              </a:spcAft>
              <a:buClr>
                <a:schemeClr val="dk1"/>
              </a:buClr>
              <a:buSzPts val="2400"/>
            </a:pPr>
            <a:r>
              <a:rPr lang="en-GB" sz="2400" dirty="0">
                <a:solidFill>
                  <a:schemeClr val="dk1"/>
                </a:solidFill>
                <a:latin typeface="Book Antiqua"/>
                <a:sym typeface="Book Antiqua"/>
              </a:rPr>
              <a:t>Write down your findings on your worksheet, then compare them with the person next to you.</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5"/>
          <p:cNvPicPr preferRelativeResize="0"/>
          <p:nvPr/>
        </p:nvPicPr>
        <p:blipFill rotWithShape="1">
          <a:blip r:embed="rId3">
            <a:alphaModFix/>
          </a:blip>
          <a:srcRect/>
          <a:stretch/>
        </p:blipFill>
        <p:spPr>
          <a:xfrm>
            <a:off x="7506537" y="1049233"/>
            <a:ext cx="3789144" cy="4759534"/>
          </a:xfrm>
          <a:prstGeom prst="rect">
            <a:avLst/>
          </a:prstGeom>
          <a:noFill/>
          <a:ln>
            <a:noFill/>
          </a:ln>
        </p:spPr>
      </p:pic>
      <p:sp>
        <p:nvSpPr>
          <p:cNvPr id="119" name="Google Shape;119;p5"/>
          <p:cNvSpPr txBox="1"/>
          <p:nvPr/>
        </p:nvSpPr>
        <p:spPr>
          <a:xfrm>
            <a:off x="590142" y="487159"/>
            <a:ext cx="6095999"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Book Antiqua"/>
                <a:ea typeface="Book Antiqua"/>
                <a:cs typeface="Book Antiqua"/>
                <a:sym typeface="Book Antiqua"/>
              </a:rPr>
              <a:t>Esther’s Notebooks</a:t>
            </a:r>
            <a:endParaRPr sz="200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GB" sz="2000" i="1">
                <a:solidFill>
                  <a:schemeClr val="dk1"/>
                </a:solidFill>
                <a:latin typeface="Book Antiqua"/>
                <a:ea typeface="Book Antiqua"/>
                <a:cs typeface="Book Antiqua"/>
                <a:sym typeface="Book Antiqua"/>
              </a:rPr>
              <a:t>by Riad Sattouf</a:t>
            </a:r>
            <a:endParaRPr sz="2000" i="1">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GB" sz="2000">
                <a:solidFill>
                  <a:schemeClr val="dk1"/>
                </a:solidFill>
                <a:latin typeface="Book Antiqua"/>
                <a:ea typeface="Book Antiqua"/>
                <a:cs typeface="Book Antiqua"/>
                <a:sym typeface="Book Antiqua"/>
              </a:rPr>
              <a:t>published in France by Allary Editions</a:t>
            </a:r>
            <a:endParaRPr/>
          </a:p>
          <a:p>
            <a:pPr marL="0" marR="0" lvl="0" indent="0" algn="l" rtl="0">
              <a:spcBef>
                <a:spcPts val="0"/>
              </a:spcBef>
              <a:spcAft>
                <a:spcPts val="0"/>
              </a:spcAft>
              <a:buNone/>
            </a:pPr>
            <a:endParaRPr sz="200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GB" sz="2000">
                <a:solidFill>
                  <a:schemeClr val="dk1"/>
                </a:solidFill>
                <a:latin typeface="Book Antiqua"/>
                <a:ea typeface="Book Antiqua"/>
                <a:cs typeface="Book Antiqua"/>
                <a:sym typeface="Book Antiqua"/>
              </a:rPr>
              <a:t>Series 1-3 translated by Sam Taylor &amp; published in English by Pushkin Press (2021)</a:t>
            </a:r>
            <a:endParaRPr/>
          </a:p>
        </p:txBody>
      </p:sp>
      <p:sp>
        <p:nvSpPr>
          <p:cNvPr id="120" name="Google Shape;120;p5"/>
          <p:cNvSpPr txBox="1"/>
          <p:nvPr/>
        </p:nvSpPr>
        <p:spPr>
          <a:xfrm>
            <a:off x="5029200" y="34290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5"/>
          <p:cNvSpPr/>
          <p:nvPr/>
        </p:nvSpPr>
        <p:spPr>
          <a:xfrm>
            <a:off x="557716" y="2280921"/>
            <a:ext cx="6763968"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GB" sz="2000" b="1">
                <a:solidFill>
                  <a:schemeClr val="dk1"/>
                </a:solidFill>
                <a:latin typeface="Book Antiqua"/>
                <a:ea typeface="Book Antiqua"/>
                <a:cs typeface="Book Antiqua"/>
                <a:sym typeface="Book Antiqua"/>
              </a:rPr>
              <a:t>From the blurb:</a:t>
            </a:r>
            <a:endParaRPr/>
          </a:p>
          <a:p>
            <a:pPr marL="0" marR="0" lvl="0" indent="0" algn="l" rtl="0">
              <a:spcBef>
                <a:spcPts val="0"/>
              </a:spcBef>
              <a:spcAft>
                <a:spcPts val="0"/>
              </a:spcAft>
              <a:buNone/>
            </a:pPr>
            <a:endParaRPr sz="200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GB" sz="2000">
                <a:solidFill>
                  <a:schemeClr val="dk1"/>
                </a:solidFill>
                <a:latin typeface="Book Antiqua"/>
                <a:ea typeface="Book Antiqua"/>
                <a:cs typeface="Book Antiqua"/>
                <a:sym typeface="Book Antiqua"/>
              </a:rPr>
              <a:t>“Every week, the comic book artist Riad Sattouf has a chat with his friend’s daughter, Esther. She tells him about her life, about school, her friends, her hopes, dreams and fears, and then he works it up into a comic strip.</a:t>
            </a:r>
            <a:endParaRPr/>
          </a:p>
          <a:p>
            <a:pPr marL="0" marR="0" lvl="0" indent="0" algn="l" rtl="0">
              <a:spcBef>
                <a:spcPts val="0"/>
              </a:spcBef>
              <a:spcAft>
                <a:spcPts val="0"/>
              </a:spcAft>
              <a:buNone/>
            </a:pPr>
            <a:endParaRPr sz="2000">
              <a:solidFill>
                <a:srgbClr val="0F1111"/>
              </a:solidFill>
              <a:latin typeface="Book Antiqua"/>
              <a:ea typeface="Book Antiqua"/>
              <a:cs typeface="Book Antiqua"/>
              <a:sym typeface="Book Antiqua"/>
            </a:endParaRPr>
          </a:p>
          <a:p>
            <a:pPr marL="0" marR="0" lvl="0" indent="0" algn="l" rtl="0">
              <a:spcBef>
                <a:spcPts val="0"/>
              </a:spcBef>
              <a:spcAft>
                <a:spcPts val="0"/>
              </a:spcAft>
              <a:buNone/>
            </a:pPr>
            <a:r>
              <a:rPr lang="en-GB" sz="2000">
                <a:solidFill>
                  <a:schemeClr val="dk1"/>
                </a:solidFill>
                <a:latin typeface="Book Antiqua"/>
                <a:ea typeface="Book Antiqua"/>
                <a:cs typeface="Book Antiqua"/>
                <a:sym typeface="Book Antiqua"/>
              </a:rPr>
              <a:t>This book consists of 52 of those strips, telling between them the story of a year in the life of this sharp, spirited and hilarious child. The result is a moving, insightful and utterly addictive glimpse into the real lives of children growing up in today’s world.”</a:t>
            </a:r>
            <a:endParaRPr sz="2000">
              <a:solidFill>
                <a:srgbClr val="0F1111"/>
              </a:solidFill>
              <a:latin typeface="Book Antiqua"/>
              <a:ea typeface="Book Antiqua"/>
              <a:cs typeface="Book Antiqua"/>
              <a:sym typeface="Book Antiqu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39230" y="749031"/>
            <a:ext cx="4752329" cy="3120840"/>
          </a:xfrm>
          <a:prstGeom prst="rect">
            <a:avLst/>
          </a:prstGeom>
          <a:noFill/>
          <a:ln>
            <a:noFill/>
          </a:ln>
        </p:spPr>
      </p:pic>
      <p:sp>
        <p:nvSpPr>
          <p:cNvPr id="128" name="Google Shape;128;p6"/>
          <p:cNvSpPr/>
          <p:nvPr/>
        </p:nvSpPr>
        <p:spPr>
          <a:xfrm>
            <a:off x="334535" y="328910"/>
            <a:ext cx="6260818"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Book Antiqua"/>
                <a:ea typeface="Book Antiqua"/>
                <a:cs typeface="Book Antiqua"/>
                <a:sym typeface="Book Antiqua"/>
              </a:rPr>
              <a:t>Additional context – reviews &amp; author bio:</a:t>
            </a:r>
            <a:endParaRPr/>
          </a:p>
          <a:p>
            <a:pPr marL="0" marR="0" lvl="0" indent="0" algn="l" rtl="0">
              <a:spcBef>
                <a:spcPts val="0"/>
              </a:spcBef>
              <a:spcAft>
                <a:spcPts val="0"/>
              </a:spcAft>
              <a:buNone/>
            </a:pPr>
            <a:endParaRPr sz="280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GB" sz="1800">
                <a:solidFill>
                  <a:schemeClr val="dk1"/>
                </a:solidFill>
                <a:latin typeface="Book Antiqua"/>
                <a:ea typeface="Book Antiqua"/>
                <a:cs typeface="Book Antiqua"/>
                <a:sym typeface="Book Antiqua"/>
              </a:rPr>
              <a:t>“These funny, well-observed comics are fantastically daring. They have so much to say about the experience of being a girl in a European city in the 21st century – and if not all of this makes for comfortable reading, it’s also what makes them indispensable. Fathers! You and your daughters should read them together.” –</a:t>
            </a:r>
            <a:r>
              <a:rPr lang="en-GB" sz="1800" u="sng">
                <a:solidFill>
                  <a:schemeClr val="dk1"/>
                </a:solidFill>
                <a:latin typeface="Book Antiqua"/>
                <a:ea typeface="Book Antiqua"/>
                <a:cs typeface="Book Antiqua"/>
                <a:sym typeface="Book Antiqua"/>
                <a:hlinkClick r:id="rId4">
                  <a:extLst>
                    <a:ext uri="{A12FA001-AC4F-418D-AE19-62706E023703}">
                      <ahyp:hlinkClr xmlns:ahyp="http://schemas.microsoft.com/office/drawing/2018/hyperlinkcolor" val="tx"/>
                    </a:ext>
                  </a:extLst>
                </a:hlinkClick>
              </a:rPr>
              <a:t> Guardian review </a:t>
            </a:r>
            <a:r>
              <a:rPr lang="en-GB" sz="1800">
                <a:solidFill>
                  <a:schemeClr val="dk1"/>
                </a:solidFill>
                <a:latin typeface="Book Antiqua"/>
                <a:ea typeface="Book Antiqua"/>
                <a:cs typeface="Book Antiqua"/>
                <a:sym typeface="Book Antiqua"/>
              </a:rPr>
              <a:t>by Rachel Cooke</a:t>
            </a:r>
            <a:endParaRPr/>
          </a:p>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280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280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280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2800">
              <a:solidFill>
                <a:schemeClr val="dk1"/>
              </a:solidFill>
              <a:latin typeface="Book Antiqua"/>
              <a:ea typeface="Book Antiqua"/>
              <a:cs typeface="Book Antiqua"/>
              <a:sym typeface="Book Antiqua"/>
            </a:endParaRPr>
          </a:p>
        </p:txBody>
      </p:sp>
      <p:pic>
        <p:nvPicPr>
          <p:cNvPr id="129" name="Google Shape;129;p6" descr="A person with a beard and glasses&#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87678" y="3869871"/>
            <a:ext cx="1814259" cy="2530021"/>
          </a:xfrm>
          <a:prstGeom prst="rect">
            <a:avLst/>
          </a:prstGeom>
          <a:noFill/>
          <a:ln>
            <a:noFill/>
          </a:ln>
        </p:spPr>
      </p:pic>
      <p:sp>
        <p:nvSpPr>
          <p:cNvPr id="130" name="Google Shape;130;p6"/>
          <p:cNvSpPr txBox="1"/>
          <p:nvPr/>
        </p:nvSpPr>
        <p:spPr>
          <a:xfrm>
            <a:off x="3184071" y="3869871"/>
            <a:ext cx="7854043"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Book Antiqua"/>
                <a:ea typeface="Book Antiqua"/>
                <a:cs typeface="Book Antiqua"/>
                <a:sym typeface="Book Antiqua"/>
              </a:rPr>
              <a:t>About the author:</a:t>
            </a:r>
            <a:endParaRPr/>
          </a:p>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GB" sz="1800">
                <a:solidFill>
                  <a:schemeClr val="dk1"/>
                </a:solidFill>
                <a:latin typeface="Book Antiqua"/>
                <a:ea typeface="Book Antiqua"/>
                <a:cs typeface="Book Antiqua"/>
                <a:sym typeface="Book Antiqua"/>
              </a:rPr>
              <a:t>Riad Sattouf is a bestselling cartoonist and filmmaker who grew up in Syria and Libya and now lives in Paris. His autobiographical series </a:t>
            </a:r>
            <a:r>
              <a:rPr lang="en-GB" sz="1800" i="1">
                <a:solidFill>
                  <a:schemeClr val="dk1"/>
                </a:solidFill>
                <a:latin typeface="Book Antiqua"/>
                <a:ea typeface="Book Antiqua"/>
                <a:cs typeface="Book Antiqua"/>
                <a:sym typeface="Book Antiqua"/>
              </a:rPr>
              <a:t>The Arab of the Future</a:t>
            </a:r>
            <a:r>
              <a:rPr lang="en-GB" sz="1800">
                <a:solidFill>
                  <a:schemeClr val="dk1"/>
                </a:solidFill>
                <a:latin typeface="Book Antiqua"/>
                <a:ea typeface="Book Antiqua"/>
                <a:cs typeface="Book Antiqua"/>
                <a:sym typeface="Book Antiqua"/>
              </a:rPr>
              <a:t> has sold more than a million copies in France alone, won multiple prizes and been translated into sixteen languages. The </a:t>
            </a:r>
            <a:r>
              <a:rPr lang="en-GB" sz="1800" i="1">
                <a:solidFill>
                  <a:schemeClr val="dk1"/>
                </a:solidFill>
                <a:latin typeface="Book Antiqua"/>
                <a:ea typeface="Book Antiqua"/>
                <a:cs typeface="Book Antiqua"/>
                <a:sym typeface="Book Antiqua"/>
              </a:rPr>
              <a:t>Esther’s Notebooks</a:t>
            </a:r>
            <a:r>
              <a:rPr lang="en-GB" sz="1800">
                <a:solidFill>
                  <a:schemeClr val="dk1"/>
                </a:solidFill>
                <a:latin typeface="Book Antiqua"/>
                <a:ea typeface="Book Antiqua"/>
                <a:cs typeface="Book Antiqua"/>
                <a:sym typeface="Book Antiqua"/>
              </a:rPr>
              <a:t> series has also sold nearly 700,000 copies in France, been adapted for a popular animated TV series, and is being translated into 8 languages.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4240BD-217D-C244-987E-AC68F1BDF8C0}"/>
              </a:ext>
            </a:extLst>
          </p:cNvPr>
          <p:cNvSpPr>
            <a:spLocks noGrp="1"/>
          </p:cNvSpPr>
          <p:nvPr>
            <p:ph type="title"/>
          </p:nvPr>
        </p:nvSpPr>
        <p:spPr/>
        <p:txBody>
          <a:bodyPr/>
          <a:lstStyle/>
          <a:p>
            <a:r>
              <a:rPr lang="en-US" dirty="0"/>
              <a:t>How to translate</a:t>
            </a:r>
          </a:p>
        </p:txBody>
      </p:sp>
      <p:sp>
        <p:nvSpPr>
          <p:cNvPr id="6" name="Slide Number Placeholder 5">
            <a:extLst>
              <a:ext uri="{FF2B5EF4-FFF2-40B4-BE49-F238E27FC236}">
                <a16:creationId xmlns:a16="http://schemas.microsoft.com/office/drawing/2014/main" id="{13258F13-5F55-DE43-BA3B-2506DFE7AC6B}"/>
              </a:ext>
            </a:extLst>
          </p:cNvPr>
          <p:cNvSpPr>
            <a:spLocks noGrp="1"/>
          </p:cNvSpPr>
          <p:nvPr>
            <p:ph type="sldNum" sz="quarter" idx="4"/>
          </p:nvPr>
        </p:nvSpPr>
        <p:spPr/>
        <p:txBody>
          <a:bodyPr/>
          <a:lstStyle/>
          <a:p>
            <a:pPr marL="23104">
              <a:spcBef>
                <a:spcPts val="143"/>
              </a:spcBef>
            </a:pPr>
            <a:fld id="{81D60167-4931-47E6-BA6A-407CBD079E47}" type="slidenum">
              <a:rPr lang="en-GB" spc="9"/>
              <a:pPr marL="23104">
                <a:spcBef>
                  <a:spcPts val="143"/>
                </a:spcBef>
              </a:pPr>
              <a:t>8</a:t>
            </a:fld>
            <a:endParaRPr lang="en-GB" spc="9" dirty="0"/>
          </a:p>
        </p:txBody>
      </p:sp>
      <p:graphicFrame>
        <p:nvGraphicFramePr>
          <p:cNvPr id="7" name="Table 6">
            <a:extLst>
              <a:ext uri="{FF2B5EF4-FFF2-40B4-BE49-F238E27FC236}">
                <a16:creationId xmlns:a16="http://schemas.microsoft.com/office/drawing/2014/main" id="{BC4DDD68-845B-3F43-B079-ECCC56D668CF}"/>
              </a:ext>
            </a:extLst>
          </p:cNvPr>
          <p:cNvGraphicFramePr>
            <a:graphicFrameLocks noGrp="1"/>
          </p:cNvGraphicFramePr>
          <p:nvPr>
            <p:extLst>
              <p:ext uri="{D42A27DB-BD31-4B8C-83A1-F6EECF244321}">
                <p14:modId xmlns:p14="http://schemas.microsoft.com/office/powerpoint/2010/main" val="1507083069"/>
              </p:ext>
            </p:extLst>
          </p:nvPr>
        </p:nvGraphicFramePr>
        <p:xfrm>
          <a:off x="1016013" y="1847553"/>
          <a:ext cx="10094436" cy="4393838"/>
        </p:xfrm>
        <a:graphic>
          <a:graphicData uri="http://schemas.openxmlformats.org/drawingml/2006/table">
            <a:tbl>
              <a:tblPr firstRow="1" bandRow="1">
                <a:tableStyleId>{5C22544A-7EE6-4342-B048-85BDC9FD1C3A}</a:tableStyleId>
              </a:tblPr>
              <a:tblGrid>
                <a:gridCol w="3364812">
                  <a:extLst>
                    <a:ext uri="{9D8B030D-6E8A-4147-A177-3AD203B41FA5}">
                      <a16:colId xmlns:a16="http://schemas.microsoft.com/office/drawing/2014/main" val="3549352055"/>
                    </a:ext>
                  </a:extLst>
                </a:gridCol>
                <a:gridCol w="3364812">
                  <a:extLst>
                    <a:ext uri="{9D8B030D-6E8A-4147-A177-3AD203B41FA5}">
                      <a16:colId xmlns:a16="http://schemas.microsoft.com/office/drawing/2014/main" val="1177278302"/>
                    </a:ext>
                  </a:extLst>
                </a:gridCol>
                <a:gridCol w="3364812">
                  <a:extLst>
                    <a:ext uri="{9D8B030D-6E8A-4147-A177-3AD203B41FA5}">
                      <a16:colId xmlns:a16="http://schemas.microsoft.com/office/drawing/2014/main" val="439298475"/>
                    </a:ext>
                  </a:extLst>
                </a:gridCol>
              </a:tblGrid>
              <a:tr h="452275">
                <a:tc>
                  <a:txBody>
                    <a:bodyPr/>
                    <a:lstStyle/>
                    <a:p>
                      <a:pPr algn="ctr"/>
                      <a:endParaRPr lang="en-US" sz="1900" dirty="0">
                        <a:solidFill>
                          <a:schemeClr val="accent5"/>
                        </a:solidFill>
                        <a:latin typeface="Abadi" panose="020B0604020104020204" pitchFamily="34" charset="0"/>
                        <a:ea typeface="Noto Sans Glagolitic" panose="020B0502040504020204" pitchFamily="34" charset="0"/>
                        <a:cs typeface="Tahoma" panose="020B0604030504040204" pitchFamily="34" charset="0"/>
                      </a:endParaRPr>
                    </a:p>
                  </a:txBody>
                  <a:tcPr marL="55449" marR="55449" marT="27725" marB="2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900" dirty="0">
                          <a:solidFill>
                            <a:schemeClr val="accent5"/>
                          </a:solidFill>
                          <a:latin typeface="Abadi" panose="020B0604020104020204" pitchFamily="34" charset="0"/>
                          <a:ea typeface="Noto Sans Glagolitic" panose="020B0502040504020204" pitchFamily="34" charset="0"/>
                          <a:cs typeface="Tahoma" panose="020B0604030504040204" pitchFamily="34" charset="0"/>
                        </a:rPr>
                        <a:t>Step 1</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900" dirty="0">
                          <a:solidFill>
                            <a:schemeClr val="accent5"/>
                          </a:solidFill>
                          <a:latin typeface="Abadi" panose="020B0604020104020204" pitchFamily="34" charset="0"/>
                          <a:ea typeface="Noto Sans Glagolitic" panose="020B0502040504020204" pitchFamily="34" charset="0"/>
                          <a:cs typeface="Tahoma" panose="020B0604030504040204" pitchFamily="34" charset="0"/>
                        </a:rPr>
                        <a:t>Step 2</a:t>
                      </a:r>
                    </a:p>
                  </a:txBody>
                  <a:tcPr marL="55449" marR="55449" marT="27725" marB="2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8454229"/>
                  </a:ext>
                </a:extLst>
              </a:tr>
              <a:tr h="452275">
                <a:tc>
                  <a:txBody>
                    <a:bodyPr/>
                    <a:lstStyle/>
                    <a:p>
                      <a:pPr algn="ctr"/>
                      <a:r>
                        <a:rPr lang="en-US" sz="1900" b="1" dirty="0">
                          <a:solidFill>
                            <a:schemeClr val="accent5"/>
                          </a:solidFill>
                          <a:latin typeface="Abadi" panose="020B0604020104020204" pitchFamily="34" charset="0"/>
                          <a:ea typeface="Noto Sans Glagolitic" panose="020B0502040504020204" pitchFamily="34" charset="0"/>
                          <a:cs typeface="Tahoma" panose="020B0604030504040204" pitchFamily="34" charset="0"/>
                        </a:rPr>
                        <a:t>Text to Translate</a:t>
                      </a:r>
                    </a:p>
                  </a:txBody>
                  <a:tcPr marL="55449" marR="55449" marT="27725" marB="2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900" b="1" dirty="0">
                          <a:solidFill>
                            <a:schemeClr val="accent5"/>
                          </a:solidFill>
                          <a:latin typeface="Abadi" panose="020B0604020104020204" pitchFamily="34" charset="0"/>
                          <a:ea typeface="Noto Sans Glagolitic" panose="020B0502040504020204" pitchFamily="34" charset="0"/>
                          <a:cs typeface="Tahoma" panose="020B0604030504040204" pitchFamily="34" charset="0"/>
                        </a:rPr>
                        <a:t>Word-for-Word</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900" b="1" dirty="0">
                          <a:solidFill>
                            <a:schemeClr val="accent5"/>
                          </a:solidFill>
                          <a:latin typeface="Abadi" panose="020B0604020104020204" pitchFamily="34" charset="0"/>
                          <a:ea typeface="Noto Sans Glagolitic" panose="020B0502040504020204" pitchFamily="34" charset="0"/>
                          <a:cs typeface="Tahoma" panose="020B0604030504040204" pitchFamily="34" charset="0"/>
                        </a:rPr>
                        <a:t>Polished Translation</a:t>
                      </a:r>
                    </a:p>
                  </a:txBody>
                  <a:tcPr marL="55449" marR="55449" marT="27725" marB="2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4267332"/>
                  </a:ext>
                </a:extLst>
              </a:tr>
              <a:tr h="1950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dirty="0">
                        <a:latin typeface="Abadi" panose="020B0604020104020204" pitchFamily="34" charset="0"/>
                        <a:ea typeface="Noto Sans Glagolitic" panose="020B0502040504020204" pitchFamily="34" charset="0"/>
                        <a:cs typeface="Tahoma" panose="020B0604030504040204" pitchFamily="34" charset="0"/>
                      </a:endParaRPr>
                    </a:p>
                  </a:txBody>
                  <a:tcPr marL="55449" marR="55449" marT="27725" marB="2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just"/>
                      <a:r>
                        <a:rPr lang="en-US" sz="1900" dirty="0">
                          <a:solidFill>
                            <a:schemeClr val="tx1"/>
                          </a:solidFill>
                          <a:latin typeface="Abadi" panose="020B0604020104020204" pitchFamily="34" charset="0"/>
                          <a:ea typeface="Noto Sans Glagolitic" panose="020B0502040504020204" pitchFamily="34" charset="0"/>
                          <a:cs typeface="Tahoma" panose="020B0604030504040204" pitchFamily="34" charset="0"/>
                        </a:rPr>
                        <a:t>First, we need to </a:t>
                      </a:r>
                      <a:r>
                        <a:rPr lang="en-US" sz="1900" b="1" dirty="0">
                          <a:solidFill>
                            <a:schemeClr val="tx1"/>
                          </a:solidFill>
                          <a:latin typeface="Abadi" panose="020B0604020104020204" pitchFamily="34" charset="0"/>
                          <a:ea typeface="Noto Sans Glagolitic" panose="020B0502040504020204" pitchFamily="34" charset="0"/>
                          <a:cs typeface="Tahoma" panose="020B0604030504040204" pitchFamily="34" charset="0"/>
                        </a:rPr>
                        <a:t>understand</a:t>
                      </a:r>
                      <a:r>
                        <a:rPr lang="en-US" sz="1900" dirty="0">
                          <a:solidFill>
                            <a:schemeClr val="tx1"/>
                          </a:solidFill>
                          <a:latin typeface="Abadi" panose="020B0604020104020204" pitchFamily="34" charset="0"/>
                          <a:ea typeface="Noto Sans Glagolitic" panose="020B0502040504020204" pitchFamily="34" charset="0"/>
                          <a:cs typeface="Tahoma" panose="020B0604030504040204" pitchFamily="34" charset="0"/>
                        </a:rPr>
                        <a:t> the text by translating each words using the glossary.</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just"/>
                      <a:r>
                        <a:rPr lang="en-US" sz="1900" dirty="0">
                          <a:solidFill>
                            <a:schemeClr val="tx1"/>
                          </a:solidFill>
                          <a:latin typeface="Abadi" panose="020B0604020104020204" pitchFamily="34" charset="0"/>
                          <a:ea typeface="Noto Sans Glagolitic" panose="020B0502040504020204" pitchFamily="34" charset="0"/>
                          <a:cs typeface="Tahoma" panose="020B0604030504040204" pitchFamily="34" charset="0"/>
                        </a:rPr>
                        <a:t>Second, we </a:t>
                      </a:r>
                      <a:r>
                        <a:rPr lang="en-US" sz="1900" b="1" dirty="0">
                          <a:solidFill>
                            <a:schemeClr val="tx1"/>
                          </a:solidFill>
                          <a:latin typeface="Abadi" panose="020B0604020104020204" pitchFamily="34" charset="0"/>
                          <a:ea typeface="Noto Sans Glagolitic" panose="020B0502040504020204" pitchFamily="34" charset="0"/>
                          <a:cs typeface="Tahoma" panose="020B0604030504040204" pitchFamily="34" charset="0"/>
                        </a:rPr>
                        <a:t>polish</a:t>
                      </a:r>
                      <a:r>
                        <a:rPr lang="en-US" sz="1900" b="0" dirty="0">
                          <a:solidFill>
                            <a:schemeClr val="tx1"/>
                          </a:solidFill>
                          <a:latin typeface="Abadi" panose="020B0604020104020204" pitchFamily="34" charset="0"/>
                          <a:ea typeface="Noto Sans Glagolitic" panose="020B0502040504020204" pitchFamily="34" charset="0"/>
                          <a:cs typeface="Tahoma" panose="020B0604030504040204" pitchFamily="34" charset="0"/>
                        </a:rPr>
                        <a:t> our translation, changing the word order and trying different words.</a:t>
                      </a:r>
                    </a:p>
                    <a:p>
                      <a:endParaRPr lang="en-US" sz="1900" dirty="0">
                        <a:solidFill>
                          <a:schemeClr val="tx1"/>
                        </a:solidFill>
                        <a:latin typeface="Abadi" panose="020B0604020104020204" pitchFamily="34" charset="0"/>
                        <a:ea typeface="Noto Sans Glagolitic" panose="020B0502040504020204" pitchFamily="34" charset="0"/>
                        <a:cs typeface="Tahoma" panose="020B0604030504040204" pitchFamily="34" charset="0"/>
                      </a:endParaRPr>
                    </a:p>
                  </a:txBody>
                  <a:tcPr marL="55449" marR="55449" marT="27725" marB="2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47318547"/>
                  </a:ext>
                </a:extLst>
              </a:tr>
              <a:tr h="452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latin typeface="Abadi" panose="020B0604020104020204" pitchFamily="34" charset="0"/>
                          <a:ea typeface="Noto Sans Glagolitic" panose="020B0502040504020204" pitchFamily="34" charset="0"/>
                          <a:cs typeface="Tahoma" panose="020B0604030504040204" pitchFamily="34" charset="0"/>
                        </a:rPr>
                        <a:t>[Est-</a:t>
                      </a:r>
                      <a:r>
                        <a:rPr lang="en-GB" sz="1900" dirty="0" err="1">
                          <a:latin typeface="Abadi" panose="020B0604020104020204" pitchFamily="34" charset="0"/>
                          <a:ea typeface="Noto Sans Glagolitic" panose="020B0502040504020204" pitchFamily="34" charset="0"/>
                          <a:cs typeface="Tahoma" panose="020B0604030504040204" pitchFamily="34" charset="0"/>
                        </a:rPr>
                        <a:t>ce</a:t>
                      </a:r>
                      <a:r>
                        <a:rPr lang="en-GB" sz="1900" dirty="0">
                          <a:latin typeface="Abadi" panose="020B0604020104020204" pitchFamily="34" charset="0"/>
                          <a:ea typeface="Noto Sans Glagolitic" panose="020B0502040504020204" pitchFamily="34" charset="0"/>
                          <a:cs typeface="Tahoma" panose="020B0604030504040204" pitchFamily="34" charset="0"/>
                        </a:rPr>
                        <a:t> que </a:t>
                      </a:r>
                      <a:r>
                        <a:rPr lang="en-GB" sz="1900" dirty="0" err="1">
                          <a:latin typeface="Abadi" panose="020B0604020104020204" pitchFamily="34" charset="0"/>
                          <a:ea typeface="Noto Sans Glagolitic" panose="020B0502040504020204" pitchFamily="34" charset="0"/>
                          <a:cs typeface="Tahoma" panose="020B0604030504040204" pitchFamily="34" charset="0"/>
                        </a:rPr>
                        <a:t>vous</a:t>
                      </a:r>
                      <a:r>
                        <a:rPr lang="en-GB" sz="1900" dirty="0">
                          <a:latin typeface="Abadi" panose="020B0604020104020204" pitchFamily="34" charset="0"/>
                          <a:ea typeface="Noto Sans Glagolitic" panose="020B0502040504020204" pitchFamily="34" charset="0"/>
                          <a:cs typeface="Tahoma" panose="020B0604030504040204" pitchFamily="34" charset="0"/>
                        </a:rPr>
                        <a:t> </a:t>
                      </a:r>
                      <a:r>
                        <a:rPr lang="en-GB" sz="1900" dirty="0" err="1">
                          <a:latin typeface="Abadi" panose="020B0604020104020204" pitchFamily="34" charset="0"/>
                          <a:ea typeface="Noto Sans Glagolitic" panose="020B0502040504020204" pitchFamily="34" charset="0"/>
                          <a:cs typeface="Tahoma" panose="020B0604030504040204" pitchFamily="34" charset="0"/>
                        </a:rPr>
                        <a:t>êtes</a:t>
                      </a:r>
                      <a:r>
                        <a:rPr lang="en-GB" sz="1900" dirty="0">
                          <a:latin typeface="Abadi" panose="020B0604020104020204" pitchFamily="34" charset="0"/>
                          <a:ea typeface="Noto Sans Glagolitic" panose="020B0502040504020204" pitchFamily="34" charset="0"/>
                          <a:cs typeface="Tahoma" panose="020B0604030504040204" pitchFamily="34" charset="0"/>
                        </a:rPr>
                        <a:t> bien </a:t>
                      </a:r>
                      <a:r>
                        <a:rPr lang="en-GB" sz="1900" dirty="0" err="1">
                          <a:latin typeface="Abadi" panose="020B0604020104020204" pitchFamily="34" charset="0"/>
                          <a:ea typeface="Noto Sans Glagolitic" panose="020B0502040504020204" pitchFamily="34" charset="0"/>
                          <a:cs typeface="Tahoma" panose="020B0604030504040204" pitchFamily="34" charset="0"/>
                        </a:rPr>
                        <a:t>assis</a:t>
                      </a:r>
                      <a:r>
                        <a:rPr lang="en-GB" sz="1900" dirty="0">
                          <a:latin typeface="Abadi" panose="020B0604020104020204" pitchFamily="34" charset="0"/>
                          <a:ea typeface="Noto Sans Glagolitic" panose="020B0502040504020204" pitchFamily="34" charset="0"/>
                          <a:cs typeface="Tahoma" panose="020B0604030504040204" pitchFamily="34" charset="0"/>
                        </a:rPr>
                        <a:t>?]</a:t>
                      </a:r>
                    </a:p>
                  </a:txBody>
                  <a:tcPr marL="55449" marR="55449" marT="27725" marB="2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900" dirty="0">
                          <a:solidFill>
                            <a:schemeClr val="tx1"/>
                          </a:solidFill>
                          <a:latin typeface="Abadi" panose="020B0604020104020204" pitchFamily="34" charset="0"/>
                          <a:ea typeface="Noto Sans Glagolitic" panose="020B0502040504020204" pitchFamily="34" charset="0"/>
                          <a:cs typeface="Tahoma" panose="020B0604030504040204" pitchFamily="34" charset="0"/>
                        </a:rPr>
                        <a:t>[word for word translation]</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900" dirty="0">
                        <a:solidFill>
                          <a:schemeClr val="tx1"/>
                        </a:solidFill>
                        <a:latin typeface="Abadi" panose="020B0604020104020204" pitchFamily="34" charset="0"/>
                        <a:ea typeface="Noto Sans Glagolitic" panose="020B0502040504020204" pitchFamily="34" charset="0"/>
                        <a:cs typeface="Tahoma" panose="020B0604030504040204" pitchFamily="34" charset="0"/>
                      </a:endParaRPr>
                    </a:p>
                  </a:txBody>
                  <a:tcPr marL="55449" marR="55449" marT="27725" marB="2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49076784"/>
                  </a:ext>
                </a:extLst>
              </a:tr>
              <a:tr h="452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900" dirty="0">
                        <a:latin typeface="Abadi" panose="020B0604020104020204" pitchFamily="34" charset="0"/>
                        <a:ea typeface="Noto Sans Glagolitic" panose="020B0502040504020204" pitchFamily="34" charset="0"/>
                        <a:cs typeface="Tahoma" panose="020B0604030504040204" pitchFamily="34" charset="0"/>
                      </a:endParaRPr>
                    </a:p>
                  </a:txBody>
                  <a:tcPr marL="55449" marR="55449" marT="27725" marB="2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900" dirty="0">
                        <a:solidFill>
                          <a:schemeClr val="tx1"/>
                        </a:solidFill>
                        <a:latin typeface="Abadi" panose="020B0604020104020204" pitchFamily="34" charset="0"/>
                        <a:ea typeface="Noto Sans Glagolitic" panose="020B0502040504020204" pitchFamily="34" charset="0"/>
                        <a:cs typeface="Tahoma" panose="020B0604030504040204" pitchFamily="34" charset="0"/>
                      </a:endParaRP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900" dirty="0">
                        <a:solidFill>
                          <a:schemeClr val="tx1"/>
                        </a:solidFill>
                        <a:latin typeface="Abadi" panose="020B0604020104020204" pitchFamily="34" charset="0"/>
                        <a:ea typeface="Noto Sans Glagolitic" panose="020B0502040504020204" pitchFamily="34" charset="0"/>
                        <a:cs typeface="Tahoma" panose="020B0604030504040204" pitchFamily="34" charset="0"/>
                      </a:endParaRPr>
                    </a:p>
                  </a:txBody>
                  <a:tcPr marL="55449" marR="55449" marT="27725" marB="2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97840425"/>
                  </a:ext>
                </a:extLst>
              </a:tr>
              <a:tr h="452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900" dirty="0">
                        <a:latin typeface="Abadi" panose="020B0604020104020204" pitchFamily="34" charset="0"/>
                        <a:ea typeface="Noto Sans Glagolitic" panose="020B0502040504020204" pitchFamily="34" charset="0"/>
                        <a:cs typeface="Tahoma" panose="020B0604030504040204" pitchFamily="34" charset="0"/>
                      </a:endParaRPr>
                    </a:p>
                  </a:txBody>
                  <a:tcPr marL="55449" marR="55449" marT="27725" marB="2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900" dirty="0">
                        <a:solidFill>
                          <a:schemeClr val="tx1"/>
                        </a:solidFill>
                        <a:latin typeface="Abadi" panose="020B0604020104020204" pitchFamily="34" charset="0"/>
                        <a:ea typeface="Noto Sans Glagolitic" panose="020B0502040504020204" pitchFamily="34" charset="0"/>
                        <a:cs typeface="Tahoma" panose="020B0604030504040204" pitchFamily="34" charset="0"/>
                      </a:endParaRP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900" dirty="0">
                        <a:solidFill>
                          <a:schemeClr val="tx1"/>
                        </a:solidFill>
                        <a:latin typeface="Abadi" panose="020B0604020104020204" pitchFamily="34" charset="0"/>
                        <a:ea typeface="Noto Sans Glagolitic" panose="020B0502040504020204" pitchFamily="34" charset="0"/>
                        <a:cs typeface="Tahoma" panose="020B0604030504040204" pitchFamily="34" charset="0"/>
                      </a:endParaRPr>
                    </a:p>
                  </a:txBody>
                  <a:tcPr marL="55449" marR="55449" marT="27725" marB="2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84074448"/>
                  </a:ext>
                </a:extLst>
              </a:tr>
            </a:tbl>
          </a:graphicData>
        </a:graphic>
      </p:graphicFrame>
    </p:spTree>
    <p:extLst>
      <p:ext uri="{BB962C8B-B14F-4D97-AF65-F5344CB8AC3E}">
        <p14:creationId xmlns:p14="http://schemas.microsoft.com/office/powerpoint/2010/main" val="355061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3" name="Image 2">
            <a:extLst>
              <a:ext uri="{FF2B5EF4-FFF2-40B4-BE49-F238E27FC236}">
                <a16:creationId xmlns:a16="http://schemas.microsoft.com/office/drawing/2014/main" id="{3EF27B4C-5BFE-EEC5-662B-DAF1343DC5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3639" y="213342"/>
            <a:ext cx="4628309" cy="6035040"/>
          </a:xfrm>
          <a:prstGeom prst="rect">
            <a:avLst/>
          </a:prstGeom>
        </p:spPr>
      </p:pic>
      <p:sp>
        <p:nvSpPr>
          <p:cNvPr id="152" name="Google Shape;152;p9"/>
          <p:cNvSpPr/>
          <p:nvPr/>
        </p:nvSpPr>
        <p:spPr>
          <a:xfrm>
            <a:off x="8066302" y="2656573"/>
            <a:ext cx="3043073" cy="2396690"/>
          </a:xfrm>
          <a:prstGeom prst="leftArrowCallout">
            <a:avLst>
              <a:gd name="adj1" fmla="val 25000"/>
              <a:gd name="adj2" fmla="val 25000"/>
              <a:gd name="adj3" fmla="val 25000"/>
              <a:gd name="adj4" fmla="val 6497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Different fonts and formats are used to indicate dialogue, Esther’s thoughts and Esther reporting to the author. Will this change the language you use?</a:t>
            </a:r>
            <a:endParaRPr dirty="0"/>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51" name="Google Shape;151;p9"/>
          <p:cNvSpPr/>
          <p:nvPr/>
        </p:nvSpPr>
        <p:spPr>
          <a:xfrm>
            <a:off x="791501" y="3569689"/>
            <a:ext cx="3043074" cy="2300438"/>
          </a:xfrm>
          <a:prstGeom prst="rightArrowCallout">
            <a:avLst>
              <a:gd name="adj1" fmla="val 25000"/>
              <a:gd name="adj2" fmla="val 25000"/>
              <a:gd name="adj3" fmla="val 25000"/>
              <a:gd name="adj4" fmla="val 6497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You must make sure your translation is a similar length to the French, so it can fit into the speech bubbles</a:t>
            </a:r>
            <a:endParaRPr dirty="0"/>
          </a:p>
        </p:txBody>
      </p:sp>
      <p:sp>
        <p:nvSpPr>
          <p:cNvPr id="150" name="Google Shape;150;p9"/>
          <p:cNvSpPr/>
          <p:nvPr/>
        </p:nvSpPr>
        <p:spPr>
          <a:xfrm>
            <a:off x="135805" y="213342"/>
            <a:ext cx="3764249" cy="2391035"/>
          </a:xfrm>
          <a:prstGeom prst="cloud">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dirty="0">
                <a:solidFill>
                  <a:schemeClr val="dk1"/>
                </a:solidFill>
                <a:latin typeface="Book Antiqua"/>
                <a:ea typeface="Book Antiqua"/>
                <a:cs typeface="Book Antiqua"/>
                <a:sym typeface="Book Antiqua"/>
              </a:rPr>
              <a:t>What extra things do you need to think about if you’re translating a graphic novel?</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FE37444B8E1943A0EEBD4B8226004D" ma:contentTypeVersion="5" ma:contentTypeDescription="Create a new document." ma:contentTypeScope="" ma:versionID="2136340a198cc5dca2b90c21d9dcc24c">
  <xsd:schema xmlns:xsd="http://www.w3.org/2001/XMLSchema" xmlns:xs="http://www.w3.org/2001/XMLSchema" xmlns:p="http://schemas.microsoft.com/office/2006/metadata/properties" xmlns:ns3="692fac24-d1ca-4f82-8504-90d07e729499" xmlns:ns4="88d6c06d-0321-4685-97cb-e3ad34d6ef3f" targetNamespace="http://schemas.microsoft.com/office/2006/metadata/properties" ma:root="true" ma:fieldsID="70c03e771cf4f07af6e27fd72c0c0e59" ns3:_="" ns4:_="">
    <xsd:import namespace="692fac24-d1ca-4f82-8504-90d07e729499"/>
    <xsd:import namespace="88d6c06d-0321-4685-97cb-e3ad34d6ef3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fac24-d1ca-4f82-8504-90d07e729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d6c06d-0321-4685-97cb-e3ad34d6ef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BA3DF1-E735-40E3-B426-608DC2845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fac24-d1ca-4f82-8504-90d07e729499"/>
    <ds:schemaRef ds:uri="88d6c06d-0321-4685-97cb-e3ad34d6ef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187F37-E19F-498D-94CF-A16716A73276}">
  <ds:schemaRefs>
    <ds:schemaRef ds:uri="http://schemas.microsoft.com/sharepoint/v3/contenttype/forms"/>
  </ds:schemaRefs>
</ds:datastoreItem>
</file>

<file path=customXml/itemProps3.xml><?xml version="1.0" encoding="utf-8"?>
<ds:datastoreItem xmlns:ds="http://schemas.openxmlformats.org/officeDocument/2006/customXml" ds:itemID="{76C63550-DF6C-492D-A98B-6F915FB60C98}">
  <ds:schemaRefs>
    <ds:schemaRef ds:uri="88d6c06d-0321-4685-97cb-e3ad34d6ef3f"/>
    <ds:schemaRef ds:uri="http://www.w3.org/XML/1998/namespace"/>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692fac24-d1ca-4f82-8504-90d07e72949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3231</TotalTime>
  <Words>1424</Words>
  <Application>Microsoft Office PowerPoint</Application>
  <PresentationFormat>Widescreen</PresentationFormat>
  <Paragraphs>122</Paragraphs>
  <Slides>13</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inherit</vt:lpstr>
      <vt:lpstr>Abadi</vt:lpstr>
      <vt:lpstr>Calibri</vt:lpstr>
      <vt:lpstr>Noto Sans</vt:lpstr>
      <vt:lpstr>Book Antiqua</vt:lpstr>
      <vt:lpstr>Arial</vt:lpstr>
      <vt:lpstr>Office Theme</vt:lpstr>
      <vt:lpstr>PowerPoint Presentation</vt:lpstr>
      <vt:lpstr>PowerPoint Presentation</vt:lpstr>
      <vt:lpstr>Les Cahiers d’Esther Histoires de mes 12 ans by Riad Sattouf</vt:lpstr>
      <vt:lpstr>PowerPoint Presentation</vt:lpstr>
      <vt:lpstr>PowerPoint Presentation</vt:lpstr>
      <vt:lpstr>PowerPoint Presentation</vt:lpstr>
      <vt:lpstr>PowerPoint Presentation</vt:lpstr>
      <vt:lpstr>How to translate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cahiers d’Esther Histoires de mes 12 ans by Riad Sattouf</dc:title>
  <dc:creator>Wall, Georgia</dc:creator>
  <cp:lastModifiedBy>Charlotte Ryland</cp:lastModifiedBy>
  <cp:revision>45</cp:revision>
  <dcterms:created xsi:type="dcterms:W3CDTF">2022-03-16T09:22:46Z</dcterms:created>
  <dcterms:modified xsi:type="dcterms:W3CDTF">2023-04-06T15:08:34Z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0x010100BFFE37444B8E1943A0EEBD4B8226004D</vt:lpwstr>
  </property>
</Properties>
</file>