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02" r:id="rId2"/>
    <p:sldId id="333" r:id="rId3"/>
    <p:sldId id="327" r:id="rId4"/>
    <p:sldId id="308" r:id="rId5"/>
    <p:sldId id="312" r:id="rId6"/>
    <p:sldId id="347" r:id="rId7"/>
    <p:sldId id="343" r:id="rId8"/>
    <p:sldId id="325" r:id="rId9"/>
    <p:sldId id="310" r:id="rId10"/>
    <p:sldId id="315" r:id="rId11"/>
    <p:sldId id="330" r:id="rId12"/>
    <p:sldId id="316" r:id="rId13"/>
    <p:sldId id="319" r:id="rId14"/>
    <p:sldId id="350" r:id="rId15"/>
    <p:sldId id="290" r:id="rId16"/>
    <p:sldId id="296" r:id="rId17"/>
    <p:sldId id="292" r:id="rId18"/>
    <p:sldId id="293" r:id="rId19"/>
    <p:sldId id="341" r:id="rId20"/>
    <p:sldId id="346" r:id="rId21"/>
    <p:sldId id="349" r:id="rId22"/>
    <p:sldId id="338"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927AA6-0FDB-4B42-A1D7-BB66904B2F6C}" v="2" dt="2023-04-06T15:07:33.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85086"/>
  </p:normalViewPr>
  <p:slideViewPr>
    <p:cSldViewPr snapToGrid="0" snapToObjects="1">
      <p:cViewPr varScale="1">
        <p:scale>
          <a:sx n="71" d="100"/>
          <a:sy n="71" d="100"/>
        </p:scale>
        <p:origin x="1046" y="19"/>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Ryland" userId="86db2cc1-c246-4103-8899-2eb4f61edc5d" providerId="ADAL" clId="{D1927AA6-0FDB-4B42-A1D7-BB66904B2F6C}"/>
    <pc:docChg chg="addSld modSld">
      <pc:chgData name="Charlotte Ryland" userId="86db2cc1-c246-4103-8899-2eb4f61edc5d" providerId="ADAL" clId="{D1927AA6-0FDB-4B42-A1D7-BB66904B2F6C}" dt="2023-04-06T14:50:45.424" v="0"/>
      <pc:docMkLst>
        <pc:docMk/>
      </pc:docMkLst>
      <pc:sldChg chg="add">
        <pc:chgData name="Charlotte Ryland" userId="86db2cc1-c246-4103-8899-2eb4f61edc5d" providerId="ADAL" clId="{D1927AA6-0FDB-4B42-A1D7-BB66904B2F6C}" dt="2023-04-06T14:50:45.424" v="0"/>
        <pc:sldMkLst>
          <pc:docMk/>
          <pc:sldMk cId="2714839511" sldId="33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6ED6E1-F54D-7E4C-A0B6-AC96BEF1E957}" type="doc">
      <dgm:prSet loTypeId="urn:microsoft.com/office/officeart/2005/8/layout/chevron2" loCatId="" qsTypeId="urn:microsoft.com/office/officeart/2005/8/quickstyle/simple1" qsCatId="simple" csTypeId="urn:microsoft.com/office/officeart/2005/8/colors/accent6_2" csCatId="accent6" phldr="1"/>
      <dgm:spPr/>
      <dgm:t>
        <a:bodyPr/>
        <a:lstStyle/>
        <a:p>
          <a:endParaRPr lang="en-US"/>
        </a:p>
      </dgm:t>
    </dgm:pt>
    <dgm:pt modelId="{0A9ED52A-71A6-4D4F-9445-5D55EA4F5515}">
      <dgm:prSet phldrT="[Text]"/>
      <dgm:spPr/>
      <dgm:t>
        <a:bodyPr/>
        <a:lstStyle/>
        <a:p>
          <a:r>
            <a:rPr lang="en-US" dirty="0"/>
            <a:t>READ</a:t>
          </a:r>
        </a:p>
      </dgm:t>
    </dgm:pt>
    <dgm:pt modelId="{D29E7350-2C4E-D042-96EE-5F6DEB359A54}" type="parTrans" cxnId="{03D5049C-BCE1-F14E-BF97-B9FFF88CC53F}">
      <dgm:prSet/>
      <dgm:spPr/>
      <dgm:t>
        <a:bodyPr/>
        <a:lstStyle/>
        <a:p>
          <a:endParaRPr lang="en-US"/>
        </a:p>
      </dgm:t>
    </dgm:pt>
    <dgm:pt modelId="{3C880022-6BB1-5442-A06A-3160363DD5F7}" type="sibTrans" cxnId="{03D5049C-BCE1-F14E-BF97-B9FFF88CC53F}">
      <dgm:prSet/>
      <dgm:spPr/>
      <dgm:t>
        <a:bodyPr/>
        <a:lstStyle/>
        <a:p>
          <a:endParaRPr lang="en-US"/>
        </a:p>
      </dgm:t>
    </dgm:pt>
    <dgm:pt modelId="{2C2843CE-CB6F-1F4B-8157-7738A325AFD8}">
      <dgm:prSet phldrT="[Text]"/>
      <dgm:spPr/>
      <dgm:t>
        <a:bodyPr/>
        <a:lstStyle/>
        <a:p>
          <a:r>
            <a:rPr lang="en-US" dirty="0"/>
            <a:t>Read through the text and mark any unknown vocabulary.</a:t>
          </a:r>
        </a:p>
      </dgm:t>
    </dgm:pt>
    <dgm:pt modelId="{F834072F-8E8A-484E-B22B-FD2F68A4A0EC}" type="parTrans" cxnId="{F243E4EE-64FC-2B4B-B1FB-48A3A064C795}">
      <dgm:prSet/>
      <dgm:spPr/>
      <dgm:t>
        <a:bodyPr/>
        <a:lstStyle/>
        <a:p>
          <a:endParaRPr lang="en-US"/>
        </a:p>
      </dgm:t>
    </dgm:pt>
    <dgm:pt modelId="{547C4174-4DBD-3D44-859E-38B7CF16E1C7}" type="sibTrans" cxnId="{F243E4EE-64FC-2B4B-B1FB-48A3A064C795}">
      <dgm:prSet/>
      <dgm:spPr/>
      <dgm:t>
        <a:bodyPr/>
        <a:lstStyle/>
        <a:p>
          <a:endParaRPr lang="en-US"/>
        </a:p>
      </dgm:t>
    </dgm:pt>
    <dgm:pt modelId="{DABFAA88-13C2-584B-BC98-8267C86CFC74}">
      <dgm:prSet phldrT="[Text]"/>
      <dgm:spPr/>
      <dgm:t>
        <a:bodyPr/>
        <a:lstStyle/>
        <a:p>
          <a:r>
            <a:rPr lang="en-US" dirty="0"/>
            <a:t>Does anything unusual stand out?</a:t>
          </a:r>
        </a:p>
      </dgm:t>
    </dgm:pt>
    <dgm:pt modelId="{395FC2D4-1929-5A4E-B379-9EAE654157E0}" type="parTrans" cxnId="{055D7B91-46A0-EB4A-B7A3-D924EC8B0566}">
      <dgm:prSet/>
      <dgm:spPr/>
      <dgm:t>
        <a:bodyPr/>
        <a:lstStyle/>
        <a:p>
          <a:endParaRPr lang="en-US"/>
        </a:p>
      </dgm:t>
    </dgm:pt>
    <dgm:pt modelId="{7667625A-A456-CC44-8BFC-FEFCBB30AA32}" type="sibTrans" cxnId="{055D7B91-46A0-EB4A-B7A3-D924EC8B0566}">
      <dgm:prSet/>
      <dgm:spPr/>
      <dgm:t>
        <a:bodyPr/>
        <a:lstStyle/>
        <a:p>
          <a:endParaRPr lang="en-US"/>
        </a:p>
      </dgm:t>
    </dgm:pt>
    <dgm:pt modelId="{43D95348-1952-5941-96BE-6129998FD1EE}">
      <dgm:prSet phldrT="[Text]"/>
      <dgm:spPr/>
      <dgm:t>
        <a:bodyPr/>
        <a:lstStyle/>
        <a:p>
          <a:r>
            <a:rPr lang="en-US" dirty="0"/>
            <a:t>INTERPRET</a:t>
          </a:r>
        </a:p>
      </dgm:t>
    </dgm:pt>
    <dgm:pt modelId="{6F182DB5-0DCB-244B-B467-CC661F1992F9}" type="parTrans" cxnId="{EF99426D-08B9-DE4F-931C-B5E1FFA7E4DC}">
      <dgm:prSet/>
      <dgm:spPr/>
      <dgm:t>
        <a:bodyPr/>
        <a:lstStyle/>
        <a:p>
          <a:endParaRPr lang="en-US"/>
        </a:p>
      </dgm:t>
    </dgm:pt>
    <dgm:pt modelId="{82DB3A00-7B66-C845-9556-76C81693E92A}" type="sibTrans" cxnId="{EF99426D-08B9-DE4F-931C-B5E1FFA7E4DC}">
      <dgm:prSet/>
      <dgm:spPr/>
      <dgm:t>
        <a:bodyPr/>
        <a:lstStyle/>
        <a:p>
          <a:endParaRPr lang="en-US"/>
        </a:p>
      </dgm:t>
    </dgm:pt>
    <dgm:pt modelId="{1E18FF24-6C99-BF45-87B7-113E22613611}">
      <dgm:prSet phldrT="[Text]"/>
      <dgm:spPr/>
      <dgm:t>
        <a:bodyPr/>
        <a:lstStyle/>
        <a:p>
          <a:r>
            <a:rPr lang="en-US" dirty="0"/>
            <a:t>What is happening in the passage? How would you describe the mood?</a:t>
          </a:r>
        </a:p>
      </dgm:t>
    </dgm:pt>
    <dgm:pt modelId="{67DFBE5E-D512-7E45-B029-0D3A89CF88F5}" type="parTrans" cxnId="{A2BCBB3F-212B-D14B-BE01-84A6A2B74EB2}">
      <dgm:prSet/>
      <dgm:spPr/>
      <dgm:t>
        <a:bodyPr/>
        <a:lstStyle/>
        <a:p>
          <a:endParaRPr lang="en-US"/>
        </a:p>
      </dgm:t>
    </dgm:pt>
    <dgm:pt modelId="{8BD81589-03A6-1A48-832C-00E4B843111B}" type="sibTrans" cxnId="{A2BCBB3F-212B-D14B-BE01-84A6A2B74EB2}">
      <dgm:prSet/>
      <dgm:spPr/>
      <dgm:t>
        <a:bodyPr/>
        <a:lstStyle/>
        <a:p>
          <a:endParaRPr lang="en-US"/>
        </a:p>
      </dgm:t>
    </dgm:pt>
    <dgm:pt modelId="{8C2CB721-DD23-724D-BDBD-04B350DFA3B8}">
      <dgm:prSet phldrT="[Text]"/>
      <dgm:spPr/>
      <dgm:t>
        <a:bodyPr/>
        <a:lstStyle/>
        <a:p>
          <a:r>
            <a:rPr lang="en-US" dirty="0"/>
            <a:t>Are there any important sounds or images?</a:t>
          </a:r>
        </a:p>
      </dgm:t>
    </dgm:pt>
    <dgm:pt modelId="{7ADC5122-2538-BB4A-81F3-B2152A29B101}" type="parTrans" cxnId="{409D36B1-CE2E-874C-92F4-A9E6F805DA93}">
      <dgm:prSet/>
      <dgm:spPr/>
      <dgm:t>
        <a:bodyPr/>
        <a:lstStyle/>
        <a:p>
          <a:endParaRPr lang="en-US"/>
        </a:p>
      </dgm:t>
    </dgm:pt>
    <dgm:pt modelId="{07C00334-B580-404C-AECA-466D41EB9DB4}" type="sibTrans" cxnId="{409D36B1-CE2E-874C-92F4-A9E6F805DA93}">
      <dgm:prSet/>
      <dgm:spPr/>
      <dgm:t>
        <a:bodyPr/>
        <a:lstStyle/>
        <a:p>
          <a:endParaRPr lang="en-US"/>
        </a:p>
      </dgm:t>
    </dgm:pt>
    <dgm:pt modelId="{791F4621-76DF-DA4D-8080-13591DCCBC1B}">
      <dgm:prSet phldrT="[Text]"/>
      <dgm:spPr/>
      <dgm:t>
        <a:bodyPr/>
        <a:lstStyle/>
        <a:p>
          <a:r>
            <a:rPr lang="en-US" dirty="0"/>
            <a:t>CREATE</a:t>
          </a:r>
        </a:p>
      </dgm:t>
    </dgm:pt>
    <dgm:pt modelId="{CAC9B5B1-AA40-334C-8F7D-0AF5413E059A}" type="parTrans" cxnId="{95E44F4E-4A96-764B-810A-2537579C7715}">
      <dgm:prSet/>
      <dgm:spPr/>
      <dgm:t>
        <a:bodyPr/>
        <a:lstStyle/>
        <a:p>
          <a:endParaRPr lang="en-US"/>
        </a:p>
      </dgm:t>
    </dgm:pt>
    <dgm:pt modelId="{0787068B-CA63-7644-8E83-4BFE9C5DD081}" type="sibTrans" cxnId="{95E44F4E-4A96-764B-810A-2537579C7715}">
      <dgm:prSet/>
      <dgm:spPr/>
      <dgm:t>
        <a:bodyPr/>
        <a:lstStyle/>
        <a:p>
          <a:endParaRPr lang="en-US"/>
        </a:p>
      </dgm:t>
    </dgm:pt>
    <dgm:pt modelId="{23077DC5-629B-D842-A0A6-7B5264BBAAF6}">
      <dgm:prSet phldrT="[Text]"/>
      <dgm:spPr/>
      <dgm:t>
        <a:bodyPr/>
        <a:lstStyle/>
        <a:p>
          <a:r>
            <a:rPr lang="en-US" dirty="0"/>
            <a:t>Now edit your translation to recreate the effect of the original.</a:t>
          </a:r>
        </a:p>
      </dgm:t>
    </dgm:pt>
    <dgm:pt modelId="{3827F502-39F1-8944-8CB2-54C25DAFC2FE}" type="parTrans" cxnId="{6F40A7DA-5F63-E342-88E4-528B74697FD1}">
      <dgm:prSet/>
      <dgm:spPr/>
      <dgm:t>
        <a:bodyPr/>
        <a:lstStyle/>
        <a:p>
          <a:endParaRPr lang="en-US"/>
        </a:p>
      </dgm:t>
    </dgm:pt>
    <dgm:pt modelId="{D05DFDE6-F62D-5C47-8817-B9E32C4CEDF7}" type="sibTrans" cxnId="{6F40A7DA-5F63-E342-88E4-528B74697FD1}">
      <dgm:prSet/>
      <dgm:spPr/>
      <dgm:t>
        <a:bodyPr/>
        <a:lstStyle/>
        <a:p>
          <a:endParaRPr lang="en-US"/>
        </a:p>
      </dgm:t>
    </dgm:pt>
    <dgm:pt modelId="{A5626744-5874-BC48-9077-4A3867BA23EA}">
      <dgm:prSet phldrT="[Text]"/>
      <dgm:spPr/>
      <dgm:t>
        <a:bodyPr/>
        <a:lstStyle/>
        <a:p>
          <a:r>
            <a:rPr lang="en-US" dirty="0"/>
            <a:t>Try translating the passage literally (replacing word for word).</a:t>
          </a:r>
        </a:p>
      </dgm:t>
    </dgm:pt>
    <dgm:pt modelId="{BB9EE4D7-F8BB-0E40-894B-EB486619EB85}" type="parTrans" cxnId="{01EBCD8B-7388-294F-9125-482A8147A0CA}">
      <dgm:prSet/>
      <dgm:spPr/>
      <dgm:t>
        <a:bodyPr/>
        <a:lstStyle/>
        <a:p>
          <a:endParaRPr lang="en-US"/>
        </a:p>
      </dgm:t>
    </dgm:pt>
    <dgm:pt modelId="{EDD85324-ACBF-5546-9C38-BAB418BC9C73}" type="sibTrans" cxnId="{01EBCD8B-7388-294F-9125-482A8147A0CA}">
      <dgm:prSet/>
      <dgm:spPr/>
      <dgm:t>
        <a:bodyPr/>
        <a:lstStyle/>
        <a:p>
          <a:endParaRPr lang="en-US"/>
        </a:p>
      </dgm:t>
    </dgm:pt>
    <dgm:pt modelId="{F73AC514-4534-1F41-A122-82A6ECD0EE53}">
      <dgm:prSet phldrT="[Text]"/>
      <dgm:spPr/>
      <dgm:t>
        <a:bodyPr/>
        <a:lstStyle/>
        <a:p>
          <a:r>
            <a:rPr lang="en-US" dirty="0"/>
            <a:t>What mood are you trying to convey?</a:t>
          </a:r>
        </a:p>
      </dgm:t>
    </dgm:pt>
    <dgm:pt modelId="{78768C5C-542D-EE49-8041-D5276808B953}" type="parTrans" cxnId="{CFE72742-8B6D-304F-BED0-0AC7FAA29596}">
      <dgm:prSet/>
      <dgm:spPr/>
      <dgm:t>
        <a:bodyPr/>
        <a:lstStyle/>
        <a:p>
          <a:endParaRPr lang="en-US"/>
        </a:p>
      </dgm:t>
    </dgm:pt>
    <dgm:pt modelId="{73F276F9-D32A-E04F-8128-8E5292CA01AC}" type="sibTrans" cxnId="{CFE72742-8B6D-304F-BED0-0AC7FAA29596}">
      <dgm:prSet/>
      <dgm:spPr/>
      <dgm:t>
        <a:bodyPr/>
        <a:lstStyle/>
        <a:p>
          <a:endParaRPr lang="en-US"/>
        </a:p>
      </dgm:t>
    </dgm:pt>
    <dgm:pt modelId="{98A030FF-3EBE-D146-AEE2-DBBB1905D3EC}">
      <dgm:prSet phldrT="[Text]"/>
      <dgm:spPr/>
      <dgm:t>
        <a:bodyPr/>
        <a:lstStyle/>
        <a:p>
          <a:r>
            <a:rPr lang="en-US" dirty="0"/>
            <a:t>Read through your translation without the original to check it sounds natural.</a:t>
          </a:r>
        </a:p>
      </dgm:t>
    </dgm:pt>
    <dgm:pt modelId="{20C43289-35F1-7E47-AC29-3C470A0F22A1}" type="parTrans" cxnId="{BA5E7190-5EBE-EE48-B6C0-53B19F73F84D}">
      <dgm:prSet/>
      <dgm:spPr/>
      <dgm:t>
        <a:bodyPr/>
        <a:lstStyle/>
        <a:p>
          <a:endParaRPr lang="en-US"/>
        </a:p>
      </dgm:t>
    </dgm:pt>
    <dgm:pt modelId="{3D493573-2155-F245-BED7-3C084C277288}" type="sibTrans" cxnId="{BA5E7190-5EBE-EE48-B6C0-53B19F73F84D}">
      <dgm:prSet/>
      <dgm:spPr/>
      <dgm:t>
        <a:bodyPr/>
        <a:lstStyle/>
        <a:p>
          <a:endParaRPr lang="en-US"/>
        </a:p>
      </dgm:t>
    </dgm:pt>
    <dgm:pt modelId="{FCCFF41E-4F20-3549-8568-142044A071F0}" type="pres">
      <dgm:prSet presAssocID="{836ED6E1-F54D-7E4C-A0B6-AC96BEF1E957}" presName="linearFlow" presStyleCnt="0">
        <dgm:presLayoutVars>
          <dgm:dir/>
          <dgm:animLvl val="lvl"/>
          <dgm:resizeHandles val="exact"/>
        </dgm:presLayoutVars>
      </dgm:prSet>
      <dgm:spPr/>
    </dgm:pt>
    <dgm:pt modelId="{3907DE44-B7CC-7A4A-94F0-D67F9FB54F7C}" type="pres">
      <dgm:prSet presAssocID="{0A9ED52A-71A6-4D4F-9445-5D55EA4F5515}" presName="composite" presStyleCnt="0"/>
      <dgm:spPr/>
    </dgm:pt>
    <dgm:pt modelId="{20176EB3-D072-A940-9F9F-AF1B7857B899}" type="pres">
      <dgm:prSet presAssocID="{0A9ED52A-71A6-4D4F-9445-5D55EA4F5515}" presName="parentText" presStyleLbl="alignNode1" presStyleIdx="0" presStyleCnt="3">
        <dgm:presLayoutVars>
          <dgm:chMax val="1"/>
          <dgm:bulletEnabled val="1"/>
        </dgm:presLayoutVars>
      </dgm:prSet>
      <dgm:spPr/>
    </dgm:pt>
    <dgm:pt modelId="{715831C7-7715-144E-B995-7343A6CD2B41}" type="pres">
      <dgm:prSet presAssocID="{0A9ED52A-71A6-4D4F-9445-5D55EA4F5515}" presName="descendantText" presStyleLbl="alignAcc1" presStyleIdx="0" presStyleCnt="3">
        <dgm:presLayoutVars>
          <dgm:bulletEnabled val="1"/>
        </dgm:presLayoutVars>
      </dgm:prSet>
      <dgm:spPr/>
    </dgm:pt>
    <dgm:pt modelId="{72A63ECE-D01D-8D42-8F28-E133DA7802B5}" type="pres">
      <dgm:prSet presAssocID="{3C880022-6BB1-5442-A06A-3160363DD5F7}" presName="sp" presStyleCnt="0"/>
      <dgm:spPr/>
    </dgm:pt>
    <dgm:pt modelId="{9030712A-B929-484F-8F8D-24E406BE6A92}" type="pres">
      <dgm:prSet presAssocID="{43D95348-1952-5941-96BE-6129998FD1EE}" presName="composite" presStyleCnt="0"/>
      <dgm:spPr/>
    </dgm:pt>
    <dgm:pt modelId="{3B3671DA-8E38-3F47-BE40-5F42CA13D2E3}" type="pres">
      <dgm:prSet presAssocID="{43D95348-1952-5941-96BE-6129998FD1EE}" presName="parentText" presStyleLbl="alignNode1" presStyleIdx="1" presStyleCnt="3">
        <dgm:presLayoutVars>
          <dgm:chMax val="1"/>
          <dgm:bulletEnabled val="1"/>
        </dgm:presLayoutVars>
      </dgm:prSet>
      <dgm:spPr/>
    </dgm:pt>
    <dgm:pt modelId="{80AF1A4A-B190-9D43-878B-3E54F45D709B}" type="pres">
      <dgm:prSet presAssocID="{43D95348-1952-5941-96BE-6129998FD1EE}" presName="descendantText" presStyleLbl="alignAcc1" presStyleIdx="1" presStyleCnt="3">
        <dgm:presLayoutVars>
          <dgm:bulletEnabled val="1"/>
        </dgm:presLayoutVars>
      </dgm:prSet>
      <dgm:spPr/>
    </dgm:pt>
    <dgm:pt modelId="{F3006274-D66B-B74B-BA0A-39EE55FA6D2D}" type="pres">
      <dgm:prSet presAssocID="{82DB3A00-7B66-C845-9556-76C81693E92A}" presName="sp" presStyleCnt="0"/>
      <dgm:spPr/>
    </dgm:pt>
    <dgm:pt modelId="{DCB69068-EBA5-0849-8B4E-4EDE0CE1F44F}" type="pres">
      <dgm:prSet presAssocID="{791F4621-76DF-DA4D-8080-13591DCCBC1B}" presName="composite" presStyleCnt="0"/>
      <dgm:spPr/>
    </dgm:pt>
    <dgm:pt modelId="{2D920D70-A7D9-104F-B6E6-B406C94C0E46}" type="pres">
      <dgm:prSet presAssocID="{791F4621-76DF-DA4D-8080-13591DCCBC1B}" presName="parentText" presStyleLbl="alignNode1" presStyleIdx="2" presStyleCnt="3">
        <dgm:presLayoutVars>
          <dgm:chMax val="1"/>
          <dgm:bulletEnabled val="1"/>
        </dgm:presLayoutVars>
      </dgm:prSet>
      <dgm:spPr/>
    </dgm:pt>
    <dgm:pt modelId="{A5B77D3D-931E-B64D-9F90-B0A611806960}" type="pres">
      <dgm:prSet presAssocID="{791F4621-76DF-DA4D-8080-13591DCCBC1B}" presName="descendantText" presStyleLbl="alignAcc1" presStyleIdx="2" presStyleCnt="3">
        <dgm:presLayoutVars>
          <dgm:bulletEnabled val="1"/>
        </dgm:presLayoutVars>
      </dgm:prSet>
      <dgm:spPr/>
    </dgm:pt>
  </dgm:ptLst>
  <dgm:cxnLst>
    <dgm:cxn modelId="{EEF59A17-2203-2143-AF92-FB07CEAB81B6}" type="presOf" srcId="{23077DC5-629B-D842-A0A6-7B5264BBAAF6}" destId="{A5B77D3D-931E-B64D-9F90-B0A611806960}" srcOrd="0" destOrd="0" presId="urn:microsoft.com/office/officeart/2005/8/layout/chevron2"/>
    <dgm:cxn modelId="{5DF7E423-2F76-1644-8E48-F49F113EB08D}" type="presOf" srcId="{791F4621-76DF-DA4D-8080-13591DCCBC1B}" destId="{2D920D70-A7D9-104F-B6E6-B406C94C0E46}" srcOrd="0" destOrd="0" presId="urn:microsoft.com/office/officeart/2005/8/layout/chevron2"/>
    <dgm:cxn modelId="{A2BCBB3F-212B-D14B-BE01-84A6A2B74EB2}" srcId="{43D95348-1952-5941-96BE-6129998FD1EE}" destId="{1E18FF24-6C99-BF45-87B7-113E22613611}" srcOrd="1" destOrd="0" parTransId="{67DFBE5E-D512-7E45-B029-0D3A89CF88F5}" sibTransId="{8BD81589-03A6-1A48-832C-00E4B843111B}"/>
    <dgm:cxn modelId="{5DC9265E-0B43-8240-B24E-1BFEE7A8063D}" type="presOf" srcId="{836ED6E1-F54D-7E4C-A0B6-AC96BEF1E957}" destId="{FCCFF41E-4F20-3549-8568-142044A071F0}" srcOrd="0" destOrd="0" presId="urn:microsoft.com/office/officeart/2005/8/layout/chevron2"/>
    <dgm:cxn modelId="{CFE72742-8B6D-304F-BED0-0AC7FAA29596}" srcId="{791F4621-76DF-DA4D-8080-13591DCCBC1B}" destId="{F73AC514-4534-1F41-A122-82A6ECD0EE53}" srcOrd="1" destOrd="0" parTransId="{78768C5C-542D-EE49-8041-D5276808B953}" sibTransId="{73F276F9-D32A-E04F-8128-8E5292CA01AC}"/>
    <dgm:cxn modelId="{EF99426D-08B9-DE4F-931C-B5E1FFA7E4DC}" srcId="{836ED6E1-F54D-7E4C-A0B6-AC96BEF1E957}" destId="{43D95348-1952-5941-96BE-6129998FD1EE}" srcOrd="1" destOrd="0" parTransId="{6F182DB5-0DCB-244B-B467-CC661F1992F9}" sibTransId="{82DB3A00-7B66-C845-9556-76C81693E92A}"/>
    <dgm:cxn modelId="{95E44F4E-4A96-764B-810A-2537579C7715}" srcId="{836ED6E1-F54D-7E4C-A0B6-AC96BEF1E957}" destId="{791F4621-76DF-DA4D-8080-13591DCCBC1B}" srcOrd="2" destOrd="0" parTransId="{CAC9B5B1-AA40-334C-8F7D-0AF5413E059A}" sibTransId="{0787068B-CA63-7644-8E83-4BFE9C5DD081}"/>
    <dgm:cxn modelId="{E8ED7773-DE0B-9644-8974-BC98F19D43E4}" type="presOf" srcId="{0A9ED52A-71A6-4D4F-9445-5D55EA4F5515}" destId="{20176EB3-D072-A940-9F9F-AF1B7857B899}" srcOrd="0" destOrd="0" presId="urn:microsoft.com/office/officeart/2005/8/layout/chevron2"/>
    <dgm:cxn modelId="{882DBF7D-A86D-3946-8AB8-03F0411F9278}" type="presOf" srcId="{2C2843CE-CB6F-1F4B-8157-7738A325AFD8}" destId="{715831C7-7715-144E-B995-7343A6CD2B41}" srcOrd="0" destOrd="0" presId="urn:microsoft.com/office/officeart/2005/8/layout/chevron2"/>
    <dgm:cxn modelId="{241EE888-F50F-6D4D-86DA-E778FE55932F}" type="presOf" srcId="{DABFAA88-13C2-584B-BC98-8267C86CFC74}" destId="{715831C7-7715-144E-B995-7343A6CD2B41}" srcOrd="0" destOrd="1" presId="urn:microsoft.com/office/officeart/2005/8/layout/chevron2"/>
    <dgm:cxn modelId="{01EBCD8B-7388-294F-9125-482A8147A0CA}" srcId="{43D95348-1952-5941-96BE-6129998FD1EE}" destId="{A5626744-5874-BC48-9077-4A3867BA23EA}" srcOrd="0" destOrd="0" parTransId="{BB9EE4D7-F8BB-0E40-894B-EB486619EB85}" sibTransId="{EDD85324-ACBF-5546-9C38-BAB418BC9C73}"/>
    <dgm:cxn modelId="{8179948D-DE69-034C-B360-FC786B0FC01D}" type="presOf" srcId="{98A030FF-3EBE-D146-AEE2-DBBB1905D3EC}" destId="{A5B77D3D-931E-B64D-9F90-B0A611806960}" srcOrd="0" destOrd="2" presId="urn:microsoft.com/office/officeart/2005/8/layout/chevron2"/>
    <dgm:cxn modelId="{BA5E7190-5EBE-EE48-B6C0-53B19F73F84D}" srcId="{791F4621-76DF-DA4D-8080-13591DCCBC1B}" destId="{98A030FF-3EBE-D146-AEE2-DBBB1905D3EC}" srcOrd="2" destOrd="0" parTransId="{20C43289-35F1-7E47-AC29-3C470A0F22A1}" sibTransId="{3D493573-2155-F245-BED7-3C084C277288}"/>
    <dgm:cxn modelId="{055D7B91-46A0-EB4A-B7A3-D924EC8B0566}" srcId="{0A9ED52A-71A6-4D4F-9445-5D55EA4F5515}" destId="{DABFAA88-13C2-584B-BC98-8267C86CFC74}" srcOrd="1" destOrd="0" parTransId="{395FC2D4-1929-5A4E-B379-9EAE654157E0}" sibTransId="{7667625A-A456-CC44-8BFC-FEFCBB30AA32}"/>
    <dgm:cxn modelId="{6BBBE896-2A6B-B541-BBEA-AAFDBAB89471}" type="presOf" srcId="{8C2CB721-DD23-724D-BDBD-04B350DFA3B8}" destId="{80AF1A4A-B190-9D43-878B-3E54F45D709B}" srcOrd="0" destOrd="2" presId="urn:microsoft.com/office/officeart/2005/8/layout/chevron2"/>
    <dgm:cxn modelId="{03D5049C-BCE1-F14E-BF97-B9FFF88CC53F}" srcId="{836ED6E1-F54D-7E4C-A0B6-AC96BEF1E957}" destId="{0A9ED52A-71A6-4D4F-9445-5D55EA4F5515}" srcOrd="0" destOrd="0" parTransId="{D29E7350-2C4E-D042-96EE-5F6DEB359A54}" sibTransId="{3C880022-6BB1-5442-A06A-3160363DD5F7}"/>
    <dgm:cxn modelId="{B26FDEB0-6F29-E74D-A61E-1636D07DD4B8}" type="presOf" srcId="{1E18FF24-6C99-BF45-87B7-113E22613611}" destId="{80AF1A4A-B190-9D43-878B-3E54F45D709B}" srcOrd="0" destOrd="1" presId="urn:microsoft.com/office/officeart/2005/8/layout/chevron2"/>
    <dgm:cxn modelId="{409D36B1-CE2E-874C-92F4-A9E6F805DA93}" srcId="{43D95348-1952-5941-96BE-6129998FD1EE}" destId="{8C2CB721-DD23-724D-BDBD-04B350DFA3B8}" srcOrd="2" destOrd="0" parTransId="{7ADC5122-2538-BB4A-81F3-B2152A29B101}" sibTransId="{07C00334-B580-404C-AECA-466D41EB9DB4}"/>
    <dgm:cxn modelId="{6F40A7DA-5F63-E342-88E4-528B74697FD1}" srcId="{791F4621-76DF-DA4D-8080-13591DCCBC1B}" destId="{23077DC5-629B-D842-A0A6-7B5264BBAAF6}" srcOrd="0" destOrd="0" parTransId="{3827F502-39F1-8944-8CB2-54C25DAFC2FE}" sibTransId="{D05DFDE6-F62D-5C47-8817-B9E32C4CEDF7}"/>
    <dgm:cxn modelId="{CDACD8DC-CA82-8B4F-BC36-8E23B7C0E180}" type="presOf" srcId="{43D95348-1952-5941-96BE-6129998FD1EE}" destId="{3B3671DA-8E38-3F47-BE40-5F42CA13D2E3}" srcOrd="0" destOrd="0" presId="urn:microsoft.com/office/officeart/2005/8/layout/chevron2"/>
    <dgm:cxn modelId="{0B884DDD-C5A4-1842-82B7-42E2BBE26900}" type="presOf" srcId="{F73AC514-4534-1F41-A122-82A6ECD0EE53}" destId="{A5B77D3D-931E-B64D-9F90-B0A611806960}" srcOrd="0" destOrd="1" presId="urn:microsoft.com/office/officeart/2005/8/layout/chevron2"/>
    <dgm:cxn modelId="{F243E4EE-64FC-2B4B-B1FB-48A3A064C795}" srcId="{0A9ED52A-71A6-4D4F-9445-5D55EA4F5515}" destId="{2C2843CE-CB6F-1F4B-8157-7738A325AFD8}" srcOrd="0" destOrd="0" parTransId="{F834072F-8E8A-484E-B22B-FD2F68A4A0EC}" sibTransId="{547C4174-4DBD-3D44-859E-38B7CF16E1C7}"/>
    <dgm:cxn modelId="{01D668F3-78D7-D340-8C68-FB58A1C1A0A2}" type="presOf" srcId="{A5626744-5874-BC48-9077-4A3867BA23EA}" destId="{80AF1A4A-B190-9D43-878B-3E54F45D709B}" srcOrd="0" destOrd="0" presId="urn:microsoft.com/office/officeart/2005/8/layout/chevron2"/>
    <dgm:cxn modelId="{A6C35BD3-5BE1-E444-8551-E32D123969BE}" type="presParOf" srcId="{FCCFF41E-4F20-3549-8568-142044A071F0}" destId="{3907DE44-B7CC-7A4A-94F0-D67F9FB54F7C}" srcOrd="0" destOrd="0" presId="urn:microsoft.com/office/officeart/2005/8/layout/chevron2"/>
    <dgm:cxn modelId="{CCA74336-988F-0D4D-944B-E3318CF13B56}" type="presParOf" srcId="{3907DE44-B7CC-7A4A-94F0-D67F9FB54F7C}" destId="{20176EB3-D072-A940-9F9F-AF1B7857B899}" srcOrd="0" destOrd="0" presId="urn:microsoft.com/office/officeart/2005/8/layout/chevron2"/>
    <dgm:cxn modelId="{2F81205F-3541-FE45-868B-7F7711331346}" type="presParOf" srcId="{3907DE44-B7CC-7A4A-94F0-D67F9FB54F7C}" destId="{715831C7-7715-144E-B995-7343A6CD2B41}" srcOrd="1" destOrd="0" presId="urn:microsoft.com/office/officeart/2005/8/layout/chevron2"/>
    <dgm:cxn modelId="{B857C6AA-5B2B-0448-95D0-20086B3A366E}" type="presParOf" srcId="{FCCFF41E-4F20-3549-8568-142044A071F0}" destId="{72A63ECE-D01D-8D42-8F28-E133DA7802B5}" srcOrd="1" destOrd="0" presId="urn:microsoft.com/office/officeart/2005/8/layout/chevron2"/>
    <dgm:cxn modelId="{2A8A0C35-5FCE-AA49-8104-B366E72F26FE}" type="presParOf" srcId="{FCCFF41E-4F20-3549-8568-142044A071F0}" destId="{9030712A-B929-484F-8F8D-24E406BE6A92}" srcOrd="2" destOrd="0" presId="urn:microsoft.com/office/officeart/2005/8/layout/chevron2"/>
    <dgm:cxn modelId="{DAF650F5-F602-E94D-A5C8-B9601EC9B519}" type="presParOf" srcId="{9030712A-B929-484F-8F8D-24E406BE6A92}" destId="{3B3671DA-8E38-3F47-BE40-5F42CA13D2E3}" srcOrd="0" destOrd="0" presId="urn:microsoft.com/office/officeart/2005/8/layout/chevron2"/>
    <dgm:cxn modelId="{72F22DCF-911B-4A44-84E6-2ADA3B02D62C}" type="presParOf" srcId="{9030712A-B929-484F-8F8D-24E406BE6A92}" destId="{80AF1A4A-B190-9D43-878B-3E54F45D709B}" srcOrd="1" destOrd="0" presId="urn:microsoft.com/office/officeart/2005/8/layout/chevron2"/>
    <dgm:cxn modelId="{06FB597A-317C-AB4F-B458-DF788F2C7C60}" type="presParOf" srcId="{FCCFF41E-4F20-3549-8568-142044A071F0}" destId="{F3006274-D66B-B74B-BA0A-39EE55FA6D2D}" srcOrd="3" destOrd="0" presId="urn:microsoft.com/office/officeart/2005/8/layout/chevron2"/>
    <dgm:cxn modelId="{8F761EE8-C30A-1C44-9DC5-A622E9CDAA0B}" type="presParOf" srcId="{FCCFF41E-4F20-3549-8568-142044A071F0}" destId="{DCB69068-EBA5-0849-8B4E-4EDE0CE1F44F}" srcOrd="4" destOrd="0" presId="urn:microsoft.com/office/officeart/2005/8/layout/chevron2"/>
    <dgm:cxn modelId="{43670366-4B84-A94C-8E48-5005ACE21411}" type="presParOf" srcId="{DCB69068-EBA5-0849-8B4E-4EDE0CE1F44F}" destId="{2D920D70-A7D9-104F-B6E6-B406C94C0E46}" srcOrd="0" destOrd="0" presId="urn:microsoft.com/office/officeart/2005/8/layout/chevron2"/>
    <dgm:cxn modelId="{065EF980-12BD-CA46-A34D-8E5DA0E3FB94}" type="presParOf" srcId="{DCB69068-EBA5-0849-8B4E-4EDE0CE1F44F}" destId="{A5B77D3D-931E-B64D-9F90-B0A61180696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76EB3-D072-A940-9F9F-AF1B7857B899}">
      <dsp:nvSpPr>
        <dsp:cNvPr id="0" name=""/>
        <dsp:cNvSpPr/>
      </dsp:nvSpPr>
      <dsp:spPr>
        <a:xfrm rot="5400000">
          <a:off x="-236860" y="238865"/>
          <a:ext cx="1579072" cy="1105350"/>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READ</a:t>
          </a:r>
        </a:p>
      </dsp:txBody>
      <dsp:txXfrm rot="-5400000">
        <a:off x="1" y="554679"/>
        <a:ext cx="1105350" cy="473722"/>
      </dsp:txXfrm>
    </dsp:sp>
    <dsp:sp modelId="{715831C7-7715-144E-B995-7343A6CD2B41}">
      <dsp:nvSpPr>
        <dsp:cNvPr id="0" name=""/>
        <dsp:cNvSpPr/>
      </dsp:nvSpPr>
      <dsp:spPr>
        <a:xfrm rot="5400000">
          <a:off x="5297276" y="-4189921"/>
          <a:ext cx="1026397" cy="9410249"/>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Read through the text and mark any unknown vocabulary.</a:t>
          </a:r>
        </a:p>
        <a:p>
          <a:pPr marL="171450" lvl="1" indent="-171450" algn="l" defTabSz="844550">
            <a:lnSpc>
              <a:spcPct val="90000"/>
            </a:lnSpc>
            <a:spcBef>
              <a:spcPct val="0"/>
            </a:spcBef>
            <a:spcAft>
              <a:spcPct val="15000"/>
            </a:spcAft>
            <a:buChar char="•"/>
          </a:pPr>
          <a:r>
            <a:rPr lang="en-US" sz="1900" kern="1200" dirty="0"/>
            <a:t>Does anything unusual stand out?</a:t>
          </a:r>
        </a:p>
      </dsp:txBody>
      <dsp:txXfrm rot="-5400000">
        <a:off x="1105351" y="52109"/>
        <a:ext cx="9360144" cy="926187"/>
      </dsp:txXfrm>
    </dsp:sp>
    <dsp:sp modelId="{3B3671DA-8E38-3F47-BE40-5F42CA13D2E3}">
      <dsp:nvSpPr>
        <dsp:cNvPr id="0" name=""/>
        <dsp:cNvSpPr/>
      </dsp:nvSpPr>
      <dsp:spPr>
        <a:xfrm rot="5400000">
          <a:off x="-236860" y="1623596"/>
          <a:ext cx="1579072" cy="1105350"/>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INTERPRET</a:t>
          </a:r>
        </a:p>
      </dsp:txBody>
      <dsp:txXfrm rot="-5400000">
        <a:off x="1" y="1939410"/>
        <a:ext cx="1105350" cy="473722"/>
      </dsp:txXfrm>
    </dsp:sp>
    <dsp:sp modelId="{80AF1A4A-B190-9D43-878B-3E54F45D709B}">
      <dsp:nvSpPr>
        <dsp:cNvPr id="0" name=""/>
        <dsp:cNvSpPr/>
      </dsp:nvSpPr>
      <dsp:spPr>
        <a:xfrm rot="5400000">
          <a:off x="5297276" y="-2805190"/>
          <a:ext cx="1026397" cy="9410249"/>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Try translating the passage literally (replacing word for word).</a:t>
          </a:r>
        </a:p>
        <a:p>
          <a:pPr marL="171450" lvl="1" indent="-171450" algn="l" defTabSz="844550">
            <a:lnSpc>
              <a:spcPct val="90000"/>
            </a:lnSpc>
            <a:spcBef>
              <a:spcPct val="0"/>
            </a:spcBef>
            <a:spcAft>
              <a:spcPct val="15000"/>
            </a:spcAft>
            <a:buChar char="•"/>
          </a:pPr>
          <a:r>
            <a:rPr lang="en-US" sz="1900" kern="1200" dirty="0"/>
            <a:t>What is happening in the passage? How would you describe the mood?</a:t>
          </a:r>
        </a:p>
        <a:p>
          <a:pPr marL="171450" lvl="1" indent="-171450" algn="l" defTabSz="844550">
            <a:lnSpc>
              <a:spcPct val="90000"/>
            </a:lnSpc>
            <a:spcBef>
              <a:spcPct val="0"/>
            </a:spcBef>
            <a:spcAft>
              <a:spcPct val="15000"/>
            </a:spcAft>
            <a:buChar char="•"/>
          </a:pPr>
          <a:r>
            <a:rPr lang="en-US" sz="1900" kern="1200" dirty="0"/>
            <a:t>Are there any important sounds or images?</a:t>
          </a:r>
        </a:p>
      </dsp:txBody>
      <dsp:txXfrm rot="-5400000">
        <a:off x="1105351" y="1436840"/>
        <a:ext cx="9360144" cy="926187"/>
      </dsp:txXfrm>
    </dsp:sp>
    <dsp:sp modelId="{2D920D70-A7D9-104F-B6E6-B406C94C0E46}">
      <dsp:nvSpPr>
        <dsp:cNvPr id="0" name=""/>
        <dsp:cNvSpPr/>
      </dsp:nvSpPr>
      <dsp:spPr>
        <a:xfrm rot="5400000">
          <a:off x="-236860" y="3008328"/>
          <a:ext cx="1579072" cy="1105350"/>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CREATE</a:t>
          </a:r>
        </a:p>
      </dsp:txBody>
      <dsp:txXfrm rot="-5400000">
        <a:off x="1" y="3324142"/>
        <a:ext cx="1105350" cy="473722"/>
      </dsp:txXfrm>
    </dsp:sp>
    <dsp:sp modelId="{A5B77D3D-931E-B64D-9F90-B0A611806960}">
      <dsp:nvSpPr>
        <dsp:cNvPr id="0" name=""/>
        <dsp:cNvSpPr/>
      </dsp:nvSpPr>
      <dsp:spPr>
        <a:xfrm rot="5400000">
          <a:off x="5297276" y="-1420458"/>
          <a:ext cx="1026397" cy="9410249"/>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Now edit your translation to recreate the effect of the original.</a:t>
          </a:r>
        </a:p>
        <a:p>
          <a:pPr marL="171450" lvl="1" indent="-171450" algn="l" defTabSz="844550">
            <a:lnSpc>
              <a:spcPct val="90000"/>
            </a:lnSpc>
            <a:spcBef>
              <a:spcPct val="0"/>
            </a:spcBef>
            <a:spcAft>
              <a:spcPct val="15000"/>
            </a:spcAft>
            <a:buChar char="•"/>
          </a:pPr>
          <a:r>
            <a:rPr lang="en-US" sz="1900" kern="1200" dirty="0"/>
            <a:t>What mood are you trying to convey?</a:t>
          </a:r>
        </a:p>
        <a:p>
          <a:pPr marL="171450" lvl="1" indent="-171450" algn="l" defTabSz="844550">
            <a:lnSpc>
              <a:spcPct val="90000"/>
            </a:lnSpc>
            <a:spcBef>
              <a:spcPct val="0"/>
            </a:spcBef>
            <a:spcAft>
              <a:spcPct val="15000"/>
            </a:spcAft>
            <a:buChar char="•"/>
          </a:pPr>
          <a:r>
            <a:rPr lang="en-US" sz="1900" kern="1200" dirty="0"/>
            <a:t>Read through your translation without the original to check it sounds natural.</a:t>
          </a:r>
        </a:p>
      </dsp:txBody>
      <dsp:txXfrm rot="-5400000">
        <a:off x="1105351" y="2821572"/>
        <a:ext cx="9360144" cy="9261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3T18:49:31.275"/>
    </inkml:context>
    <inkml:brush xml:id="br0">
      <inkml:brushProperty name="width" value="0.1" units="cm"/>
      <inkml:brushProperty name="height" value="0.6" units="cm"/>
      <inkml:brushProperty name="color" value="#66CC00"/>
      <inkml:brushProperty name="inkEffects" value="pencil"/>
    </inkml:brush>
  </inkml:definitions>
  <inkml:trace contextRef="#ctx0" brushRef="#br0">1 0 16383,'0'0'0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3T18:49:38.889"/>
    </inkml:context>
    <inkml:brush xml:id="br0">
      <inkml:brushProperty name="width" value="0.1" units="cm"/>
      <inkml:brushProperty name="height" value="0.6" units="cm"/>
      <inkml:brushProperty name="color" value="#66CC00"/>
      <inkml:brushProperty name="inkEffects" value="pencil"/>
    </inkml:brush>
  </inkml:definitions>
  <inkml:trace contextRef="#ctx0" brushRef="#br0">0 1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78DB1-D66D-E34F-9BB6-F64B69979A48}"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53027-68F7-BE4B-8008-8C17C3FAA173}" type="slidenum">
              <a:rPr lang="en-US" smtClean="0"/>
              <a:t>‹#›</a:t>
            </a:fld>
            <a:endParaRPr lang="en-US"/>
          </a:p>
        </p:txBody>
      </p:sp>
    </p:spTree>
    <p:extLst>
      <p:ext uri="{BB962C8B-B14F-4D97-AF65-F5344CB8AC3E}">
        <p14:creationId xmlns:p14="http://schemas.microsoft.com/office/powerpoint/2010/main" val="2775182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Kd-Q_-4UQ1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q-books.eu/wppb_works/madgerman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de.wikipedia.org/wiki/Benutzer:Alexrk2" TargetMode="External"/><Relationship Id="rId3" Type="http://schemas.openxmlformats.org/officeDocument/2006/relationships/hyperlink" Target="https://commons.wikimedia.org/wiki/File:Map-Africa-Regions-Islands.png" TargetMode="External"/><Relationship Id="rId7" Type="http://schemas.openxmlformats.org/officeDocument/2006/relationships/hyperlink" Target="https://commons.wikimedia.org/wiki/File:Karte_Innerdeutsche%20Grenze.svg"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creativecommons.org/publicdomain/zero/1.0/deed.en" TargetMode="External"/><Relationship Id="rId11" Type="http://schemas.openxmlformats.org/officeDocument/2006/relationships/hyperlink" Target="https://creativecommons.org/licenses/by/2.0/" TargetMode="External"/><Relationship Id="rId5" Type="http://schemas.openxmlformats.org/officeDocument/2006/relationships/hyperlink" Target="https://commons.wikimedia.org/wiki/User:Peterfitzgerald" TargetMode="External"/><Relationship Id="rId10" Type="http://schemas.openxmlformats.org/officeDocument/2006/relationships/hyperlink" Target="https://www.flickr.com/photos/gavinandrewstewart/93221855" TargetMode="External"/><Relationship Id="rId4" Type="http://schemas.openxmlformats.org/officeDocument/2006/relationships/hyperlink" Target="https://en.wikivoyage.org/wiki/User:(WT-en)_NJR_ZA" TargetMode="External"/><Relationship Id="rId9" Type="http://schemas.openxmlformats.org/officeDocument/2006/relationships/hyperlink" Target="https://creativecommons.org/licenses/by-sa/3.0/deed.e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Languages_of_Mozambique" TargetMode="External"/><Relationship Id="rId7" Type="http://schemas.openxmlformats.org/officeDocument/2006/relationships/hyperlink" Target="https://creativecommons.org/publicdomain/zero/1.0/deed.en"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commons.wikimedia.org/wiki/User:Peterfitzgerald" TargetMode="External"/><Relationship Id="rId5" Type="http://schemas.openxmlformats.org/officeDocument/2006/relationships/hyperlink" Target="https://en.wikivoyage.org/wiki/User:(WT-en)_NJR_ZA" TargetMode="External"/><Relationship Id="rId4" Type="http://schemas.openxmlformats.org/officeDocument/2006/relationships/hyperlink" Target="https://commons.wikimedia.org/wiki/File:Map-Africa-Regions-Islands.pn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irgit-weyhe.de/about-m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eurolitnetwork.com/rivetingreviews-anna-blasiak-reviews-madgermanes-by-birgit-weyh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b="1" dirty="0"/>
              <a:t>10 minutes</a:t>
            </a:r>
            <a:endParaRPr lang="en-US" u="sng" dirty="0"/>
          </a:p>
          <a:p>
            <a:pPr marL="0" indent="0"/>
            <a:endParaRPr lang="en-US" u="sng" dirty="0"/>
          </a:p>
          <a:p>
            <a:pPr marL="0" lvl="0" indent="0" algn="l">
              <a:spcBef>
                <a:spcPts val="0"/>
              </a:spcBef>
              <a:spcAft>
                <a:spcPts val="0"/>
              </a:spcAft>
              <a:buNone/>
            </a:pPr>
            <a:r>
              <a:rPr lang="en-GB" sz="1800" b="0" i="0" dirty="0">
                <a:effectLst/>
                <a:latin typeface="inherit"/>
                <a:hlinkClick r:id="rId3"/>
              </a:rPr>
              <a:t>https://www.youtube.com/watch?v=Kd-Q_-4UQ1U</a:t>
            </a:r>
            <a:endParaRPr lang="en-GB" sz="1800" b="0" i="0" dirty="0">
              <a:effectLst/>
              <a:latin typeface="inherit"/>
            </a:endParaRPr>
          </a:p>
          <a:p>
            <a:pPr marL="0" lvl="0" indent="0" algn="l">
              <a:spcBef>
                <a:spcPts val="0"/>
              </a:spcBef>
              <a:spcAft>
                <a:spcPts val="0"/>
              </a:spcAft>
              <a:buNone/>
            </a:pPr>
            <a:endParaRPr lang="en-US" u="sng" dirty="0"/>
          </a:p>
          <a:p>
            <a:pPr marL="0" indent="0"/>
            <a:r>
              <a:rPr lang="en-US" dirty="0"/>
              <a:t>You could pause video after each speaker to ask students to </a:t>
            </a:r>
            <a:r>
              <a:rPr lang="en-US" dirty="0" err="1"/>
              <a:t>summarise</a:t>
            </a:r>
            <a:r>
              <a:rPr lang="en-US" dirty="0"/>
              <a:t> what students have heard or to ask if there was anything </a:t>
            </a:r>
            <a:r>
              <a:rPr lang="en-US"/>
              <a:t>they found surprising </a:t>
            </a:r>
            <a:r>
              <a:rPr lang="en-US" dirty="0"/>
              <a:t>in that section of the video. </a:t>
            </a:r>
          </a:p>
        </p:txBody>
      </p:sp>
      <p:sp>
        <p:nvSpPr>
          <p:cNvPr id="164" name="Google Shape;16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549935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could be asked to think about what expressions are more formal/informal? Which expressions are associated with specific age groups? </a:t>
            </a:r>
          </a:p>
        </p:txBody>
      </p:sp>
      <p:sp>
        <p:nvSpPr>
          <p:cNvPr id="4" name="Slide Number Placeholder 3"/>
          <p:cNvSpPr>
            <a:spLocks noGrp="1"/>
          </p:cNvSpPr>
          <p:nvPr>
            <p:ph type="sldNum" sz="quarter" idx="5"/>
          </p:nvPr>
        </p:nvSpPr>
        <p:spPr/>
        <p:txBody>
          <a:bodyPr/>
          <a:lstStyle/>
          <a:p>
            <a:fld id="{CC953027-68F7-BE4B-8008-8C17C3FAA173}" type="slidenum">
              <a:rPr lang="en-US" smtClean="0"/>
              <a:t>11</a:t>
            </a:fld>
            <a:endParaRPr lang="en-US"/>
          </a:p>
        </p:txBody>
      </p:sp>
    </p:spTree>
    <p:extLst>
      <p:ext uri="{BB962C8B-B14F-4D97-AF65-F5344CB8AC3E}">
        <p14:creationId xmlns:p14="http://schemas.microsoft.com/office/powerpoint/2010/main" val="1282110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i="1" dirty="0"/>
              <a:t>Which words/phrases are the most challenging to translate? Why?</a:t>
            </a:r>
            <a:endParaRPr lang="en-GB" dirty="0"/>
          </a:p>
          <a:p>
            <a:pPr marL="0" lvl="0" indent="0" algn="l" rtl="0">
              <a:spcBef>
                <a:spcPts val="0"/>
              </a:spcBef>
              <a:spcAft>
                <a:spcPts val="0"/>
              </a:spcAft>
              <a:buNone/>
            </a:pPr>
            <a:r>
              <a:rPr lang="en-GB" i="1" dirty="0"/>
              <a:t>Do you disagree about how to translate any words/phrases?</a:t>
            </a:r>
            <a:endParaRPr lang="en-GB" dirty="0"/>
          </a:p>
          <a:p>
            <a:pPr marL="0" lvl="0" indent="0" algn="l" rtl="0">
              <a:spcBef>
                <a:spcPts val="0"/>
              </a:spcBef>
              <a:spcAft>
                <a:spcPts val="0"/>
              </a:spcAft>
              <a:buNone/>
            </a:pPr>
            <a:r>
              <a:rPr lang="en-GB" i="1" dirty="0"/>
              <a:t>Do you think anything is lost or gained in your translation?</a:t>
            </a:r>
            <a:endParaRPr lang="en-GB" dirty="0"/>
          </a:p>
          <a:p>
            <a:pPr marL="0" lvl="0" indent="0" algn="l" rtl="0">
              <a:spcBef>
                <a:spcPts val="0"/>
              </a:spcBef>
              <a:spcAft>
                <a:spcPts val="0"/>
              </a:spcAft>
              <a:buNone/>
            </a:pPr>
            <a:r>
              <a:rPr lang="en-GB" i="1" dirty="0"/>
              <a:t>Which translation solutions do you think work well?</a:t>
            </a:r>
            <a:endParaRPr lang="en-GB" dirty="0"/>
          </a:p>
          <a:p>
            <a:endParaRPr lang="en-US" dirty="0"/>
          </a:p>
        </p:txBody>
      </p:sp>
      <p:sp>
        <p:nvSpPr>
          <p:cNvPr id="4" name="Slide Number Placeholder 3"/>
          <p:cNvSpPr>
            <a:spLocks noGrp="1"/>
          </p:cNvSpPr>
          <p:nvPr>
            <p:ph type="sldNum" sz="quarter" idx="5"/>
          </p:nvPr>
        </p:nvSpPr>
        <p:spPr/>
        <p:txBody>
          <a:bodyPr/>
          <a:lstStyle/>
          <a:p>
            <a:fld id="{CC953027-68F7-BE4B-8008-8C17C3FAA173}" type="slidenum">
              <a:rPr lang="en-US" smtClean="0"/>
              <a:t>12</a:t>
            </a:fld>
            <a:endParaRPr lang="en-US"/>
          </a:p>
        </p:txBody>
      </p:sp>
    </p:spTree>
    <p:extLst>
      <p:ext uri="{BB962C8B-B14F-4D97-AF65-F5344CB8AC3E}">
        <p14:creationId xmlns:p14="http://schemas.microsoft.com/office/powerpoint/2010/main" val="3572148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53027-68F7-BE4B-8008-8C17C3FAA173}" type="slidenum">
              <a:rPr lang="en-US" smtClean="0"/>
              <a:t>13</a:t>
            </a:fld>
            <a:endParaRPr lang="en-US"/>
          </a:p>
        </p:txBody>
      </p:sp>
    </p:spTree>
    <p:extLst>
      <p:ext uri="{BB962C8B-B14F-4D97-AF65-F5344CB8AC3E}">
        <p14:creationId xmlns:p14="http://schemas.microsoft.com/office/powerpoint/2010/main" val="3206804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Madgermanes</a:t>
            </a:r>
            <a:r>
              <a:rPr lang="en-US" dirty="0"/>
              <a:t>’, by Birgit Weyhe published by Avant Verlag 2016</a:t>
            </a:r>
          </a:p>
        </p:txBody>
      </p:sp>
      <p:sp>
        <p:nvSpPr>
          <p:cNvPr id="4" name="Slide Number Placeholder 3"/>
          <p:cNvSpPr>
            <a:spLocks noGrp="1"/>
          </p:cNvSpPr>
          <p:nvPr>
            <p:ph type="sldNum" sz="quarter" idx="5"/>
          </p:nvPr>
        </p:nvSpPr>
        <p:spPr/>
        <p:txBody>
          <a:bodyPr/>
          <a:lstStyle/>
          <a:p>
            <a:fld id="{CC953027-68F7-BE4B-8008-8C17C3FAA173}" type="slidenum">
              <a:rPr lang="en-US" smtClean="0"/>
              <a:t>15</a:t>
            </a:fld>
            <a:endParaRPr lang="en-US"/>
          </a:p>
        </p:txBody>
      </p:sp>
    </p:spTree>
    <p:extLst>
      <p:ext uri="{BB962C8B-B14F-4D97-AF65-F5344CB8AC3E}">
        <p14:creationId xmlns:p14="http://schemas.microsoft.com/office/powerpoint/2010/main" val="1678599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Madgermanes</a:t>
            </a:r>
            <a:r>
              <a:rPr lang="en-US" dirty="0"/>
              <a:t>’, by Birgit Weyhe published by Avant Verlag 2016</a:t>
            </a:r>
          </a:p>
          <a:p>
            <a:endParaRPr lang="en-US" dirty="0"/>
          </a:p>
        </p:txBody>
      </p:sp>
      <p:sp>
        <p:nvSpPr>
          <p:cNvPr id="4" name="Slide Number Placeholder 3"/>
          <p:cNvSpPr>
            <a:spLocks noGrp="1"/>
          </p:cNvSpPr>
          <p:nvPr>
            <p:ph type="sldNum" sz="quarter" idx="5"/>
          </p:nvPr>
        </p:nvSpPr>
        <p:spPr/>
        <p:txBody>
          <a:bodyPr/>
          <a:lstStyle/>
          <a:p>
            <a:fld id="{CC953027-68F7-BE4B-8008-8C17C3FAA173}" type="slidenum">
              <a:rPr lang="en-US" smtClean="0"/>
              <a:t>16</a:t>
            </a:fld>
            <a:endParaRPr lang="en-US"/>
          </a:p>
        </p:txBody>
      </p:sp>
    </p:spTree>
    <p:extLst>
      <p:ext uri="{BB962C8B-B14F-4D97-AF65-F5344CB8AC3E}">
        <p14:creationId xmlns:p14="http://schemas.microsoft.com/office/powerpoint/2010/main" val="617220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Madgermanes</a:t>
            </a:r>
            <a:r>
              <a:rPr lang="en-US" dirty="0"/>
              <a:t>’, by Birgit Weyhe published by Avant Verlag 2016</a:t>
            </a:r>
          </a:p>
          <a:p>
            <a:endParaRPr lang="en-US" dirty="0"/>
          </a:p>
        </p:txBody>
      </p:sp>
      <p:sp>
        <p:nvSpPr>
          <p:cNvPr id="4" name="Slide Number Placeholder 3"/>
          <p:cNvSpPr>
            <a:spLocks noGrp="1"/>
          </p:cNvSpPr>
          <p:nvPr>
            <p:ph type="sldNum" sz="quarter" idx="5"/>
          </p:nvPr>
        </p:nvSpPr>
        <p:spPr/>
        <p:txBody>
          <a:bodyPr/>
          <a:lstStyle/>
          <a:p>
            <a:fld id="{CC953027-68F7-BE4B-8008-8C17C3FAA173}" type="slidenum">
              <a:rPr lang="en-US" smtClean="0"/>
              <a:t>17</a:t>
            </a:fld>
            <a:endParaRPr lang="en-US"/>
          </a:p>
        </p:txBody>
      </p:sp>
    </p:spTree>
    <p:extLst>
      <p:ext uri="{BB962C8B-B14F-4D97-AF65-F5344CB8AC3E}">
        <p14:creationId xmlns:p14="http://schemas.microsoft.com/office/powerpoint/2010/main" val="4000269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Madgermanes</a:t>
            </a:r>
            <a:r>
              <a:rPr lang="en-US" dirty="0"/>
              <a:t>’, by Birgit Weyhe published by Avant Verlag 2016</a:t>
            </a:r>
          </a:p>
          <a:p>
            <a:endParaRPr lang="en-US" dirty="0"/>
          </a:p>
          <a:p>
            <a:r>
              <a:rPr lang="en-US" dirty="0"/>
              <a:t>Suggested prompt: do you think he is trying to be funny?</a:t>
            </a:r>
          </a:p>
        </p:txBody>
      </p:sp>
      <p:sp>
        <p:nvSpPr>
          <p:cNvPr id="4" name="Slide Number Placeholder 3"/>
          <p:cNvSpPr>
            <a:spLocks noGrp="1"/>
          </p:cNvSpPr>
          <p:nvPr>
            <p:ph type="sldNum" sz="quarter" idx="5"/>
          </p:nvPr>
        </p:nvSpPr>
        <p:spPr/>
        <p:txBody>
          <a:bodyPr/>
          <a:lstStyle/>
          <a:p>
            <a:fld id="{CC953027-68F7-BE4B-8008-8C17C3FAA173}" type="slidenum">
              <a:rPr lang="en-US" smtClean="0"/>
              <a:t>18</a:t>
            </a:fld>
            <a:endParaRPr lang="en-US"/>
          </a:p>
        </p:txBody>
      </p:sp>
    </p:spTree>
    <p:extLst>
      <p:ext uri="{BB962C8B-B14F-4D97-AF65-F5344CB8AC3E}">
        <p14:creationId xmlns:p14="http://schemas.microsoft.com/office/powerpoint/2010/main" val="2490433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Madgermanes</a:t>
            </a:r>
            <a:r>
              <a:rPr lang="en-US" dirty="0"/>
              <a:t>’, by Birgit Weyhe published by Avant Verlag 2016</a:t>
            </a:r>
          </a:p>
          <a:p>
            <a:endParaRPr lang="en-US" dirty="0"/>
          </a:p>
        </p:txBody>
      </p:sp>
      <p:sp>
        <p:nvSpPr>
          <p:cNvPr id="4" name="Slide Number Placeholder 3"/>
          <p:cNvSpPr>
            <a:spLocks noGrp="1"/>
          </p:cNvSpPr>
          <p:nvPr>
            <p:ph type="sldNum" sz="quarter" idx="5"/>
          </p:nvPr>
        </p:nvSpPr>
        <p:spPr/>
        <p:txBody>
          <a:bodyPr/>
          <a:lstStyle/>
          <a:p>
            <a:fld id="{CC953027-68F7-BE4B-8008-8C17C3FAA173}" type="slidenum">
              <a:rPr lang="en-US" smtClean="0"/>
              <a:t>19</a:t>
            </a:fld>
            <a:endParaRPr lang="en-US"/>
          </a:p>
        </p:txBody>
      </p:sp>
    </p:spTree>
    <p:extLst>
      <p:ext uri="{BB962C8B-B14F-4D97-AF65-F5344CB8AC3E}">
        <p14:creationId xmlns:p14="http://schemas.microsoft.com/office/powerpoint/2010/main" val="3592943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Calibri" panose="020F0502020204030204" pitchFamily="34" charset="0"/>
                <a:ea typeface="Calibri" panose="020F0502020204030204" pitchFamily="34" charset="0"/>
              </a:rPr>
              <a:t>If time is short, students could listen to Birgit Weyhe’s concluding remarks at </a:t>
            </a:r>
            <a:r>
              <a:rPr lang="en-GB" sz="1800" i="1" dirty="0">
                <a:solidFill>
                  <a:srgbClr val="000000"/>
                </a:solidFill>
                <a:effectLst/>
                <a:latin typeface="Calibri" panose="020F0502020204030204" pitchFamily="34" charset="0"/>
                <a:ea typeface="Calibri" panose="020F0502020204030204" pitchFamily="34" charset="0"/>
              </a:rPr>
              <a:t>06:51 – 07:21</a:t>
            </a:r>
            <a:r>
              <a:rPr lang="en-GB" sz="1800" dirty="0">
                <a:solidFill>
                  <a:srgbClr val="000000"/>
                </a:solidFill>
                <a:effectLst/>
                <a:latin typeface="Calibri" panose="020F0502020204030204" pitchFamily="34" charset="0"/>
                <a:ea typeface="Calibri" panose="020F0502020204030204" pitchFamily="34" charset="0"/>
              </a:rPr>
              <a:t> and discover what the word </a:t>
            </a:r>
            <a:r>
              <a:rPr lang="en-GB" sz="1800" i="1" dirty="0" err="1">
                <a:solidFill>
                  <a:srgbClr val="000000"/>
                </a:solidFill>
                <a:effectLst/>
                <a:latin typeface="Calibri" panose="020F0502020204030204" pitchFamily="34" charset="0"/>
                <a:ea typeface="Calibri" panose="020F0502020204030204" pitchFamily="34" charset="0"/>
              </a:rPr>
              <a:t>Madgermanes</a:t>
            </a:r>
            <a:r>
              <a:rPr lang="en-GB" sz="1800" dirty="0">
                <a:solidFill>
                  <a:srgbClr val="000000"/>
                </a:solidFill>
                <a:effectLst/>
                <a:latin typeface="Calibri" panose="020F0502020204030204" pitchFamily="34" charset="0"/>
                <a:ea typeface="Calibri" panose="020F0502020204030204" pitchFamily="34" charset="0"/>
              </a:rPr>
              <a:t> means and where it comes from. </a:t>
            </a:r>
            <a:endParaRPr lang="en-US" dirty="0"/>
          </a:p>
        </p:txBody>
      </p:sp>
      <p:sp>
        <p:nvSpPr>
          <p:cNvPr id="4" name="Slide Number Placeholder 3"/>
          <p:cNvSpPr>
            <a:spLocks noGrp="1"/>
          </p:cNvSpPr>
          <p:nvPr>
            <p:ph type="sldNum" sz="quarter" idx="5"/>
          </p:nvPr>
        </p:nvSpPr>
        <p:spPr/>
        <p:txBody>
          <a:bodyPr/>
          <a:lstStyle/>
          <a:p>
            <a:fld id="{CC953027-68F7-BE4B-8008-8C17C3FAA173}" type="slidenum">
              <a:rPr lang="en-US" smtClean="0"/>
              <a:t>20</a:t>
            </a:fld>
            <a:endParaRPr lang="en-US"/>
          </a:p>
        </p:txBody>
      </p:sp>
    </p:spTree>
    <p:extLst>
      <p:ext uri="{BB962C8B-B14F-4D97-AF65-F5344CB8AC3E}">
        <p14:creationId xmlns:p14="http://schemas.microsoft.com/office/powerpoint/2010/main" val="1991334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kern="1200" dirty="0">
                <a:solidFill>
                  <a:schemeClr val="tx1"/>
                </a:solidFill>
                <a:effectLst/>
                <a:latin typeface="+mn-lt"/>
                <a:ea typeface="+mn-ea"/>
                <a:cs typeface="+mn-cs"/>
              </a:rPr>
              <a:t>Interview with Birgit Weyhe in German.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kern="1200" dirty="0">
                <a:solidFill>
                  <a:schemeClr val="tx1"/>
                </a:solidFill>
                <a:effectLst/>
                <a:latin typeface="+mn-lt"/>
                <a:ea typeface="+mn-ea"/>
                <a:cs typeface="+mn-cs"/>
              </a:rPr>
              <a:t>The whole interview could be played to students in a future lesson, or it could be divided up depending on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kern="1200" dirty="0">
                <a:solidFill>
                  <a:schemeClr val="tx1"/>
                </a:solidFill>
                <a:effectLst/>
                <a:latin typeface="+mn-lt"/>
                <a:ea typeface="+mn-ea"/>
                <a:cs typeface="+mn-cs"/>
              </a:rPr>
              <a:t>The questions with timings are also on the Student Worksheet.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CC953027-68F7-BE4B-8008-8C17C3FAA173}" type="slidenum">
              <a:rPr lang="en-US" smtClean="0"/>
              <a:t>21</a:t>
            </a:fld>
            <a:endParaRPr lang="en-US"/>
          </a:p>
        </p:txBody>
      </p:sp>
    </p:spTree>
    <p:extLst>
      <p:ext uri="{BB962C8B-B14F-4D97-AF65-F5344CB8AC3E}">
        <p14:creationId xmlns:p14="http://schemas.microsoft.com/office/powerpoint/2010/main" val="35240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953027-68F7-BE4B-8008-8C17C3FAA173}" type="slidenum">
              <a:rPr lang="en-US" smtClean="0"/>
              <a:t>3</a:t>
            </a:fld>
            <a:endParaRPr lang="en-US"/>
          </a:p>
        </p:txBody>
      </p:sp>
    </p:spTree>
    <p:extLst>
      <p:ext uri="{BB962C8B-B14F-4D97-AF65-F5344CB8AC3E}">
        <p14:creationId xmlns:p14="http://schemas.microsoft.com/office/powerpoint/2010/main" val="430885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Opportunity for students to share translations and discuss as a whole class </a:t>
            </a:r>
            <a:r>
              <a:rPr lang="en-US" sz="1200" kern="1200" dirty="0">
                <a:solidFill>
                  <a:schemeClr val="tx1"/>
                </a:solidFill>
                <a:effectLst/>
                <a:latin typeface="+mn-lt"/>
                <a:ea typeface="+mn-ea"/>
                <a:cs typeface="+mn-cs"/>
              </a:rPr>
              <a:t>or, if more appropriate, to discuss the aspects they found most challenging/stimulating to translate and/or the issues raised by the text</a:t>
            </a:r>
            <a:r>
              <a:rPr lang="en-GB" sz="1200" kern="1200" dirty="0">
                <a:solidFill>
                  <a:schemeClr val="tx1"/>
                </a:solidFill>
                <a:effectLst/>
                <a:latin typeface="+mn-lt"/>
                <a:ea typeface="+mn-ea"/>
                <a:cs typeface="+mn-cs"/>
              </a:rPr>
              <a:t>.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Students could be asked what other issues might be raised by the background information or text. This would be good to explore in a further lesson or workshop.</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Examples of issues raised: slave labour, racism, sexism, injustice, colonialism, civil war, migration, human rights, marginalisation, identity, sense of belonging….what you might lose in translation, and how different cultures use language in diverse ways.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C953027-68F7-BE4B-8008-8C17C3FAA173}" type="slidenum">
              <a:rPr lang="en-US" smtClean="0"/>
              <a:t>22</a:t>
            </a:fld>
            <a:endParaRPr lang="en-US"/>
          </a:p>
        </p:txBody>
      </p:sp>
    </p:spTree>
    <p:extLst>
      <p:ext uri="{BB962C8B-B14F-4D97-AF65-F5344CB8AC3E}">
        <p14:creationId xmlns:p14="http://schemas.microsoft.com/office/powerpoint/2010/main" val="404540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kern="1200" dirty="0" err="1">
                <a:solidFill>
                  <a:schemeClr val="tx1"/>
                </a:solidFill>
                <a:effectLst/>
                <a:latin typeface="+mn-lt"/>
                <a:ea typeface="+mn-ea"/>
                <a:cs typeface="+mn-cs"/>
              </a:rPr>
              <a:t>Madgermanes</a:t>
            </a:r>
            <a:r>
              <a:rPr lang="en-GB" sz="1200" u="none" strike="noStrike" kern="1200" dirty="0">
                <a:solidFill>
                  <a:schemeClr val="tx1"/>
                </a:solidFill>
                <a:effectLst/>
                <a:latin typeface="+mn-lt"/>
                <a:ea typeface="+mn-ea"/>
                <a:cs typeface="+mn-cs"/>
              </a:rPr>
              <a:t> by Birgit Weyhe, translated by Katy Derbyshire.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kern="1200" dirty="0">
                <a:solidFill>
                  <a:schemeClr val="tx1"/>
                </a:solidFill>
                <a:effectLst/>
                <a:latin typeface="+mn-lt"/>
                <a:ea typeface="+mn-ea"/>
                <a:cs typeface="+mn-cs"/>
              </a:rPr>
              <a:t>Link to the English translation of </a:t>
            </a:r>
            <a:r>
              <a:rPr lang="en-GB" sz="1200" u="none" strike="noStrike" kern="1200" dirty="0" err="1">
                <a:solidFill>
                  <a:schemeClr val="tx1"/>
                </a:solidFill>
                <a:effectLst/>
                <a:latin typeface="+mn-lt"/>
                <a:ea typeface="+mn-ea"/>
                <a:cs typeface="+mn-cs"/>
              </a:rPr>
              <a:t>Madgermanes</a:t>
            </a:r>
            <a:r>
              <a:rPr lang="en-GB" sz="1200" u="none" strike="noStrike" kern="1200" dirty="0">
                <a:solidFill>
                  <a:schemeClr val="tx1"/>
                </a:solidFill>
                <a:effectLst/>
                <a:latin typeface="+mn-lt"/>
                <a:ea typeface="+mn-ea"/>
                <a:cs typeface="+mn-cs"/>
              </a:rPr>
              <a:t>: </a:t>
            </a:r>
            <a:r>
              <a:rPr lang="en-GB" sz="1200" u="sng" strike="noStrike" kern="1200" dirty="0">
                <a:solidFill>
                  <a:schemeClr val="tx1"/>
                </a:solidFill>
                <a:effectLst/>
                <a:latin typeface="+mn-lt"/>
                <a:ea typeface="+mn-ea"/>
                <a:cs typeface="+mn-cs"/>
                <a:hlinkClick r:id="rId3"/>
              </a:rPr>
              <a:t>https://vq-books.eu/wppb_works/madgermanes/</a:t>
            </a:r>
            <a:endParaRPr lang="en-GB" sz="1200" u="none" strike="noStrike"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The stamps could be pointed out to the students, in particular the 4</a:t>
            </a:r>
            <a:r>
              <a:rPr lang="en-GB" sz="1200" i="1" kern="1200" baseline="30000" dirty="0">
                <a:solidFill>
                  <a:schemeClr val="tx1"/>
                </a:solidFill>
                <a:effectLst/>
                <a:latin typeface="+mn-lt"/>
                <a:ea typeface="+mn-ea"/>
                <a:cs typeface="+mn-cs"/>
              </a:rPr>
              <a:t>th</a:t>
            </a:r>
            <a:r>
              <a:rPr lang="en-GB" sz="1200" i="1" kern="1200" dirty="0">
                <a:solidFill>
                  <a:schemeClr val="tx1"/>
                </a:solidFill>
                <a:effectLst/>
                <a:latin typeface="+mn-lt"/>
                <a:ea typeface="+mn-ea"/>
                <a:cs typeface="+mn-cs"/>
              </a:rPr>
              <a:t> one across with the clenched fist marked ‘Internationale </a:t>
            </a:r>
            <a:r>
              <a:rPr lang="en-GB" sz="1200" i="1" kern="1200" dirty="0" err="1">
                <a:solidFill>
                  <a:schemeClr val="tx1"/>
                </a:solidFill>
                <a:effectLst/>
                <a:latin typeface="+mn-lt"/>
                <a:ea typeface="+mn-ea"/>
                <a:cs typeface="+mn-cs"/>
              </a:rPr>
              <a:t>Solidarität</a:t>
            </a:r>
            <a:r>
              <a:rPr lang="en-GB" sz="1200" i="1" kern="1200" dirty="0">
                <a:solidFill>
                  <a:schemeClr val="tx1"/>
                </a:solidFill>
                <a:effectLst/>
                <a:latin typeface="+mn-lt"/>
                <a:ea typeface="+mn-ea"/>
                <a:cs typeface="+mn-cs"/>
              </a:rPr>
              <a:t>’ indicating the unity between Communist GDR and socialist states in Africa.</a:t>
            </a:r>
            <a:endParaRPr lang="en-US" dirty="0"/>
          </a:p>
        </p:txBody>
      </p:sp>
      <p:sp>
        <p:nvSpPr>
          <p:cNvPr id="4" name="Slide Number Placeholder 3"/>
          <p:cNvSpPr>
            <a:spLocks noGrp="1"/>
          </p:cNvSpPr>
          <p:nvPr>
            <p:ph type="sldNum" sz="quarter" idx="5"/>
          </p:nvPr>
        </p:nvSpPr>
        <p:spPr/>
        <p:txBody>
          <a:bodyPr/>
          <a:lstStyle/>
          <a:p>
            <a:fld id="{CC953027-68F7-BE4B-8008-8C17C3FAA173}" type="slidenum">
              <a:rPr lang="en-US" smtClean="0"/>
              <a:t>4</a:t>
            </a:fld>
            <a:endParaRPr lang="en-US"/>
          </a:p>
        </p:txBody>
      </p:sp>
    </p:spTree>
    <p:extLst>
      <p:ext uri="{BB962C8B-B14F-4D97-AF65-F5344CB8AC3E}">
        <p14:creationId xmlns:p14="http://schemas.microsoft.com/office/powerpoint/2010/main" val="625678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about Mozambique from Wikipedia: https://</a:t>
            </a:r>
            <a:r>
              <a:rPr lang="en-US" dirty="0" err="1"/>
              <a:t>en.wikipedia.org</a:t>
            </a:r>
            <a:r>
              <a:rPr lang="en-US" dirty="0"/>
              <a:t>/wiki/Mozambique</a:t>
            </a:r>
          </a:p>
        </p:txBody>
      </p:sp>
      <p:sp>
        <p:nvSpPr>
          <p:cNvPr id="4" name="Slide Number Placeholder 3"/>
          <p:cNvSpPr>
            <a:spLocks noGrp="1"/>
          </p:cNvSpPr>
          <p:nvPr>
            <p:ph type="sldNum" sz="quarter" idx="5"/>
          </p:nvPr>
        </p:nvSpPr>
        <p:spPr/>
        <p:txBody>
          <a:bodyPr/>
          <a:lstStyle/>
          <a:p>
            <a:fld id="{CC953027-68F7-BE4B-8008-8C17C3FAA173}" type="slidenum">
              <a:rPr lang="en-US" smtClean="0"/>
              <a:t>5</a:t>
            </a:fld>
            <a:endParaRPr lang="en-US"/>
          </a:p>
        </p:txBody>
      </p:sp>
    </p:spTree>
    <p:extLst>
      <p:ext uri="{BB962C8B-B14F-4D97-AF65-F5344CB8AC3E}">
        <p14:creationId xmlns:p14="http://schemas.microsoft.com/office/powerpoint/2010/main" val="3766867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t>
            </a:r>
            <a:r>
              <a:rPr lang="en-GB" sz="1200" kern="1200" dirty="0">
                <a:solidFill>
                  <a:schemeClr val="tx1"/>
                </a:solidFill>
                <a:effectLst/>
                <a:latin typeface="+mn-lt"/>
                <a:ea typeface="+mn-ea"/>
                <a:cs typeface="+mn-cs"/>
              </a:rPr>
              <a:t>intended to give some historical context to help students understand why Anabella has moved to East Germany and what she is doing there.</a:t>
            </a:r>
            <a:r>
              <a:rPr lang="en-GB" dirty="0">
                <a:effectLst/>
              </a:rPr>
              <a:t> </a:t>
            </a:r>
          </a:p>
          <a:p>
            <a:r>
              <a:rPr lang="en-GB" dirty="0">
                <a:effectLst/>
              </a:rPr>
              <a:t>The review from the Goethe-Institute can also be read in English here: https://</a:t>
            </a:r>
            <a:r>
              <a:rPr lang="en-GB" dirty="0" err="1">
                <a:effectLst/>
              </a:rPr>
              <a:t>www.goethe.de</a:t>
            </a:r>
            <a:r>
              <a:rPr lang="en-GB" dirty="0">
                <a:effectLst/>
              </a:rPr>
              <a:t>/ins/us/</a:t>
            </a:r>
            <a:r>
              <a:rPr lang="en-GB" dirty="0" err="1">
                <a:effectLst/>
              </a:rPr>
              <a:t>en</a:t>
            </a:r>
            <a:r>
              <a:rPr lang="en-GB" dirty="0">
                <a:effectLst/>
              </a:rPr>
              <a:t>/</a:t>
            </a:r>
            <a:r>
              <a:rPr lang="en-GB" dirty="0" err="1">
                <a:effectLst/>
              </a:rPr>
              <a:t>kul</a:t>
            </a:r>
            <a:r>
              <a:rPr lang="en-GB" dirty="0">
                <a:effectLst/>
              </a:rPr>
              <a:t>/bks/cad/21560894.html</a:t>
            </a:r>
          </a:p>
          <a:p>
            <a:endParaRPr lang="en-GB" dirty="0">
              <a:effectLst/>
            </a:endParaRPr>
          </a:p>
          <a:p>
            <a:r>
              <a:rPr lang="en-GB" sz="1200" kern="1200" dirty="0">
                <a:solidFill>
                  <a:schemeClr val="tx1"/>
                </a:solidFill>
                <a:effectLst/>
                <a:latin typeface="+mn-lt"/>
                <a:ea typeface="+mn-ea"/>
                <a:cs typeface="+mn-cs"/>
              </a:rPr>
              <a:t>Images from top left: 1.</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t>
            </a:r>
            <a:r>
              <a:rPr lang="en-GB" sz="1200" u="sng" kern="1200" dirty="0">
                <a:solidFill>
                  <a:schemeClr val="tx1"/>
                </a:solidFill>
                <a:effectLst/>
                <a:latin typeface="+mn-lt"/>
                <a:ea typeface="+mn-ea"/>
                <a:cs typeface="+mn-cs"/>
                <a:hlinkClick r:id="rId3"/>
              </a:rPr>
              <a:t>Map Africa Regions Islands.png</a:t>
            </a:r>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by </a:t>
            </a:r>
            <a:r>
              <a:rPr lang="en-GB" sz="1200" u="none" strike="noStrike" kern="1200" dirty="0">
                <a:solidFill>
                  <a:schemeClr val="tx1"/>
                </a:solidFill>
                <a:effectLst/>
                <a:latin typeface="+mn-lt"/>
                <a:ea typeface="+mn-ea"/>
                <a:cs typeface="+mn-cs"/>
                <a:hlinkClick r:id="rId4" tooltip="voy:User:(WT-en) NJR ZA"/>
              </a:rPr>
              <a:t>Nick Roux</a:t>
            </a:r>
            <a:r>
              <a:rPr lang="en-GB" sz="1200" kern="1200" dirty="0">
                <a:solidFill>
                  <a:schemeClr val="tx1"/>
                </a:solidFill>
                <a:effectLst/>
                <a:latin typeface="+mn-lt"/>
                <a:ea typeface="+mn-ea"/>
                <a:cs typeface="+mn-cs"/>
              </a:rPr>
              <a:t> and </a:t>
            </a:r>
            <a:r>
              <a:rPr lang="en-GB" sz="1200" u="none" strike="noStrike" kern="1200" dirty="0">
                <a:solidFill>
                  <a:schemeClr val="tx1"/>
                </a:solidFill>
                <a:effectLst/>
                <a:latin typeface="+mn-lt"/>
                <a:ea typeface="+mn-ea"/>
                <a:cs typeface="+mn-cs"/>
                <a:hlinkClick r:id="rId5" tooltip="User:Peterfitzgerald"/>
              </a:rPr>
              <a:t>Peter Fitzgerald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is licensed under  </a:t>
            </a:r>
            <a:r>
              <a:rPr lang="en-GB" sz="1200" u="sng" kern="1200" dirty="0">
                <a:solidFill>
                  <a:schemeClr val="tx1"/>
                </a:solidFill>
                <a:effectLst/>
                <a:latin typeface="+mn-lt"/>
                <a:ea typeface="+mn-ea"/>
                <a:cs typeface="+mn-cs"/>
                <a:hlinkClick r:id="rId6"/>
              </a:rPr>
              <a:t>CC0 1.0 Universal Public Domain Dedication</a:t>
            </a:r>
            <a:r>
              <a:rPr lang="en-GB" sz="1200" kern="1200" dirty="0">
                <a:solidFill>
                  <a:schemeClr val="tx1"/>
                </a:solidFill>
                <a:effectLst/>
                <a:latin typeface="+mn-lt"/>
                <a:ea typeface="+mn-ea"/>
                <a:cs typeface="+mn-cs"/>
              </a:rPr>
              <a:t>. 2. “</a:t>
            </a:r>
            <a:r>
              <a:rPr lang="en-GB" sz="1200" u="sng" kern="1200" dirty="0">
                <a:solidFill>
                  <a:schemeClr val="tx1"/>
                </a:solidFill>
                <a:effectLst/>
                <a:latin typeface="+mn-lt"/>
                <a:ea typeface="+mn-ea"/>
                <a:cs typeface="+mn-cs"/>
                <a:hlinkClick r:id="rId7"/>
              </a:rPr>
              <a:t>Karte Innerdeutsche Grenze</a:t>
            </a:r>
            <a:r>
              <a:rPr lang="en-GB" sz="1200" kern="1200" dirty="0">
                <a:solidFill>
                  <a:schemeClr val="tx1"/>
                </a:solidFill>
                <a:effectLst/>
                <a:latin typeface="+mn-lt"/>
                <a:ea typeface="+mn-ea"/>
                <a:cs typeface="+mn-cs"/>
              </a:rPr>
              <a:t>” by </a:t>
            </a:r>
            <a:r>
              <a:rPr lang="en-GB" sz="1200" u="sng" kern="1200" dirty="0">
                <a:solidFill>
                  <a:schemeClr val="tx1"/>
                </a:solidFill>
                <a:effectLst/>
                <a:latin typeface="+mn-lt"/>
                <a:ea typeface="+mn-ea"/>
                <a:cs typeface="+mn-cs"/>
                <a:hlinkClick r:id="rId8" tooltip="de:Benutzer:Alexrk2"/>
              </a:rPr>
              <a:t>Alexrk2</a:t>
            </a:r>
            <a:r>
              <a:rPr lang="en-GB" sz="1200" kern="1200" dirty="0">
                <a:solidFill>
                  <a:schemeClr val="tx1"/>
                </a:solidFill>
                <a:effectLst/>
                <a:latin typeface="+mn-lt"/>
                <a:ea typeface="+mn-ea"/>
                <a:cs typeface="+mn-cs"/>
              </a:rPr>
              <a:t> is licensed under </a:t>
            </a:r>
            <a:r>
              <a:rPr lang="en-GB" sz="1200" u="sng" kern="1200" dirty="0">
                <a:solidFill>
                  <a:schemeClr val="tx1"/>
                </a:solidFill>
                <a:effectLst/>
                <a:latin typeface="+mn-lt"/>
                <a:ea typeface="+mn-ea"/>
                <a:cs typeface="+mn-cs"/>
                <a:hlinkClick r:id="rId9"/>
              </a:rPr>
              <a:t>CC BY-SA 3.0.</a:t>
            </a:r>
            <a:r>
              <a:rPr lang="en-GB" sz="1200" kern="1200" dirty="0">
                <a:solidFill>
                  <a:schemeClr val="tx1"/>
                </a:solidFill>
                <a:effectLst/>
                <a:latin typeface="+mn-lt"/>
                <a:ea typeface="+mn-ea"/>
                <a:cs typeface="+mn-cs"/>
              </a:rPr>
              <a:t> 3. “</a:t>
            </a:r>
            <a:r>
              <a:rPr lang="en-GB" sz="1200" u="sng" kern="1200" dirty="0">
                <a:solidFill>
                  <a:schemeClr val="tx1"/>
                </a:solidFill>
                <a:effectLst/>
                <a:latin typeface="+mn-lt"/>
                <a:ea typeface="+mn-ea"/>
                <a:cs typeface="+mn-cs"/>
                <a:hlinkClick r:id="rId10"/>
              </a:rPr>
              <a:t>Fall of the Berlin Wall</a:t>
            </a:r>
            <a:r>
              <a:rPr lang="en-GB" sz="1200" kern="1200" dirty="0">
                <a:solidFill>
                  <a:schemeClr val="tx1"/>
                </a:solidFill>
                <a:effectLst/>
                <a:latin typeface="+mn-lt"/>
                <a:ea typeface="+mn-ea"/>
                <a:cs typeface="+mn-cs"/>
              </a:rPr>
              <a:t>” by Gavin Stewart under </a:t>
            </a:r>
            <a:r>
              <a:rPr lang="en-GB" sz="1200" u="sng" kern="1200" dirty="0">
                <a:solidFill>
                  <a:schemeClr val="tx1"/>
                </a:solidFill>
                <a:effectLst/>
                <a:latin typeface="+mn-lt"/>
                <a:ea typeface="+mn-ea"/>
                <a:cs typeface="+mn-cs"/>
                <a:hlinkClick r:id="rId11"/>
              </a:rPr>
              <a:t>CC BY 2.0.</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C953027-68F7-BE4B-8008-8C17C3FAA173}" type="slidenum">
              <a:rPr lang="en-US" smtClean="0"/>
              <a:t>6</a:t>
            </a:fld>
            <a:endParaRPr lang="en-US"/>
          </a:p>
        </p:txBody>
      </p:sp>
    </p:spTree>
    <p:extLst>
      <p:ext uri="{BB962C8B-B14F-4D97-AF65-F5344CB8AC3E}">
        <p14:creationId xmlns:p14="http://schemas.microsoft.com/office/powerpoint/2010/main" val="1846950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languages are spoken in Mozambique? See https://</a:t>
            </a:r>
            <a:r>
              <a:rPr lang="en-US" dirty="0" err="1"/>
              <a:t>translatorswithoutborders.org</a:t>
            </a:r>
            <a:r>
              <a:rPr lang="en-US" dirty="0"/>
              <a:t>/language-data-for-</a:t>
            </a:r>
            <a:r>
              <a:rPr lang="en-US" dirty="0" err="1"/>
              <a:t>mozambique</a:t>
            </a:r>
            <a:r>
              <a:rPr lang="en-US" dirty="0"/>
              <a:t>#:~:text=Portuguese%20is%20the%20country's%20official,Sena%2C%20Chwabo%2C%20and%20Tswa.</a:t>
            </a:r>
          </a:p>
          <a:p>
            <a:r>
              <a:rPr lang="en-GB" sz="1200" b="0" i="0" kern="1200" dirty="0">
                <a:solidFill>
                  <a:schemeClr val="tx1"/>
                </a:solidFill>
                <a:effectLst/>
                <a:latin typeface="+mn-lt"/>
                <a:ea typeface="+mn-ea"/>
                <a:cs typeface="+mn-cs"/>
              </a:rPr>
              <a:t>There are </a:t>
            </a:r>
            <a:r>
              <a:rPr lang="en-GB" sz="1200" b="0" i="0" u="none" strike="noStrike" kern="1200" dirty="0">
                <a:solidFill>
                  <a:schemeClr val="tx1"/>
                </a:solidFill>
                <a:effectLst/>
                <a:latin typeface="+mn-lt"/>
                <a:ea typeface="+mn-ea"/>
                <a:cs typeface="+mn-cs"/>
                <a:hlinkClick r:id="rId3"/>
              </a:rPr>
              <a:t>over 40 languages spoken</a:t>
            </a:r>
            <a:r>
              <a:rPr lang="en-GB" sz="1200" b="0" i="0" kern="1200" dirty="0">
                <a:solidFill>
                  <a:schemeClr val="tx1"/>
                </a:solidFill>
                <a:effectLst/>
                <a:latin typeface="+mn-lt"/>
                <a:ea typeface="+mn-ea"/>
                <a:cs typeface="+mn-cs"/>
              </a:rPr>
              <a:t> in Mozambique. Portuguese is the country's official language, but it is only spoken by around half of the population. The other most spoken primary languages in Mozambique, include: </a:t>
            </a:r>
            <a:r>
              <a:rPr lang="en-GB" sz="1200" b="0" i="0" kern="1200" dirty="0" err="1">
                <a:solidFill>
                  <a:schemeClr val="tx1"/>
                </a:solidFill>
                <a:effectLst/>
                <a:latin typeface="+mn-lt"/>
                <a:ea typeface="+mn-ea"/>
                <a:cs typeface="+mn-cs"/>
              </a:rPr>
              <a:t>Makhuwa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Changana</a:t>
            </a:r>
            <a:r>
              <a:rPr lang="en-GB" sz="1200" b="0" i="0" kern="1200" dirty="0">
                <a:solidFill>
                  <a:schemeClr val="tx1"/>
                </a:solidFill>
                <a:effectLst/>
                <a:latin typeface="+mn-lt"/>
                <a:ea typeface="+mn-ea"/>
                <a:cs typeface="+mn-cs"/>
              </a:rPr>
              <a:t>, Nyanja, </a:t>
            </a:r>
            <a:r>
              <a:rPr lang="en-GB" sz="1200" b="0" i="0" kern="1200" dirty="0" err="1">
                <a:solidFill>
                  <a:schemeClr val="tx1"/>
                </a:solidFill>
                <a:effectLst/>
                <a:latin typeface="+mn-lt"/>
                <a:ea typeface="+mn-ea"/>
                <a:cs typeface="+mn-cs"/>
              </a:rPr>
              <a:t>Ndau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Sena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Chwabo</a:t>
            </a:r>
            <a:r>
              <a:rPr lang="en-GB" sz="1200" b="0" i="0" kern="1200" dirty="0">
                <a:solidFill>
                  <a:schemeClr val="tx1"/>
                </a:solidFill>
                <a:effectLst/>
                <a:latin typeface="+mn-lt"/>
                <a:ea typeface="+mn-ea"/>
                <a:cs typeface="+mn-cs"/>
              </a:rPr>
              <a:t>, and </a:t>
            </a:r>
            <a:r>
              <a:rPr lang="en-GB" sz="1200" b="0" i="0" kern="1200" dirty="0" err="1">
                <a:solidFill>
                  <a:schemeClr val="tx1"/>
                </a:solidFill>
                <a:effectLst/>
                <a:latin typeface="+mn-lt"/>
                <a:ea typeface="+mn-ea"/>
                <a:cs typeface="+mn-cs"/>
              </a:rPr>
              <a:t>Tswa</a:t>
            </a:r>
            <a:r>
              <a:rPr lang="en-GB" sz="1200" b="0" i="0" kern="1200" dirty="0">
                <a:solidFill>
                  <a:schemeClr val="tx1"/>
                </a:solidFill>
                <a:effectLst/>
                <a:latin typeface="+mn-lt"/>
                <a:ea typeface="+mn-ea"/>
                <a:cs typeface="+mn-cs"/>
              </a:rPr>
              <a:t>. </a:t>
            </a:r>
            <a:endParaRPr lang="en-US" dirty="0"/>
          </a:p>
          <a:p>
            <a:r>
              <a:rPr lang="en-US" dirty="0"/>
              <a:t>Does anyone speak any of these languages?</a:t>
            </a:r>
          </a:p>
          <a:p>
            <a:r>
              <a:rPr lang="en-US" dirty="0"/>
              <a:t>Why do you think they speak Portuguese?</a:t>
            </a:r>
          </a:p>
          <a:p>
            <a:endParaRPr lang="en-US" dirty="0"/>
          </a:p>
          <a:p>
            <a:r>
              <a:rPr lang="en-GB" sz="1200" kern="1200" dirty="0">
                <a:solidFill>
                  <a:schemeClr val="tx1"/>
                </a:solidFill>
                <a:effectLst/>
                <a:latin typeface="+mn-lt"/>
                <a:ea typeface="+mn-ea"/>
                <a:cs typeface="+mn-cs"/>
              </a:rPr>
              <a:t>Image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t>
            </a:r>
            <a:r>
              <a:rPr lang="en-GB" sz="1200" u="sng" kern="1200" dirty="0">
                <a:solidFill>
                  <a:schemeClr val="tx1"/>
                </a:solidFill>
                <a:effectLst/>
                <a:latin typeface="+mn-lt"/>
                <a:ea typeface="+mn-ea"/>
                <a:cs typeface="+mn-cs"/>
                <a:hlinkClick r:id="rId4"/>
              </a:rPr>
              <a:t>Map Africa Regions Islands.png</a:t>
            </a:r>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by </a:t>
            </a:r>
            <a:r>
              <a:rPr lang="en-GB" sz="1200" u="none" strike="noStrike" kern="1200" dirty="0">
                <a:solidFill>
                  <a:schemeClr val="tx1"/>
                </a:solidFill>
                <a:effectLst/>
                <a:latin typeface="+mn-lt"/>
                <a:ea typeface="+mn-ea"/>
                <a:cs typeface="+mn-cs"/>
                <a:hlinkClick r:id="rId5" tooltip="voy:User:(WT-en) NJR ZA"/>
              </a:rPr>
              <a:t>Nick Roux</a:t>
            </a:r>
            <a:r>
              <a:rPr lang="en-GB" sz="1200" kern="1200" dirty="0">
                <a:solidFill>
                  <a:schemeClr val="tx1"/>
                </a:solidFill>
                <a:effectLst/>
                <a:latin typeface="+mn-lt"/>
                <a:ea typeface="+mn-ea"/>
                <a:cs typeface="+mn-cs"/>
              </a:rPr>
              <a:t> and </a:t>
            </a:r>
            <a:r>
              <a:rPr lang="en-GB" sz="1200" u="none" strike="noStrike" kern="1200" dirty="0">
                <a:solidFill>
                  <a:schemeClr val="tx1"/>
                </a:solidFill>
                <a:effectLst/>
                <a:latin typeface="+mn-lt"/>
                <a:ea typeface="+mn-ea"/>
                <a:cs typeface="+mn-cs"/>
                <a:hlinkClick r:id="rId6" tooltip="User:Peterfitzgerald"/>
              </a:rPr>
              <a:t>Peter Fitzgerald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is licensed under  </a:t>
            </a:r>
            <a:r>
              <a:rPr lang="en-GB" sz="1200" u="sng" kern="1200" dirty="0">
                <a:solidFill>
                  <a:schemeClr val="tx1"/>
                </a:solidFill>
                <a:effectLst/>
                <a:latin typeface="+mn-lt"/>
                <a:ea typeface="+mn-ea"/>
                <a:cs typeface="+mn-cs"/>
                <a:hlinkClick r:id="rId7"/>
              </a:rPr>
              <a:t>CC0 1.0 Universal Public Domain Dedication</a:t>
            </a:r>
            <a:r>
              <a:rPr lang="en-GB"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fld id="{CC953027-68F7-BE4B-8008-8C17C3FAA173}" type="slidenum">
              <a:rPr lang="en-US" smtClean="0"/>
              <a:t>7</a:t>
            </a:fld>
            <a:endParaRPr lang="en-US"/>
          </a:p>
        </p:txBody>
      </p:sp>
    </p:spTree>
    <p:extLst>
      <p:ext uri="{BB962C8B-B14F-4D97-AF65-F5344CB8AC3E}">
        <p14:creationId xmlns:p14="http://schemas.microsoft.com/office/powerpoint/2010/main" val="3688188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err="1">
                <a:effectLst/>
              </a:rPr>
              <a:t>Arte</a:t>
            </a:r>
            <a:r>
              <a:rPr lang="en-GB" sz="1800" b="1" dirty="0">
                <a:effectLst/>
              </a:rPr>
              <a:t> Journal </a:t>
            </a:r>
            <a:r>
              <a:rPr lang="en-GB" sz="1800" b="0" dirty="0">
                <a:effectLst/>
              </a:rPr>
              <a:t>video report in German </a:t>
            </a:r>
            <a:r>
              <a:rPr lang="en-GB" sz="1800" dirty="0">
                <a:effectLst/>
              </a:rPr>
              <a:t>gives an overview of what happened to the Mozambican contract workers and includes footage of Birgit Weyhe at work in her studio and an interview with her. Students could be asked to describe the culture shock the contract workers experienced on arrival in East Germany.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following vocabulary is from the video (in the order in which it appears) and may help students understand the report when viewing: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(der </a:t>
            </a:r>
            <a:r>
              <a:rPr lang="en-GB"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Vertragsarbeiter</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contract worker, </a:t>
            </a:r>
            <a:r>
              <a:rPr lang="en-GB"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gleichberechtigt</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adj</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equal, der </a:t>
            </a:r>
            <a:r>
              <a:rPr lang="en-GB"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Ausgehverbot</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curfew, </a:t>
            </a:r>
            <a:r>
              <a:rPr lang="en-GB"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verordnen</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to prescribe, order, </a:t>
            </a:r>
            <a:r>
              <a:rPr lang="en-GB"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bröckeln</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to crumble, die </a:t>
            </a:r>
            <a:r>
              <a:rPr lang="en-GB"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Fratze</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grimace, hideous face, die </a:t>
            </a:r>
            <a:r>
              <a:rPr lang="en-GB"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Vorsorge</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provision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die </a:t>
            </a:r>
            <a:r>
              <a:rPr lang="en-GB"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Entwurzelung</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uprooting, die Sehnsucht = longing, yearning, die </a:t>
            </a:r>
            <a:r>
              <a:rPr lang="en-GB" sz="18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Anerkennung</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recognition).</a:t>
            </a:r>
          </a:p>
          <a:p>
            <a:pPr marL="457200"/>
            <a:endParaRPr lang="en-GB" sz="1800" i="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solidFill>
                  <a:srgbClr val="000000"/>
                </a:solidFill>
                <a:effectLst/>
                <a:latin typeface="Calibri" panose="020F0502020204030204" pitchFamily="34" charset="0"/>
                <a:ea typeface="Calibri" panose="020F0502020204030204" pitchFamily="34" charset="0"/>
              </a:rPr>
              <a:t>Suggested prompt questions: </a:t>
            </a:r>
            <a:r>
              <a:rPr lang="en-GB" sz="1800" i="1" dirty="0">
                <a:solidFill>
                  <a:srgbClr val="000000"/>
                </a:solidFill>
                <a:effectLst/>
                <a:latin typeface="Calibri" panose="020F0502020204030204" pitchFamily="34" charset="0"/>
                <a:ea typeface="Calibri" panose="020F0502020204030204" pitchFamily="34" charset="0"/>
              </a:rPr>
              <a:t>what kind of book is it? how would you describe it? Is it aimed more to inform, or to entertain? What makes you say this? Is it for young people or adults or both?</a:t>
            </a:r>
            <a:r>
              <a:rPr lang="en-GB" dirty="0">
                <a:effectLst/>
              </a:rPr>
              <a:t> </a:t>
            </a:r>
            <a:endParaRPr lang="en-GB"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https://birgit-weyhe.de/about-me/</a:t>
            </a:r>
            <a:endParaRPr lang="en-GB" u="sng"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1200" dirty="0">
                <a:solidFill>
                  <a:schemeClr val="tx1"/>
                </a:solidFill>
                <a:effectLst/>
                <a:latin typeface="+mn-lt"/>
                <a:ea typeface="+mn-ea"/>
                <a:cs typeface="+mn-cs"/>
                <a:hlinkClick r:id="rId4"/>
              </a:rPr>
              <a:t>https://www.eurolitnetwork.com/rivetingreviews-anna-blasiak-reviews-madgermanes-by-birgit-weyhe/</a:t>
            </a:r>
            <a:endParaRPr lang="en-GB" sz="12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1200" dirty="0" err="1">
                <a:solidFill>
                  <a:schemeClr val="tx1"/>
                </a:solidFill>
                <a:effectLst/>
                <a:latin typeface="+mn-lt"/>
                <a:ea typeface="+mn-ea"/>
                <a:cs typeface="+mn-cs"/>
              </a:rPr>
              <a:t>Arte</a:t>
            </a:r>
            <a:r>
              <a:rPr lang="en-GB" sz="1200" b="1" u="sng" kern="1200" dirty="0">
                <a:solidFill>
                  <a:schemeClr val="tx1"/>
                </a:solidFill>
                <a:effectLst/>
                <a:latin typeface="+mn-lt"/>
                <a:ea typeface="+mn-ea"/>
                <a:cs typeface="+mn-cs"/>
              </a:rPr>
              <a:t> Journal:  https://</a:t>
            </a:r>
            <a:r>
              <a:rPr lang="en-GB" sz="1200" b="1" u="sng" kern="1200" dirty="0" err="1">
                <a:solidFill>
                  <a:schemeClr val="tx1"/>
                </a:solidFill>
                <a:effectLst/>
                <a:latin typeface="+mn-lt"/>
                <a:ea typeface="+mn-ea"/>
                <a:cs typeface="+mn-cs"/>
              </a:rPr>
              <a:t>www.youtube.com</a:t>
            </a:r>
            <a:r>
              <a:rPr lang="en-GB" sz="1200" b="1" u="sng" kern="1200" dirty="0">
                <a:solidFill>
                  <a:schemeClr val="tx1"/>
                </a:solidFill>
                <a:effectLst/>
                <a:latin typeface="+mn-lt"/>
                <a:ea typeface="+mn-ea"/>
                <a:cs typeface="+mn-cs"/>
              </a:rPr>
              <a:t>/</a:t>
            </a:r>
            <a:r>
              <a:rPr lang="en-GB" sz="1200" b="1" u="sng" kern="1200" dirty="0" err="1">
                <a:solidFill>
                  <a:schemeClr val="tx1"/>
                </a:solidFill>
                <a:effectLst/>
                <a:latin typeface="+mn-lt"/>
                <a:ea typeface="+mn-ea"/>
                <a:cs typeface="+mn-cs"/>
              </a:rPr>
              <a:t>watch?v</a:t>
            </a:r>
            <a:r>
              <a:rPr lang="en-GB" sz="1200" b="1" u="sng" kern="1200" dirty="0">
                <a:solidFill>
                  <a:schemeClr val="tx1"/>
                </a:solidFill>
                <a:effectLst/>
                <a:latin typeface="+mn-lt"/>
                <a:ea typeface="+mn-ea"/>
                <a:cs typeface="+mn-cs"/>
              </a:rPr>
              <a:t>=W2XepU5lIjE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CC953027-68F7-BE4B-8008-8C17C3FAA173}" type="slidenum">
              <a:rPr lang="en-US" smtClean="0"/>
              <a:t>8</a:t>
            </a:fld>
            <a:endParaRPr lang="en-US"/>
          </a:p>
        </p:txBody>
      </p:sp>
    </p:spTree>
    <p:extLst>
      <p:ext uri="{BB962C8B-B14F-4D97-AF65-F5344CB8AC3E}">
        <p14:creationId xmlns:p14="http://schemas.microsoft.com/office/powerpoint/2010/main" val="33154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953027-68F7-BE4B-8008-8C17C3FAA173}" type="slidenum">
              <a:rPr lang="en-US" smtClean="0"/>
              <a:t>9</a:t>
            </a:fld>
            <a:endParaRPr lang="en-US"/>
          </a:p>
        </p:txBody>
      </p:sp>
    </p:spTree>
    <p:extLst>
      <p:ext uri="{BB962C8B-B14F-4D97-AF65-F5344CB8AC3E}">
        <p14:creationId xmlns:p14="http://schemas.microsoft.com/office/powerpoint/2010/main" val="3907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953027-68F7-BE4B-8008-8C17C3FAA173}" type="slidenum">
              <a:rPr lang="en-US" smtClean="0"/>
              <a:t>10</a:t>
            </a:fld>
            <a:endParaRPr lang="en-US"/>
          </a:p>
        </p:txBody>
      </p:sp>
    </p:spTree>
    <p:extLst>
      <p:ext uri="{BB962C8B-B14F-4D97-AF65-F5344CB8AC3E}">
        <p14:creationId xmlns:p14="http://schemas.microsoft.com/office/powerpoint/2010/main" val="558292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402D-CCC9-B759-E234-D8EBB4AEAA7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6F28B74-EEF4-2A53-A3B3-FD6A6C7D54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9C3B406-0AF9-72D8-BF7B-50759AF96199}"/>
              </a:ext>
            </a:extLst>
          </p:cNvPr>
          <p:cNvSpPr>
            <a:spLocks noGrp="1"/>
          </p:cNvSpPr>
          <p:nvPr>
            <p:ph type="dt" sz="half" idx="10"/>
          </p:nvPr>
        </p:nvSpPr>
        <p:spPr/>
        <p:txBody>
          <a:bodyPr/>
          <a:lstStyle/>
          <a:p>
            <a:fld id="{B5801538-4903-2E42-856A-71E38D6F69B2}" type="datetimeFigureOut">
              <a:rPr lang="en-US" smtClean="0"/>
              <a:t>4/6/2023</a:t>
            </a:fld>
            <a:endParaRPr lang="en-US"/>
          </a:p>
        </p:txBody>
      </p:sp>
      <p:sp>
        <p:nvSpPr>
          <p:cNvPr id="5" name="Footer Placeholder 4">
            <a:extLst>
              <a:ext uri="{FF2B5EF4-FFF2-40B4-BE49-F238E27FC236}">
                <a16:creationId xmlns:a16="http://schemas.microsoft.com/office/drawing/2014/main" id="{CDA6B85D-0F81-E419-E056-117CDB60C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8A1EB-A6CC-708A-3D08-A1C94210A861}"/>
              </a:ext>
            </a:extLst>
          </p:cNvPr>
          <p:cNvSpPr>
            <a:spLocks noGrp="1"/>
          </p:cNvSpPr>
          <p:nvPr>
            <p:ph type="sldNum" sz="quarter" idx="12"/>
          </p:nvPr>
        </p:nvSpPr>
        <p:spPr/>
        <p:txBody>
          <a:bodyPr/>
          <a:lstStyle/>
          <a:p>
            <a:fld id="{A1172464-42A9-D14B-B317-EFB3E11C5FC5}" type="slidenum">
              <a:rPr lang="en-US" smtClean="0"/>
              <a:t>‹#›</a:t>
            </a:fld>
            <a:endParaRPr lang="en-US"/>
          </a:p>
        </p:txBody>
      </p:sp>
    </p:spTree>
    <p:extLst>
      <p:ext uri="{BB962C8B-B14F-4D97-AF65-F5344CB8AC3E}">
        <p14:creationId xmlns:p14="http://schemas.microsoft.com/office/powerpoint/2010/main" val="109733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552C5-8117-2616-4EDC-919FE1900A1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360C286-C7B0-F3BF-F31D-563380B1BDB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4D2CAA-8E6C-A39C-D229-0A807DEA6D96}"/>
              </a:ext>
            </a:extLst>
          </p:cNvPr>
          <p:cNvSpPr>
            <a:spLocks noGrp="1"/>
          </p:cNvSpPr>
          <p:nvPr>
            <p:ph type="dt" sz="half" idx="10"/>
          </p:nvPr>
        </p:nvSpPr>
        <p:spPr/>
        <p:txBody>
          <a:bodyPr/>
          <a:lstStyle/>
          <a:p>
            <a:fld id="{B5801538-4903-2E42-856A-71E38D6F69B2}" type="datetimeFigureOut">
              <a:rPr lang="en-US" smtClean="0"/>
              <a:t>4/6/2023</a:t>
            </a:fld>
            <a:endParaRPr lang="en-US"/>
          </a:p>
        </p:txBody>
      </p:sp>
      <p:sp>
        <p:nvSpPr>
          <p:cNvPr id="5" name="Footer Placeholder 4">
            <a:extLst>
              <a:ext uri="{FF2B5EF4-FFF2-40B4-BE49-F238E27FC236}">
                <a16:creationId xmlns:a16="http://schemas.microsoft.com/office/drawing/2014/main" id="{88D17271-53EF-4840-4F93-72B4029D0F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BD19D-F987-EEA3-8C4D-FB8E29B78971}"/>
              </a:ext>
            </a:extLst>
          </p:cNvPr>
          <p:cNvSpPr>
            <a:spLocks noGrp="1"/>
          </p:cNvSpPr>
          <p:nvPr>
            <p:ph type="sldNum" sz="quarter" idx="12"/>
          </p:nvPr>
        </p:nvSpPr>
        <p:spPr/>
        <p:txBody>
          <a:bodyPr/>
          <a:lstStyle/>
          <a:p>
            <a:fld id="{A1172464-42A9-D14B-B317-EFB3E11C5FC5}" type="slidenum">
              <a:rPr lang="en-US" smtClean="0"/>
              <a:t>‹#›</a:t>
            </a:fld>
            <a:endParaRPr lang="en-US"/>
          </a:p>
        </p:txBody>
      </p:sp>
    </p:spTree>
    <p:extLst>
      <p:ext uri="{BB962C8B-B14F-4D97-AF65-F5344CB8AC3E}">
        <p14:creationId xmlns:p14="http://schemas.microsoft.com/office/powerpoint/2010/main" val="3075482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985A4E-3067-5A1E-B682-E70548A188D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2DA2136-FD08-B09F-D257-65162F618E6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86BDA8-B380-1781-826B-E20D038C9A63}"/>
              </a:ext>
            </a:extLst>
          </p:cNvPr>
          <p:cNvSpPr>
            <a:spLocks noGrp="1"/>
          </p:cNvSpPr>
          <p:nvPr>
            <p:ph type="dt" sz="half" idx="10"/>
          </p:nvPr>
        </p:nvSpPr>
        <p:spPr/>
        <p:txBody>
          <a:bodyPr/>
          <a:lstStyle/>
          <a:p>
            <a:fld id="{B5801538-4903-2E42-856A-71E38D6F69B2}" type="datetimeFigureOut">
              <a:rPr lang="en-US" smtClean="0"/>
              <a:t>4/6/2023</a:t>
            </a:fld>
            <a:endParaRPr lang="en-US"/>
          </a:p>
        </p:txBody>
      </p:sp>
      <p:sp>
        <p:nvSpPr>
          <p:cNvPr id="5" name="Footer Placeholder 4">
            <a:extLst>
              <a:ext uri="{FF2B5EF4-FFF2-40B4-BE49-F238E27FC236}">
                <a16:creationId xmlns:a16="http://schemas.microsoft.com/office/drawing/2014/main" id="{0E9D46D1-84B0-6809-C20C-FC2C6D78A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3DECB7-CB94-004F-4F58-4CF637CB8D2C}"/>
              </a:ext>
            </a:extLst>
          </p:cNvPr>
          <p:cNvSpPr>
            <a:spLocks noGrp="1"/>
          </p:cNvSpPr>
          <p:nvPr>
            <p:ph type="sldNum" sz="quarter" idx="12"/>
          </p:nvPr>
        </p:nvSpPr>
        <p:spPr/>
        <p:txBody>
          <a:bodyPr/>
          <a:lstStyle/>
          <a:p>
            <a:fld id="{A1172464-42A9-D14B-B317-EFB3E11C5FC5}" type="slidenum">
              <a:rPr lang="en-US" smtClean="0"/>
              <a:t>‹#›</a:t>
            </a:fld>
            <a:endParaRPr lang="en-US"/>
          </a:p>
        </p:txBody>
      </p:sp>
    </p:spTree>
    <p:extLst>
      <p:ext uri="{BB962C8B-B14F-4D97-AF65-F5344CB8AC3E}">
        <p14:creationId xmlns:p14="http://schemas.microsoft.com/office/powerpoint/2010/main" val="2622778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4BED9-325C-B334-7C1A-67EE2519BEE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319EB65-69F2-E1BB-9DE5-34869DBE601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22CFAF7-B011-7765-BDE5-E916174912EE}"/>
              </a:ext>
            </a:extLst>
          </p:cNvPr>
          <p:cNvSpPr>
            <a:spLocks noGrp="1"/>
          </p:cNvSpPr>
          <p:nvPr>
            <p:ph type="dt" sz="half" idx="10"/>
          </p:nvPr>
        </p:nvSpPr>
        <p:spPr/>
        <p:txBody>
          <a:bodyPr/>
          <a:lstStyle/>
          <a:p>
            <a:fld id="{B5801538-4903-2E42-856A-71E38D6F69B2}" type="datetimeFigureOut">
              <a:rPr lang="en-US" smtClean="0"/>
              <a:t>4/6/2023</a:t>
            </a:fld>
            <a:endParaRPr lang="en-US"/>
          </a:p>
        </p:txBody>
      </p:sp>
      <p:sp>
        <p:nvSpPr>
          <p:cNvPr id="5" name="Footer Placeholder 4">
            <a:extLst>
              <a:ext uri="{FF2B5EF4-FFF2-40B4-BE49-F238E27FC236}">
                <a16:creationId xmlns:a16="http://schemas.microsoft.com/office/drawing/2014/main" id="{4068CD75-31A7-AA69-AB5A-CE243AFFA6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8E26C-31C1-143B-934E-41FA22DF8944}"/>
              </a:ext>
            </a:extLst>
          </p:cNvPr>
          <p:cNvSpPr>
            <a:spLocks noGrp="1"/>
          </p:cNvSpPr>
          <p:nvPr>
            <p:ph type="sldNum" sz="quarter" idx="12"/>
          </p:nvPr>
        </p:nvSpPr>
        <p:spPr/>
        <p:txBody>
          <a:bodyPr/>
          <a:lstStyle/>
          <a:p>
            <a:fld id="{A1172464-42A9-D14B-B317-EFB3E11C5FC5}" type="slidenum">
              <a:rPr lang="en-US" smtClean="0"/>
              <a:t>‹#›</a:t>
            </a:fld>
            <a:endParaRPr lang="en-US"/>
          </a:p>
        </p:txBody>
      </p:sp>
    </p:spTree>
    <p:extLst>
      <p:ext uri="{BB962C8B-B14F-4D97-AF65-F5344CB8AC3E}">
        <p14:creationId xmlns:p14="http://schemas.microsoft.com/office/powerpoint/2010/main" val="161254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09C5-E4FD-99CD-DC8D-5CE43B27266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79C95C4-2989-A4BE-E729-8C491E8BA4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0B38A5C-8C1F-937F-3390-CE3F2DC51F30}"/>
              </a:ext>
            </a:extLst>
          </p:cNvPr>
          <p:cNvSpPr>
            <a:spLocks noGrp="1"/>
          </p:cNvSpPr>
          <p:nvPr>
            <p:ph type="dt" sz="half" idx="10"/>
          </p:nvPr>
        </p:nvSpPr>
        <p:spPr/>
        <p:txBody>
          <a:bodyPr/>
          <a:lstStyle/>
          <a:p>
            <a:fld id="{B5801538-4903-2E42-856A-71E38D6F69B2}" type="datetimeFigureOut">
              <a:rPr lang="en-US" smtClean="0"/>
              <a:t>4/6/2023</a:t>
            </a:fld>
            <a:endParaRPr lang="en-US"/>
          </a:p>
        </p:txBody>
      </p:sp>
      <p:sp>
        <p:nvSpPr>
          <p:cNvPr id="5" name="Footer Placeholder 4">
            <a:extLst>
              <a:ext uri="{FF2B5EF4-FFF2-40B4-BE49-F238E27FC236}">
                <a16:creationId xmlns:a16="http://schemas.microsoft.com/office/drawing/2014/main" id="{C24F5118-46DB-7D9D-4095-BDF795E522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B7483-4EC5-01DA-CB86-4B464A2BF8F1}"/>
              </a:ext>
            </a:extLst>
          </p:cNvPr>
          <p:cNvSpPr>
            <a:spLocks noGrp="1"/>
          </p:cNvSpPr>
          <p:nvPr>
            <p:ph type="sldNum" sz="quarter" idx="12"/>
          </p:nvPr>
        </p:nvSpPr>
        <p:spPr/>
        <p:txBody>
          <a:bodyPr/>
          <a:lstStyle/>
          <a:p>
            <a:fld id="{A1172464-42A9-D14B-B317-EFB3E11C5FC5}" type="slidenum">
              <a:rPr lang="en-US" smtClean="0"/>
              <a:t>‹#›</a:t>
            </a:fld>
            <a:endParaRPr lang="en-US"/>
          </a:p>
        </p:txBody>
      </p:sp>
    </p:spTree>
    <p:extLst>
      <p:ext uri="{BB962C8B-B14F-4D97-AF65-F5344CB8AC3E}">
        <p14:creationId xmlns:p14="http://schemas.microsoft.com/office/powerpoint/2010/main" val="56089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8DCF4-CEFD-A1D6-C67E-223CA4B6F7A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4B9DD8D-C6F3-A6CB-54DE-F246012656F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41B4BE7-25EC-5B22-0A75-C5C0AA88A0A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BAD8096-E402-410D-CCA7-20C7927CD79B}"/>
              </a:ext>
            </a:extLst>
          </p:cNvPr>
          <p:cNvSpPr>
            <a:spLocks noGrp="1"/>
          </p:cNvSpPr>
          <p:nvPr>
            <p:ph type="dt" sz="half" idx="10"/>
          </p:nvPr>
        </p:nvSpPr>
        <p:spPr/>
        <p:txBody>
          <a:bodyPr/>
          <a:lstStyle/>
          <a:p>
            <a:fld id="{B5801538-4903-2E42-856A-71E38D6F69B2}" type="datetimeFigureOut">
              <a:rPr lang="en-US" smtClean="0"/>
              <a:t>4/6/2023</a:t>
            </a:fld>
            <a:endParaRPr lang="en-US"/>
          </a:p>
        </p:txBody>
      </p:sp>
      <p:sp>
        <p:nvSpPr>
          <p:cNvPr id="6" name="Footer Placeholder 5">
            <a:extLst>
              <a:ext uri="{FF2B5EF4-FFF2-40B4-BE49-F238E27FC236}">
                <a16:creationId xmlns:a16="http://schemas.microsoft.com/office/drawing/2014/main" id="{043D9D45-7BF9-8C76-034E-842354FFFC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F6D26-7E37-20B2-AEF1-B5479B889ED2}"/>
              </a:ext>
            </a:extLst>
          </p:cNvPr>
          <p:cNvSpPr>
            <a:spLocks noGrp="1"/>
          </p:cNvSpPr>
          <p:nvPr>
            <p:ph type="sldNum" sz="quarter" idx="12"/>
          </p:nvPr>
        </p:nvSpPr>
        <p:spPr/>
        <p:txBody>
          <a:bodyPr/>
          <a:lstStyle/>
          <a:p>
            <a:fld id="{A1172464-42A9-D14B-B317-EFB3E11C5FC5}" type="slidenum">
              <a:rPr lang="en-US" smtClean="0"/>
              <a:t>‹#›</a:t>
            </a:fld>
            <a:endParaRPr lang="en-US"/>
          </a:p>
        </p:txBody>
      </p:sp>
    </p:spTree>
    <p:extLst>
      <p:ext uri="{BB962C8B-B14F-4D97-AF65-F5344CB8AC3E}">
        <p14:creationId xmlns:p14="http://schemas.microsoft.com/office/powerpoint/2010/main" val="413906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14A7-6664-EC80-8364-921BC7F59B9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20F57A4-AADD-9A4E-D9EA-A67343816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AC6AAA2-7623-7FEC-E552-C9B62CBF8A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5DA0067-86BD-CEC9-B5E5-076CBE2A1F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3B220E4-12C4-819C-C405-C58D8DAB9AB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9EB0F9D-725C-AA69-8D82-36FBBD5FA0DC}"/>
              </a:ext>
            </a:extLst>
          </p:cNvPr>
          <p:cNvSpPr>
            <a:spLocks noGrp="1"/>
          </p:cNvSpPr>
          <p:nvPr>
            <p:ph type="dt" sz="half" idx="10"/>
          </p:nvPr>
        </p:nvSpPr>
        <p:spPr/>
        <p:txBody>
          <a:bodyPr/>
          <a:lstStyle/>
          <a:p>
            <a:fld id="{B5801538-4903-2E42-856A-71E38D6F69B2}" type="datetimeFigureOut">
              <a:rPr lang="en-US" smtClean="0"/>
              <a:t>4/6/2023</a:t>
            </a:fld>
            <a:endParaRPr lang="en-US"/>
          </a:p>
        </p:txBody>
      </p:sp>
      <p:sp>
        <p:nvSpPr>
          <p:cNvPr id="8" name="Footer Placeholder 7">
            <a:extLst>
              <a:ext uri="{FF2B5EF4-FFF2-40B4-BE49-F238E27FC236}">
                <a16:creationId xmlns:a16="http://schemas.microsoft.com/office/drawing/2014/main" id="{DE8EECE7-6146-0E4F-DBAD-CE826D62DD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77AFB5-B845-0D77-5E23-E96D0CBFD0FD}"/>
              </a:ext>
            </a:extLst>
          </p:cNvPr>
          <p:cNvSpPr>
            <a:spLocks noGrp="1"/>
          </p:cNvSpPr>
          <p:nvPr>
            <p:ph type="sldNum" sz="quarter" idx="12"/>
          </p:nvPr>
        </p:nvSpPr>
        <p:spPr/>
        <p:txBody>
          <a:bodyPr/>
          <a:lstStyle/>
          <a:p>
            <a:fld id="{A1172464-42A9-D14B-B317-EFB3E11C5FC5}" type="slidenum">
              <a:rPr lang="en-US" smtClean="0"/>
              <a:t>‹#›</a:t>
            </a:fld>
            <a:endParaRPr lang="en-US"/>
          </a:p>
        </p:txBody>
      </p:sp>
    </p:spTree>
    <p:extLst>
      <p:ext uri="{BB962C8B-B14F-4D97-AF65-F5344CB8AC3E}">
        <p14:creationId xmlns:p14="http://schemas.microsoft.com/office/powerpoint/2010/main" val="188660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C3B2-9CDC-8620-6FA5-06B87A39B2F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BC3FE3C-AF1C-4B7F-BAC8-D3A53F04018F}"/>
              </a:ext>
            </a:extLst>
          </p:cNvPr>
          <p:cNvSpPr>
            <a:spLocks noGrp="1"/>
          </p:cNvSpPr>
          <p:nvPr>
            <p:ph type="dt" sz="half" idx="10"/>
          </p:nvPr>
        </p:nvSpPr>
        <p:spPr/>
        <p:txBody>
          <a:bodyPr/>
          <a:lstStyle/>
          <a:p>
            <a:fld id="{B5801538-4903-2E42-856A-71E38D6F69B2}" type="datetimeFigureOut">
              <a:rPr lang="en-US" smtClean="0"/>
              <a:t>4/6/2023</a:t>
            </a:fld>
            <a:endParaRPr lang="en-US"/>
          </a:p>
        </p:txBody>
      </p:sp>
      <p:sp>
        <p:nvSpPr>
          <p:cNvPr id="4" name="Footer Placeholder 3">
            <a:extLst>
              <a:ext uri="{FF2B5EF4-FFF2-40B4-BE49-F238E27FC236}">
                <a16:creationId xmlns:a16="http://schemas.microsoft.com/office/drawing/2014/main" id="{40805816-9805-17E5-7321-F7CC08852A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DB59DB-81F1-F451-6F7A-2A9780353029}"/>
              </a:ext>
            </a:extLst>
          </p:cNvPr>
          <p:cNvSpPr>
            <a:spLocks noGrp="1"/>
          </p:cNvSpPr>
          <p:nvPr>
            <p:ph type="sldNum" sz="quarter" idx="12"/>
          </p:nvPr>
        </p:nvSpPr>
        <p:spPr/>
        <p:txBody>
          <a:bodyPr/>
          <a:lstStyle/>
          <a:p>
            <a:fld id="{A1172464-42A9-D14B-B317-EFB3E11C5FC5}" type="slidenum">
              <a:rPr lang="en-US" smtClean="0"/>
              <a:t>‹#›</a:t>
            </a:fld>
            <a:endParaRPr lang="en-US"/>
          </a:p>
        </p:txBody>
      </p:sp>
    </p:spTree>
    <p:extLst>
      <p:ext uri="{BB962C8B-B14F-4D97-AF65-F5344CB8AC3E}">
        <p14:creationId xmlns:p14="http://schemas.microsoft.com/office/powerpoint/2010/main" val="42686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C4F740-FC9D-DAC2-EC89-0062BD46BA46}"/>
              </a:ext>
            </a:extLst>
          </p:cNvPr>
          <p:cNvSpPr>
            <a:spLocks noGrp="1"/>
          </p:cNvSpPr>
          <p:nvPr>
            <p:ph type="dt" sz="half" idx="10"/>
          </p:nvPr>
        </p:nvSpPr>
        <p:spPr/>
        <p:txBody>
          <a:bodyPr/>
          <a:lstStyle/>
          <a:p>
            <a:fld id="{B5801538-4903-2E42-856A-71E38D6F69B2}" type="datetimeFigureOut">
              <a:rPr lang="en-US" smtClean="0"/>
              <a:t>4/6/2023</a:t>
            </a:fld>
            <a:endParaRPr lang="en-US"/>
          </a:p>
        </p:txBody>
      </p:sp>
      <p:sp>
        <p:nvSpPr>
          <p:cNvPr id="3" name="Footer Placeholder 2">
            <a:extLst>
              <a:ext uri="{FF2B5EF4-FFF2-40B4-BE49-F238E27FC236}">
                <a16:creationId xmlns:a16="http://schemas.microsoft.com/office/drawing/2014/main" id="{9730C5CF-5B02-A7EC-4686-7DE3CE2F3B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BD0F6A-B4C1-BB09-718C-D34F09F3390D}"/>
              </a:ext>
            </a:extLst>
          </p:cNvPr>
          <p:cNvSpPr>
            <a:spLocks noGrp="1"/>
          </p:cNvSpPr>
          <p:nvPr>
            <p:ph type="sldNum" sz="quarter" idx="12"/>
          </p:nvPr>
        </p:nvSpPr>
        <p:spPr/>
        <p:txBody>
          <a:bodyPr/>
          <a:lstStyle/>
          <a:p>
            <a:fld id="{A1172464-42A9-D14B-B317-EFB3E11C5FC5}" type="slidenum">
              <a:rPr lang="en-US" smtClean="0"/>
              <a:t>‹#›</a:t>
            </a:fld>
            <a:endParaRPr lang="en-US"/>
          </a:p>
        </p:txBody>
      </p:sp>
    </p:spTree>
    <p:extLst>
      <p:ext uri="{BB962C8B-B14F-4D97-AF65-F5344CB8AC3E}">
        <p14:creationId xmlns:p14="http://schemas.microsoft.com/office/powerpoint/2010/main" val="568730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07147-8F40-CC8E-3E17-F2AB270A0D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5C97A01-2A4A-E839-BF6F-2A0ADDFF55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C28D816-5D9F-89BF-1292-4152C03BF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6AC397A-4AD4-7BFF-2D93-AFDC4FCF85D5}"/>
              </a:ext>
            </a:extLst>
          </p:cNvPr>
          <p:cNvSpPr>
            <a:spLocks noGrp="1"/>
          </p:cNvSpPr>
          <p:nvPr>
            <p:ph type="dt" sz="half" idx="10"/>
          </p:nvPr>
        </p:nvSpPr>
        <p:spPr/>
        <p:txBody>
          <a:bodyPr/>
          <a:lstStyle/>
          <a:p>
            <a:fld id="{B5801538-4903-2E42-856A-71E38D6F69B2}" type="datetimeFigureOut">
              <a:rPr lang="en-US" smtClean="0"/>
              <a:t>4/6/2023</a:t>
            </a:fld>
            <a:endParaRPr lang="en-US"/>
          </a:p>
        </p:txBody>
      </p:sp>
      <p:sp>
        <p:nvSpPr>
          <p:cNvPr id="6" name="Footer Placeholder 5">
            <a:extLst>
              <a:ext uri="{FF2B5EF4-FFF2-40B4-BE49-F238E27FC236}">
                <a16:creationId xmlns:a16="http://schemas.microsoft.com/office/drawing/2014/main" id="{43E2FF47-D2AF-ED85-90CF-4DFD7AF508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C3FEC5-97A1-9F26-928C-20A0547D9414}"/>
              </a:ext>
            </a:extLst>
          </p:cNvPr>
          <p:cNvSpPr>
            <a:spLocks noGrp="1"/>
          </p:cNvSpPr>
          <p:nvPr>
            <p:ph type="sldNum" sz="quarter" idx="12"/>
          </p:nvPr>
        </p:nvSpPr>
        <p:spPr/>
        <p:txBody>
          <a:bodyPr/>
          <a:lstStyle/>
          <a:p>
            <a:fld id="{A1172464-42A9-D14B-B317-EFB3E11C5FC5}" type="slidenum">
              <a:rPr lang="en-US" smtClean="0"/>
              <a:t>‹#›</a:t>
            </a:fld>
            <a:endParaRPr lang="en-US"/>
          </a:p>
        </p:txBody>
      </p:sp>
    </p:spTree>
    <p:extLst>
      <p:ext uri="{BB962C8B-B14F-4D97-AF65-F5344CB8AC3E}">
        <p14:creationId xmlns:p14="http://schemas.microsoft.com/office/powerpoint/2010/main" val="387424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26959-0974-ECBA-3604-4A14DF993B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F3FEEED-CFA4-54B3-0CE4-1A51073254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68E81B-D0C5-90E3-7F70-E4599E4FF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01AE487-5B1B-41C1-AE58-674B92F445E7}"/>
              </a:ext>
            </a:extLst>
          </p:cNvPr>
          <p:cNvSpPr>
            <a:spLocks noGrp="1"/>
          </p:cNvSpPr>
          <p:nvPr>
            <p:ph type="dt" sz="half" idx="10"/>
          </p:nvPr>
        </p:nvSpPr>
        <p:spPr/>
        <p:txBody>
          <a:bodyPr/>
          <a:lstStyle/>
          <a:p>
            <a:fld id="{B5801538-4903-2E42-856A-71E38D6F69B2}" type="datetimeFigureOut">
              <a:rPr lang="en-US" smtClean="0"/>
              <a:t>4/6/2023</a:t>
            </a:fld>
            <a:endParaRPr lang="en-US"/>
          </a:p>
        </p:txBody>
      </p:sp>
      <p:sp>
        <p:nvSpPr>
          <p:cNvPr id="6" name="Footer Placeholder 5">
            <a:extLst>
              <a:ext uri="{FF2B5EF4-FFF2-40B4-BE49-F238E27FC236}">
                <a16:creationId xmlns:a16="http://schemas.microsoft.com/office/drawing/2014/main" id="{28F240F1-4785-CFF1-37E8-B7A3459E1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CB38E7-BE43-8050-63FE-2BC0ED692BBF}"/>
              </a:ext>
            </a:extLst>
          </p:cNvPr>
          <p:cNvSpPr>
            <a:spLocks noGrp="1"/>
          </p:cNvSpPr>
          <p:nvPr>
            <p:ph type="sldNum" sz="quarter" idx="12"/>
          </p:nvPr>
        </p:nvSpPr>
        <p:spPr/>
        <p:txBody>
          <a:bodyPr/>
          <a:lstStyle/>
          <a:p>
            <a:fld id="{A1172464-42A9-D14B-B317-EFB3E11C5FC5}" type="slidenum">
              <a:rPr lang="en-US" smtClean="0"/>
              <a:t>‹#›</a:t>
            </a:fld>
            <a:endParaRPr lang="en-US"/>
          </a:p>
        </p:txBody>
      </p:sp>
    </p:spTree>
    <p:extLst>
      <p:ext uri="{BB962C8B-B14F-4D97-AF65-F5344CB8AC3E}">
        <p14:creationId xmlns:p14="http://schemas.microsoft.com/office/powerpoint/2010/main" val="223482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0F3309-4E12-6DA5-F735-5B8B4B79C5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FA4CE18-E971-FC0A-C328-E839A71AD6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70BBD4-0874-AA32-B7A0-482032E753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01538-4903-2E42-856A-71E38D6F69B2}" type="datetimeFigureOut">
              <a:rPr lang="en-US" smtClean="0"/>
              <a:t>4/6/2023</a:t>
            </a:fld>
            <a:endParaRPr lang="en-US"/>
          </a:p>
        </p:txBody>
      </p:sp>
      <p:sp>
        <p:nvSpPr>
          <p:cNvPr id="5" name="Footer Placeholder 4">
            <a:extLst>
              <a:ext uri="{FF2B5EF4-FFF2-40B4-BE49-F238E27FC236}">
                <a16:creationId xmlns:a16="http://schemas.microsoft.com/office/drawing/2014/main" id="{16BA826B-67E1-DB40-AD56-203C00D61E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4D0300-A3EE-6D1D-475B-2F8F6E945F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72464-42A9-D14B-B317-EFB3E11C5FC5}" type="slidenum">
              <a:rPr lang="en-US" smtClean="0"/>
              <a:t>‹#›</a:t>
            </a:fld>
            <a:endParaRPr lang="en-US"/>
          </a:p>
        </p:txBody>
      </p:sp>
    </p:spTree>
    <p:extLst>
      <p:ext uri="{BB962C8B-B14F-4D97-AF65-F5344CB8AC3E}">
        <p14:creationId xmlns:p14="http://schemas.microsoft.com/office/powerpoint/2010/main" val="389432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Kd-Q_-4UQ1U?feature=oembed"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9.png"/><Relationship Id="rId7" Type="http://schemas.openxmlformats.org/officeDocument/2006/relationships/hyperlink" Target="https://www.goethe.de/ins/us/de/kul/bks/cad/21560894.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goethe.de/ins/us/en/kul/bks/cad/21560894.html" TargetMode="External"/><Relationship Id="rId11" Type="http://schemas.openxmlformats.org/officeDocument/2006/relationships/image" Target="../media/image90.png"/><Relationship Id="rId5" Type="http://schemas.openxmlformats.org/officeDocument/2006/relationships/image" Target="../media/image11.jpeg"/><Relationship Id="rId10" Type="http://schemas.openxmlformats.org/officeDocument/2006/relationships/customXml" Target="../ink/ink2.xml"/><Relationship Id="rId4" Type="http://schemas.openxmlformats.org/officeDocument/2006/relationships/image" Target="../media/image10.jpeg"/><Relationship Id="rId9" Type="http://schemas.openxmlformats.org/officeDocument/2006/relationships/image" Target="../media/image8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W2XepU5lIjE" TargetMode="External"/><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eurolitnetwork.com/rivetingreviews-anna-blasiak-reviews-madgermanes-by-birgit-weyhe/" TargetMode="External"/><Relationship Id="rId5" Type="http://schemas.openxmlformats.org/officeDocument/2006/relationships/hyperlink" Target="https://birgit-weyhe.de/about-me/" TargetMode="Externa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photo, book, different&#10;&#10;Description automatically generated">
            <a:extLst>
              <a:ext uri="{FF2B5EF4-FFF2-40B4-BE49-F238E27FC236}">
                <a16:creationId xmlns:a16="http://schemas.microsoft.com/office/drawing/2014/main" id="{158CD0AC-49B9-4439-B5E5-9B5E299A319C}"/>
              </a:ext>
            </a:extLst>
          </p:cNvPr>
          <p:cNvPicPr>
            <a:picLocks noChangeAspect="1"/>
          </p:cNvPicPr>
          <p:nvPr/>
        </p:nvPicPr>
        <p:blipFill>
          <a:blip r:embed="rId2"/>
          <a:stretch>
            <a:fillRect/>
          </a:stretch>
        </p:blipFill>
        <p:spPr>
          <a:xfrm>
            <a:off x="0" y="0"/>
            <a:ext cx="12217877" cy="6877049"/>
          </a:xfrm>
          <a:prstGeom prst="rect">
            <a:avLst/>
          </a:prstGeom>
        </p:spPr>
      </p:pic>
      <p:pic>
        <p:nvPicPr>
          <p:cNvPr id="5" name="Picture 4">
            <a:extLst>
              <a:ext uri="{FF2B5EF4-FFF2-40B4-BE49-F238E27FC236}">
                <a16:creationId xmlns:a16="http://schemas.microsoft.com/office/drawing/2014/main" id="{BC247724-A754-FF46-B585-2DFF3AAC2F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1410" y="4128654"/>
            <a:ext cx="1995055" cy="1995055"/>
          </a:xfrm>
          <a:prstGeom prst="rect">
            <a:avLst/>
          </a:prstGeom>
        </p:spPr>
      </p:pic>
    </p:spTree>
    <p:extLst>
      <p:ext uri="{BB962C8B-B14F-4D97-AF65-F5344CB8AC3E}">
        <p14:creationId xmlns:p14="http://schemas.microsoft.com/office/powerpoint/2010/main" val="3669979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various, lots, different&#10;&#10;Description automatically generated">
            <a:extLst>
              <a:ext uri="{FF2B5EF4-FFF2-40B4-BE49-F238E27FC236}">
                <a16:creationId xmlns:a16="http://schemas.microsoft.com/office/drawing/2014/main" id="{9F528D7C-4724-A02A-DC0E-FA4AC087125A}"/>
              </a:ext>
            </a:extLst>
          </p:cNvPr>
          <p:cNvPicPr>
            <a:picLocks noChangeAspect="1"/>
          </p:cNvPicPr>
          <p:nvPr/>
        </p:nvPicPr>
        <p:blipFill rotWithShape="1">
          <a:blip r:embed="rId3" cstate="screen">
            <a:alphaModFix amt="9000"/>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4" name="Picture 3" descr="A picture containing text, various, lots, different&#10;&#10;Description automatically generated">
            <a:extLst>
              <a:ext uri="{FF2B5EF4-FFF2-40B4-BE49-F238E27FC236}">
                <a16:creationId xmlns:a16="http://schemas.microsoft.com/office/drawing/2014/main" id="{57F8866E-D13E-3F10-3FF5-65008E04737F}"/>
              </a:ext>
            </a:extLst>
          </p:cNvPr>
          <p:cNvPicPr>
            <a:picLocks noChangeAspect="1"/>
          </p:cNvPicPr>
          <p:nvPr/>
        </p:nvPicPr>
        <p:blipFill rotWithShape="1">
          <a:blip r:embed="rId3" cstate="screen">
            <a:alphaModFix amt="9000"/>
            <a:extLst>
              <a:ext uri="{28A0092B-C50C-407E-A947-70E740481C1C}">
                <a14:useLocalDpi xmlns:a14="http://schemas.microsoft.com/office/drawing/2010/main"/>
              </a:ext>
            </a:extLst>
          </a:blip>
          <a:srcRect/>
          <a:stretch/>
        </p:blipFill>
        <p:spPr>
          <a:xfrm>
            <a:off x="-48837" y="-10450"/>
            <a:ext cx="12191980" cy="6856718"/>
          </a:xfrm>
          <a:prstGeom prst="rect">
            <a:avLst/>
          </a:prstGeom>
        </p:spPr>
      </p:pic>
      <p:pic>
        <p:nvPicPr>
          <p:cNvPr id="5" name="Google Shape;136;p7" descr="A picture containing text, indoor, altar&#10;&#10;Description automatically generated">
            <a:extLst>
              <a:ext uri="{FF2B5EF4-FFF2-40B4-BE49-F238E27FC236}">
                <a16:creationId xmlns:a16="http://schemas.microsoft.com/office/drawing/2014/main" id="{CD0F1B88-E517-169A-F6F6-271B7DA6DB57}"/>
              </a:ext>
            </a:extLst>
          </p:cNvPr>
          <p:cNvPicPr preferRelativeResize="0"/>
          <p:nvPr/>
        </p:nvPicPr>
        <p:blipFill rotWithShape="1">
          <a:blip r:embed="rId4">
            <a:alphaModFix/>
          </a:blip>
          <a:srcRect/>
          <a:stretch/>
        </p:blipFill>
        <p:spPr>
          <a:xfrm>
            <a:off x="3257867" y="599062"/>
            <a:ext cx="5676265" cy="1508760"/>
          </a:xfrm>
          <a:prstGeom prst="rect">
            <a:avLst/>
          </a:prstGeom>
          <a:noFill/>
          <a:ln>
            <a:noFill/>
          </a:ln>
        </p:spPr>
      </p:pic>
      <p:sp>
        <p:nvSpPr>
          <p:cNvPr id="6" name="Google Shape;135;p7">
            <a:extLst>
              <a:ext uri="{FF2B5EF4-FFF2-40B4-BE49-F238E27FC236}">
                <a16:creationId xmlns:a16="http://schemas.microsoft.com/office/drawing/2014/main" id="{04F60CAF-D231-C06A-BBB4-BC6E3D3555BB}"/>
              </a:ext>
            </a:extLst>
          </p:cNvPr>
          <p:cNvSpPr txBox="1"/>
          <p:nvPr/>
        </p:nvSpPr>
        <p:spPr>
          <a:xfrm>
            <a:off x="2465573" y="2321993"/>
            <a:ext cx="7260852" cy="4431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dk1"/>
                </a:solidFill>
                <a:ea typeface="Book Antiqua"/>
                <a:cs typeface="Book Antiqua"/>
                <a:sym typeface="Book Antiqua"/>
              </a:rPr>
              <a:t>Project brief:</a:t>
            </a:r>
            <a:endParaRPr dirty="0"/>
          </a:p>
          <a:p>
            <a:r>
              <a:rPr lang="en-GB" sz="2400" dirty="0">
                <a:solidFill>
                  <a:schemeClr val="dk1"/>
                </a:solidFill>
                <a:ea typeface="Book Antiqua"/>
                <a:cs typeface="Book Antiqua"/>
                <a:sym typeface="Book Antiqua"/>
              </a:rPr>
              <a:t>Translate a passage from Anabella’s story in the book ‘</a:t>
            </a:r>
            <a:r>
              <a:rPr lang="en-GB" sz="2400" dirty="0" err="1">
                <a:solidFill>
                  <a:schemeClr val="dk1"/>
                </a:solidFill>
                <a:ea typeface="Book Antiqua"/>
                <a:cs typeface="Book Antiqua"/>
                <a:sym typeface="Book Antiqua"/>
              </a:rPr>
              <a:t>Madgermanes</a:t>
            </a:r>
            <a:r>
              <a:rPr lang="en-GB" sz="2400" dirty="0">
                <a:solidFill>
                  <a:schemeClr val="dk1"/>
                </a:solidFill>
                <a:ea typeface="Book Antiqua"/>
                <a:cs typeface="Book Antiqua"/>
                <a:sym typeface="Book Antiqua"/>
              </a:rPr>
              <a:t>’. It is 1984 and Anabella has just arrived in East Germany</a:t>
            </a:r>
            <a:r>
              <a:rPr lang="en-GB" sz="2400" dirty="0">
                <a:solidFill>
                  <a:schemeClr val="dk1"/>
                </a:solidFill>
                <a:latin typeface="Book Antiqua"/>
                <a:ea typeface="Book Antiqua"/>
                <a:cs typeface="Book Antiqua"/>
                <a:sym typeface="Book Antiqua"/>
              </a:rPr>
              <a:t>.</a:t>
            </a:r>
          </a:p>
          <a:p>
            <a:pPr marL="0" marR="0" lvl="0" indent="0" algn="l" rtl="0">
              <a:spcBef>
                <a:spcPts val="0"/>
              </a:spcBef>
              <a:spcAft>
                <a:spcPts val="0"/>
              </a:spcAft>
              <a:buNone/>
            </a:pPr>
            <a:endParaRPr sz="2400" i="1" dirty="0">
              <a:solidFill>
                <a:schemeClr val="dk1"/>
              </a:solidFill>
              <a:latin typeface="Book Antiqua"/>
              <a:ea typeface="Book Antiqua"/>
              <a:cs typeface="Book Antiqua"/>
              <a:sym typeface="Book Antiqua"/>
            </a:endParaRPr>
          </a:p>
          <a:p>
            <a:pPr marL="457200" marR="0" lvl="0" indent="-457200" algn="l" rtl="0">
              <a:spcBef>
                <a:spcPts val="0"/>
              </a:spcBef>
              <a:spcAft>
                <a:spcPts val="0"/>
              </a:spcAft>
              <a:buClr>
                <a:schemeClr val="dk1"/>
              </a:buClr>
              <a:buSzPts val="2400"/>
              <a:buFont typeface="Book Antiqua"/>
              <a:buAutoNum type="arabicPeriod"/>
            </a:pPr>
            <a:r>
              <a:rPr lang="en-GB" sz="2400" dirty="0">
                <a:solidFill>
                  <a:schemeClr val="dk1"/>
                </a:solidFill>
                <a:ea typeface="Book Antiqua"/>
                <a:cs typeface="Book Antiqua"/>
                <a:sym typeface="Book Antiqua"/>
              </a:rPr>
              <a:t>Using a dictionary or the glossary provided, draft a literal (word-for-word) translation of the text.</a:t>
            </a:r>
          </a:p>
          <a:p>
            <a:pPr marL="457200" marR="0" lvl="0" indent="-457200" algn="l" rtl="0">
              <a:spcBef>
                <a:spcPts val="0"/>
              </a:spcBef>
              <a:spcAft>
                <a:spcPts val="0"/>
              </a:spcAft>
              <a:buClr>
                <a:schemeClr val="dk1"/>
              </a:buClr>
              <a:buSzPts val="2400"/>
              <a:buFont typeface="Book Antiqua"/>
              <a:buAutoNum type="arabicPeriod"/>
            </a:pPr>
            <a:endParaRPr dirty="0"/>
          </a:p>
          <a:p>
            <a:pPr marL="457200" marR="0" lvl="0" indent="-457200" algn="l" rtl="0">
              <a:spcBef>
                <a:spcPts val="0"/>
              </a:spcBef>
              <a:spcAft>
                <a:spcPts val="0"/>
              </a:spcAft>
              <a:buClr>
                <a:schemeClr val="dk1"/>
              </a:buClr>
              <a:buSzPts val="2400"/>
              <a:buFont typeface="Book Antiqua"/>
              <a:buAutoNum type="arabicPeriod"/>
            </a:pPr>
            <a:r>
              <a:rPr lang="en-GB" sz="2400" dirty="0">
                <a:solidFill>
                  <a:schemeClr val="dk1"/>
                </a:solidFill>
                <a:ea typeface="Book Antiqua"/>
                <a:cs typeface="Book Antiqua"/>
                <a:sym typeface="Book Antiqua"/>
              </a:rPr>
              <a:t>Edit your translation so that it </a:t>
            </a:r>
            <a:r>
              <a:rPr lang="en-GB" sz="2400" b="1" dirty="0">
                <a:solidFill>
                  <a:schemeClr val="dk1"/>
                </a:solidFill>
                <a:ea typeface="Book Antiqua"/>
                <a:cs typeface="Book Antiqua"/>
                <a:sym typeface="Book Antiqua"/>
              </a:rPr>
              <a:t>appeals to </a:t>
            </a:r>
            <a:r>
              <a:rPr lang="en-GB" sz="2400" b="1" i="1" dirty="0">
                <a:solidFill>
                  <a:schemeClr val="dk1"/>
                </a:solidFill>
                <a:ea typeface="Book Antiqua"/>
                <a:cs typeface="Book Antiqua"/>
                <a:sym typeface="Book Antiqua"/>
              </a:rPr>
              <a:t>your</a:t>
            </a:r>
            <a:r>
              <a:rPr lang="en-GB" sz="2400" b="1" dirty="0">
                <a:solidFill>
                  <a:schemeClr val="dk1"/>
                </a:solidFill>
                <a:ea typeface="Book Antiqua"/>
                <a:cs typeface="Book Antiqua"/>
                <a:sym typeface="Book Antiqua"/>
              </a:rPr>
              <a:t> target audience</a:t>
            </a:r>
            <a:r>
              <a:rPr lang="en-GB" sz="2400" dirty="0">
                <a:solidFill>
                  <a:schemeClr val="dk1"/>
                </a:solidFill>
                <a:ea typeface="Book Antiqua"/>
                <a:cs typeface="Book Antiqua"/>
                <a:sym typeface="Book Antiqua"/>
              </a:rPr>
              <a:t> and </a:t>
            </a:r>
            <a:r>
              <a:rPr lang="en-GB" sz="2400" b="1" dirty="0">
                <a:solidFill>
                  <a:schemeClr val="dk1"/>
                </a:solidFill>
                <a:ea typeface="Book Antiqua"/>
                <a:cs typeface="Book Antiqua"/>
                <a:sym typeface="Book Antiqua"/>
              </a:rPr>
              <a:t>reflects the features </a:t>
            </a:r>
            <a:r>
              <a:rPr lang="en-GB" sz="2400" b="1" i="1" dirty="0">
                <a:solidFill>
                  <a:schemeClr val="dk1"/>
                </a:solidFill>
                <a:ea typeface="Book Antiqua"/>
                <a:cs typeface="Book Antiqua"/>
                <a:sym typeface="Book Antiqua"/>
              </a:rPr>
              <a:t>you</a:t>
            </a:r>
            <a:r>
              <a:rPr lang="en-GB" sz="2400" b="1" dirty="0">
                <a:solidFill>
                  <a:schemeClr val="dk1"/>
                </a:solidFill>
                <a:ea typeface="Book Antiqua"/>
                <a:cs typeface="Book Antiqua"/>
                <a:sym typeface="Book Antiqua"/>
              </a:rPr>
              <a:t> have identified </a:t>
            </a:r>
            <a:r>
              <a:rPr lang="en-GB" sz="2400" dirty="0">
                <a:solidFill>
                  <a:schemeClr val="dk1"/>
                </a:solidFill>
                <a:ea typeface="Book Antiqua"/>
                <a:cs typeface="Book Antiqua"/>
                <a:sym typeface="Book Antiqua"/>
              </a:rPr>
              <a:t>in your research.</a:t>
            </a:r>
            <a:br>
              <a:rPr lang="en-GB" sz="2400" i="1" dirty="0">
                <a:solidFill>
                  <a:schemeClr val="dk1"/>
                </a:solidFill>
                <a:ea typeface="Book Antiqua"/>
                <a:cs typeface="Book Antiqua"/>
                <a:sym typeface="Book Antiqua"/>
              </a:rPr>
            </a:br>
            <a:endParaRPr sz="2400" dirty="0">
              <a:solidFill>
                <a:schemeClr val="dk1"/>
              </a:solidFill>
              <a:ea typeface="Book Antiqua"/>
              <a:cs typeface="Book Antiqua"/>
              <a:sym typeface="Book Antiqua"/>
            </a:endParaRPr>
          </a:p>
        </p:txBody>
      </p:sp>
      <p:pic>
        <p:nvPicPr>
          <p:cNvPr id="7" name="Picture 6" descr="A picture containing text&#10;&#10;Description automatically generated">
            <a:extLst>
              <a:ext uri="{FF2B5EF4-FFF2-40B4-BE49-F238E27FC236}">
                <a16:creationId xmlns:a16="http://schemas.microsoft.com/office/drawing/2014/main" id="{9E9A866E-5781-E350-D5A6-79919AFE7B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9081057" y="1186988"/>
            <a:ext cx="3499527" cy="2624645"/>
          </a:xfrm>
          <a:prstGeom prst="rect">
            <a:avLst/>
          </a:prstGeom>
        </p:spPr>
      </p:pic>
    </p:spTree>
    <p:extLst>
      <p:ext uri="{BB962C8B-B14F-4D97-AF65-F5344CB8AC3E}">
        <p14:creationId xmlns:p14="http://schemas.microsoft.com/office/powerpoint/2010/main" val="283796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1FE35B3F-E6FB-6243-6E81-832974F6AD17}"/>
              </a:ext>
            </a:extLst>
          </p:cNvPr>
          <p:cNvPicPr>
            <a:picLocks noChangeAspect="1"/>
          </p:cNvPicPr>
          <p:nvPr/>
        </p:nvPicPr>
        <p:blipFill rotWithShape="1">
          <a:blip r:embed="rId3" cstate="screen">
            <a:alphaModFix amt="7000"/>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C7AF9D18-A2EC-B725-7E64-F47DE4E2381D}"/>
              </a:ext>
            </a:extLst>
          </p:cNvPr>
          <p:cNvSpPr txBox="1"/>
          <p:nvPr/>
        </p:nvSpPr>
        <p:spPr>
          <a:xfrm>
            <a:off x="1398495" y="448236"/>
            <a:ext cx="10273552" cy="6001643"/>
          </a:xfrm>
          <a:prstGeom prst="rect">
            <a:avLst/>
          </a:prstGeom>
          <a:noFill/>
        </p:spPr>
        <p:txBody>
          <a:bodyPr wrap="square">
            <a:spAutoFit/>
          </a:bodyPr>
          <a:lstStyle/>
          <a:p>
            <a:pPr marL="0" marR="0" lvl="0" indent="0" algn="l" rtl="0">
              <a:spcBef>
                <a:spcPts val="0"/>
              </a:spcBef>
              <a:spcAft>
                <a:spcPts val="0"/>
              </a:spcAft>
              <a:buNone/>
            </a:pPr>
            <a:r>
              <a:rPr lang="en-GB" sz="2400" dirty="0">
                <a:solidFill>
                  <a:schemeClr val="dk1"/>
                </a:solidFill>
                <a:ea typeface="Book Antiqua"/>
                <a:cs typeface="Book Antiqua"/>
                <a:sym typeface="Book Antiqua"/>
              </a:rPr>
              <a:t>1. Using a dictionary or a glossary, draft a literal (word-for-word) translation of the text.</a:t>
            </a:r>
            <a:endParaRPr lang="en-GB" sz="2400" dirty="0"/>
          </a:p>
          <a:p>
            <a:pPr marL="457200" marR="0" lvl="0" indent="-304800" algn="l" rtl="0">
              <a:spcBef>
                <a:spcPts val="0"/>
              </a:spcBef>
              <a:spcAft>
                <a:spcPts val="0"/>
              </a:spcAft>
              <a:buClr>
                <a:schemeClr val="dk1"/>
              </a:buClr>
              <a:buSzPts val="2400"/>
              <a:buFont typeface="Calibri"/>
              <a:buNone/>
            </a:pPr>
            <a:endParaRPr lang="en-GB" sz="2400" dirty="0">
              <a:solidFill>
                <a:schemeClr val="dk1"/>
              </a:solidFill>
              <a:ea typeface="Book Antiqua"/>
              <a:cs typeface="Book Antiqua"/>
              <a:sym typeface="Book Antiqua"/>
            </a:endParaRPr>
          </a:p>
          <a:p>
            <a:pPr marL="0" marR="0" lvl="0" indent="0" algn="l" rtl="0">
              <a:spcBef>
                <a:spcPts val="0"/>
              </a:spcBef>
              <a:spcAft>
                <a:spcPts val="0"/>
              </a:spcAft>
              <a:buNone/>
            </a:pPr>
            <a:r>
              <a:rPr lang="en-GB" sz="2400" dirty="0">
                <a:solidFill>
                  <a:schemeClr val="dk1"/>
                </a:solidFill>
                <a:ea typeface="Book Antiqua"/>
                <a:cs typeface="Book Antiqua"/>
                <a:sym typeface="Book Antiqua"/>
              </a:rPr>
              <a:t>E.g.: 	</a:t>
            </a:r>
            <a:r>
              <a:rPr lang="en-GB" sz="2400" u="sng" dirty="0">
                <a:solidFill>
                  <a:schemeClr val="dk1"/>
                </a:solidFill>
                <a:ea typeface="Book Antiqua"/>
                <a:cs typeface="Book Antiqua"/>
                <a:sym typeface="Book Antiqua"/>
              </a:rPr>
              <a:t>Ich </a:t>
            </a:r>
            <a:r>
              <a:rPr lang="en-GB" sz="2400" u="sng" dirty="0" err="1">
                <a:solidFill>
                  <a:schemeClr val="dk1"/>
                </a:solidFill>
                <a:ea typeface="Book Antiqua"/>
                <a:cs typeface="Book Antiqua"/>
                <a:sym typeface="Book Antiqua"/>
              </a:rPr>
              <a:t>verstehe</a:t>
            </a:r>
            <a:r>
              <a:rPr lang="en-GB" sz="2400" u="sng" dirty="0">
                <a:solidFill>
                  <a:schemeClr val="dk1"/>
                </a:solidFill>
                <a:ea typeface="Book Antiqua"/>
                <a:cs typeface="Book Antiqua"/>
                <a:sym typeface="Book Antiqua"/>
              </a:rPr>
              <a:t> </a:t>
            </a:r>
            <a:r>
              <a:rPr lang="en-GB" sz="2400" u="sng" dirty="0" err="1">
                <a:solidFill>
                  <a:schemeClr val="dk1"/>
                </a:solidFill>
                <a:ea typeface="Book Antiqua"/>
                <a:cs typeface="Book Antiqua"/>
                <a:sym typeface="Book Antiqua"/>
              </a:rPr>
              <a:t>euch</a:t>
            </a:r>
            <a:endParaRPr lang="en-GB" sz="2400" u="sng" dirty="0"/>
          </a:p>
          <a:p>
            <a:pPr marL="0" marR="0" lvl="0" indent="0" algn="l" rtl="0">
              <a:spcBef>
                <a:spcPts val="0"/>
              </a:spcBef>
              <a:spcAft>
                <a:spcPts val="0"/>
              </a:spcAft>
              <a:buNone/>
            </a:pPr>
            <a:r>
              <a:rPr lang="en-GB" sz="2400" dirty="0">
                <a:solidFill>
                  <a:schemeClr val="dk1"/>
                </a:solidFill>
                <a:ea typeface="Book Antiqua"/>
                <a:cs typeface="Book Antiqua"/>
                <a:sym typeface="Book Antiqua"/>
              </a:rPr>
              <a:t>	</a:t>
            </a:r>
            <a:r>
              <a:rPr lang="en-GB" sz="2400" i="1" dirty="0">
                <a:solidFill>
                  <a:schemeClr val="dk1"/>
                </a:solidFill>
                <a:ea typeface="Architects Daughter"/>
                <a:cs typeface="Architects Daughter"/>
                <a:sym typeface="Architects Daughter"/>
              </a:rPr>
              <a:t>I understand you</a:t>
            </a:r>
            <a:endParaRPr lang="en-GB" sz="2400" i="1" dirty="0"/>
          </a:p>
          <a:p>
            <a:pPr marL="0" marR="0" lvl="0" indent="0" algn="l" rtl="0">
              <a:spcBef>
                <a:spcPts val="0"/>
              </a:spcBef>
              <a:spcAft>
                <a:spcPts val="0"/>
              </a:spcAft>
              <a:buNone/>
            </a:pPr>
            <a:endParaRPr lang="en-GB" sz="2400" dirty="0">
              <a:solidFill>
                <a:schemeClr val="dk1"/>
              </a:solidFill>
              <a:ea typeface="Book Antiqua"/>
              <a:cs typeface="Book Antiqua"/>
              <a:sym typeface="Book Antiqua"/>
            </a:endParaRPr>
          </a:p>
          <a:p>
            <a:r>
              <a:rPr lang="en-GB" sz="2400" dirty="0">
                <a:solidFill>
                  <a:srgbClr val="000000"/>
                </a:solidFill>
              </a:rPr>
              <a:t>2. </a:t>
            </a:r>
            <a:r>
              <a:rPr lang="en-GB" sz="2400" dirty="0">
                <a:solidFill>
                  <a:schemeClr val="dk1"/>
                </a:solidFill>
                <a:ea typeface="Book Antiqua"/>
                <a:cs typeface="Book Antiqua"/>
                <a:sym typeface="Book Antiqua"/>
              </a:rPr>
              <a:t>Edit your translation so that it </a:t>
            </a:r>
            <a:r>
              <a:rPr lang="en-GB" sz="2400" b="1" dirty="0">
                <a:solidFill>
                  <a:schemeClr val="dk1"/>
                </a:solidFill>
                <a:ea typeface="Book Antiqua"/>
                <a:cs typeface="Book Antiqua"/>
                <a:sym typeface="Book Antiqua"/>
              </a:rPr>
              <a:t>appeals to </a:t>
            </a:r>
            <a:r>
              <a:rPr lang="en-GB" sz="2400" b="1" i="1" dirty="0">
                <a:solidFill>
                  <a:schemeClr val="dk1"/>
                </a:solidFill>
                <a:ea typeface="Book Antiqua"/>
                <a:cs typeface="Book Antiqua"/>
                <a:sym typeface="Book Antiqua"/>
              </a:rPr>
              <a:t>your</a:t>
            </a:r>
            <a:r>
              <a:rPr lang="en-GB" sz="2400" b="1" dirty="0">
                <a:solidFill>
                  <a:schemeClr val="dk1"/>
                </a:solidFill>
                <a:ea typeface="Book Antiqua"/>
                <a:cs typeface="Book Antiqua"/>
                <a:sym typeface="Book Antiqua"/>
              </a:rPr>
              <a:t> target audience</a:t>
            </a:r>
            <a:r>
              <a:rPr lang="en-GB" sz="2400" dirty="0">
                <a:solidFill>
                  <a:schemeClr val="dk1"/>
                </a:solidFill>
                <a:ea typeface="Book Antiqua"/>
                <a:cs typeface="Book Antiqua"/>
                <a:sym typeface="Book Antiqua"/>
              </a:rPr>
              <a:t> and </a:t>
            </a:r>
            <a:r>
              <a:rPr lang="en-GB" sz="2400" b="1" dirty="0">
                <a:solidFill>
                  <a:schemeClr val="dk1"/>
                </a:solidFill>
                <a:ea typeface="Book Antiqua"/>
                <a:cs typeface="Book Antiqua"/>
                <a:sym typeface="Book Antiqua"/>
              </a:rPr>
              <a:t>reflects the features and tone </a:t>
            </a:r>
            <a:r>
              <a:rPr lang="en-GB" sz="2400" b="1" i="1" dirty="0">
                <a:solidFill>
                  <a:schemeClr val="dk1"/>
                </a:solidFill>
                <a:ea typeface="Book Antiqua"/>
                <a:cs typeface="Book Antiqua"/>
                <a:sym typeface="Book Antiqua"/>
              </a:rPr>
              <a:t>you</a:t>
            </a:r>
            <a:r>
              <a:rPr lang="en-GB" sz="2400" b="1" dirty="0">
                <a:solidFill>
                  <a:schemeClr val="dk1"/>
                </a:solidFill>
                <a:ea typeface="Book Antiqua"/>
                <a:cs typeface="Book Antiqua"/>
                <a:sym typeface="Book Antiqua"/>
              </a:rPr>
              <a:t> have identified </a:t>
            </a:r>
            <a:r>
              <a:rPr lang="en-GB" sz="2400" dirty="0">
                <a:solidFill>
                  <a:schemeClr val="dk1"/>
                </a:solidFill>
                <a:ea typeface="Book Antiqua"/>
                <a:cs typeface="Book Antiqua"/>
                <a:sym typeface="Book Antiqua"/>
              </a:rPr>
              <a:t>in your research.</a:t>
            </a:r>
            <a:r>
              <a:rPr lang="en-GB" sz="2400" dirty="0">
                <a:solidFill>
                  <a:srgbClr val="000000"/>
                </a:solidFill>
              </a:rPr>
              <a:t> </a:t>
            </a:r>
            <a:endParaRPr lang="en-GB" sz="2400" dirty="0"/>
          </a:p>
          <a:p>
            <a:pPr marL="0" marR="0" lvl="0" indent="0" algn="l" rtl="0">
              <a:spcBef>
                <a:spcPts val="0"/>
              </a:spcBef>
              <a:spcAft>
                <a:spcPts val="0"/>
              </a:spcAft>
              <a:buNone/>
            </a:pPr>
            <a:endParaRPr lang="en-GB" sz="2400" i="1" dirty="0">
              <a:solidFill>
                <a:schemeClr val="dk1"/>
              </a:solidFill>
              <a:ea typeface="Book Antiqua"/>
              <a:cs typeface="Book Antiqua"/>
              <a:sym typeface="Book Antiqua"/>
            </a:endParaRPr>
          </a:p>
          <a:p>
            <a:pPr lvl="0"/>
            <a:r>
              <a:rPr lang="en-GB" sz="2400" dirty="0">
                <a:solidFill>
                  <a:schemeClr val="dk1"/>
                </a:solidFill>
                <a:ea typeface="Book Antiqua"/>
                <a:cs typeface="Book Antiqua"/>
                <a:sym typeface="Book Antiqua"/>
              </a:rPr>
              <a:t>E.g.: 	</a:t>
            </a:r>
            <a:r>
              <a:rPr lang="en-GB" sz="2400" i="1" dirty="0">
                <a:solidFill>
                  <a:schemeClr val="dk1"/>
                </a:solidFill>
                <a:ea typeface="Book Antiqua"/>
                <a:cs typeface="Book Antiqua"/>
                <a:sym typeface="Book Antiqua"/>
              </a:rPr>
              <a:t>I see where you are coming from</a:t>
            </a:r>
          </a:p>
          <a:p>
            <a:r>
              <a:rPr lang="en-GB" sz="2400" i="1" dirty="0">
                <a:solidFill>
                  <a:schemeClr val="dk1"/>
                </a:solidFill>
                <a:ea typeface="Book Antiqua"/>
                <a:cs typeface="Book Antiqua"/>
                <a:sym typeface="Book Antiqua"/>
              </a:rPr>
              <a:t>	I get the picture</a:t>
            </a:r>
          </a:p>
          <a:p>
            <a:pPr marL="0" marR="0" lvl="0" indent="0" algn="l" rtl="0">
              <a:spcBef>
                <a:spcPts val="0"/>
              </a:spcBef>
              <a:spcAft>
                <a:spcPts val="0"/>
              </a:spcAft>
              <a:buNone/>
            </a:pPr>
            <a:r>
              <a:rPr lang="en-GB" sz="2400" i="1" dirty="0">
                <a:solidFill>
                  <a:schemeClr val="dk1"/>
                </a:solidFill>
                <a:ea typeface="Book Antiqua"/>
                <a:cs typeface="Book Antiqua"/>
                <a:sym typeface="Book Antiqua"/>
              </a:rPr>
              <a:t>	OK, I get it </a:t>
            </a:r>
          </a:p>
          <a:p>
            <a:pPr marL="0" marR="0" lvl="0" indent="0" algn="l" rtl="0">
              <a:spcBef>
                <a:spcPts val="0"/>
              </a:spcBef>
              <a:spcAft>
                <a:spcPts val="0"/>
              </a:spcAft>
              <a:buNone/>
            </a:pPr>
            <a:r>
              <a:rPr lang="en-GB" sz="2400" i="1" dirty="0">
                <a:solidFill>
                  <a:schemeClr val="dk1"/>
                </a:solidFill>
                <a:ea typeface="Book Antiqua"/>
                <a:cs typeface="Book Antiqua"/>
                <a:sym typeface="Book Antiqua"/>
              </a:rPr>
              <a:t>	I got </a:t>
            </a:r>
            <a:r>
              <a:rPr lang="en-GB" sz="2400" i="1" dirty="0" err="1">
                <a:solidFill>
                  <a:schemeClr val="dk1"/>
                </a:solidFill>
                <a:ea typeface="Book Antiqua"/>
                <a:cs typeface="Book Antiqua"/>
                <a:sym typeface="Book Antiqua"/>
              </a:rPr>
              <a:t>ya</a:t>
            </a:r>
            <a:r>
              <a:rPr lang="en-GB" sz="2400" i="1" dirty="0">
                <a:solidFill>
                  <a:schemeClr val="dk1"/>
                </a:solidFill>
                <a:ea typeface="Book Antiqua"/>
                <a:cs typeface="Book Antiqua"/>
                <a:sym typeface="Book Antiqua"/>
              </a:rPr>
              <a:t>!</a:t>
            </a:r>
          </a:p>
          <a:p>
            <a:pPr marL="0" marR="0" lvl="0" indent="0" algn="l" rtl="0">
              <a:spcBef>
                <a:spcPts val="0"/>
              </a:spcBef>
              <a:spcAft>
                <a:spcPts val="0"/>
              </a:spcAft>
              <a:buNone/>
            </a:pPr>
            <a:r>
              <a:rPr lang="en-GB" sz="2400" i="1" dirty="0">
                <a:solidFill>
                  <a:schemeClr val="dk1"/>
                </a:solidFill>
                <a:ea typeface="Book Antiqua"/>
                <a:cs typeface="Book Antiqua"/>
                <a:sym typeface="Book Antiqua"/>
              </a:rPr>
              <a:t>	Got it…</a:t>
            </a:r>
          </a:p>
          <a:p>
            <a:pPr marL="0" marR="0" lvl="0" indent="0" algn="l" rtl="0">
              <a:spcBef>
                <a:spcPts val="0"/>
              </a:spcBef>
              <a:spcAft>
                <a:spcPts val="0"/>
              </a:spcAft>
              <a:buNone/>
            </a:pPr>
            <a:r>
              <a:rPr lang="en-GB" sz="2400" dirty="0">
                <a:solidFill>
                  <a:schemeClr val="dk1"/>
                </a:solidFill>
                <a:ea typeface="Book Antiqua"/>
                <a:cs typeface="Book Antiqua"/>
                <a:sym typeface="Book Antiqua"/>
              </a:rPr>
              <a:t>	</a:t>
            </a:r>
          </a:p>
          <a:p>
            <a:pPr marL="0" marR="0" lvl="0" indent="0" algn="l" rtl="0">
              <a:spcBef>
                <a:spcPts val="0"/>
              </a:spcBef>
              <a:spcAft>
                <a:spcPts val="0"/>
              </a:spcAft>
              <a:buNone/>
            </a:pPr>
            <a:r>
              <a:rPr lang="en-GB" sz="2400" dirty="0">
                <a:solidFill>
                  <a:schemeClr val="dk1"/>
                </a:solidFill>
                <a:ea typeface="Book Antiqua"/>
                <a:cs typeface="Book Antiqua"/>
                <a:sym typeface="Book Antiqua"/>
              </a:rPr>
              <a:t>	</a:t>
            </a:r>
          </a:p>
        </p:txBody>
      </p:sp>
    </p:spTree>
    <p:extLst>
      <p:ext uri="{BB962C8B-B14F-4D97-AF65-F5344CB8AC3E}">
        <p14:creationId xmlns:p14="http://schemas.microsoft.com/office/powerpoint/2010/main" val="3038063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1;p9">
            <a:extLst>
              <a:ext uri="{FF2B5EF4-FFF2-40B4-BE49-F238E27FC236}">
                <a16:creationId xmlns:a16="http://schemas.microsoft.com/office/drawing/2014/main" id="{8A790AE5-DBF7-D3A9-EBC4-4A6B91B1DE02}"/>
              </a:ext>
            </a:extLst>
          </p:cNvPr>
          <p:cNvSpPr/>
          <p:nvPr/>
        </p:nvSpPr>
        <p:spPr>
          <a:xfrm>
            <a:off x="481176" y="3449489"/>
            <a:ext cx="3043074" cy="2300438"/>
          </a:xfrm>
          <a:prstGeom prst="rightArrowCallout">
            <a:avLst>
              <a:gd name="adj1" fmla="val 25000"/>
              <a:gd name="adj2" fmla="val 25000"/>
              <a:gd name="adj3" fmla="val 25000"/>
              <a:gd name="adj4" fmla="val 64977"/>
            </a:avLst>
          </a:prstGeom>
          <a:gradFill>
            <a:gsLst>
              <a:gs pos="0">
                <a:schemeClr val="accent6">
                  <a:lumMod val="0"/>
                  <a:lumOff val="100000"/>
                </a:schemeClr>
              </a:gs>
              <a:gs pos="74000">
                <a:schemeClr val="accent6">
                  <a:lumMod val="29000"/>
                  <a:lumOff val="71000"/>
                </a:schemeClr>
              </a:gs>
              <a:gs pos="83000">
                <a:schemeClr val="accent6">
                  <a:lumMod val="45000"/>
                  <a:lumOff val="55000"/>
                </a:schemeClr>
              </a:gs>
              <a:gs pos="100000">
                <a:schemeClr val="accent6">
                  <a:lumMod val="47000"/>
                  <a:lumOff val="53000"/>
                </a:schemeClr>
              </a:gs>
            </a:gsLst>
            <a:lin ang="5400000" scaled="1"/>
          </a:gra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dirty="0">
                <a:solidFill>
                  <a:schemeClr val="dk1"/>
                </a:solidFill>
                <a:latin typeface="Calibri"/>
                <a:ea typeface="Calibri"/>
                <a:cs typeface="Calibri"/>
                <a:sym typeface="Calibri"/>
              </a:rPr>
              <a:t>You need to make sure your translation is a similar length to the German, so it fits in the boxes/speech bubbles of the original.</a:t>
            </a:r>
            <a:endParaRPr dirty="0"/>
          </a:p>
        </p:txBody>
      </p:sp>
      <p:sp>
        <p:nvSpPr>
          <p:cNvPr id="7" name="Google Shape;152;p9">
            <a:extLst>
              <a:ext uri="{FF2B5EF4-FFF2-40B4-BE49-F238E27FC236}">
                <a16:creationId xmlns:a16="http://schemas.microsoft.com/office/drawing/2014/main" id="{696C4135-D877-BA54-6671-E3C856B3B359}"/>
              </a:ext>
            </a:extLst>
          </p:cNvPr>
          <p:cNvSpPr/>
          <p:nvPr/>
        </p:nvSpPr>
        <p:spPr>
          <a:xfrm>
            <a:off x="8667750" y="1659835"/>
            <a:ext cx="3388445" cy="3235187"/>
          </a:xfrm>
          <a:prstGeom prst="leftArrowCallout">
            <a:avLst>
              <a:gd name="adj1" fmla="val 25000"/>
              <a:gd name="adj2" fmla="val 25000"/>
              <a:gd name="adj3" fmla="val 25000"/>
              <a:gd name="adj4" fmla="val 64977"/>
            </a:avLst>
          </a:prstGeom>
          <a:gradFill>
            <a:gsLst>
              <a:gs pos="0">
                <a:schemeClr val="accent6">
                  <a:lumMod val="0"/>
                  <a:lumOff val="100000"/>
                </a:schemeClr>
              </a:gs>
              <a:gs pos="74000">
                <a:schemeClr val="accent6">
                  <a:lumMod val="29000"/>
                  <a:lumOff val="71000"/>
                </a:schemeClr>
              </a:gs>
              <a:gs pos="83000">
                <a:schemeClr val="accent6">
                  <a:lumMod val="45000"/>
                  <a:lumOff val="55000"/>
                </a:schemeClr>
              </a:gs>
              <a:gs pos="100000">
                <a:schemeClr val="accent6">
                  <a:lumMod val="47000"/>
                  <a:lumOff val="53000"/>
                </a:schemeClr>
              </a:gs>
            </a:gsLst>
            <a:lin ang="5400000" scaled="1"/>
          </a:gra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1600" dirty="0">
                <a:solidFill>
                  <a:schemeClr val="dk1"/>
                </a:solidFill>
                <a:cs typeface="Calibri"/>
                <a:sym typeface="Calibri"/>
              </a:rPr>
              <a:t>Events in Anabella’s story take place in the 1980s.</a:t>
            </a:r>
            <a:endParaRPr dirty="0"/>
          </a:p>
          <a:p>
            <a:pPr marL="0" marR="0" lvl="0" indent="0" algn="ctr" rtl="0">
              <a:spcBef>
                <a:spcPts val="0"/>
              </a:spcBef>
              <a:spcAft>
                <a:spcPts val="0"/>
              </a:spcAft>
              <a:buNone/>
            </a:pPr>
            <a:r>
              <a:rPr lang="en-US" sz="1600" dirty="0">
                <a:solidFill>
                  <a:schemeClr val="dk1"/>
                </a:solidFill>
                <a:latin typeface="Calibri"/>
                <a:cs typeface="Calibri"/>
                <a:sym typeface="Calibri"/>
              </a:rPr>
              <a:t>Are you going to use expressions popular in the 1980s or ones you might use now?</a:t>
            </a:r>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pic>
        <p:nvPicPr>
          <p:cNvPr id="10" name="Picture 9" descr="Diagram&#10;&#10;Description automatically generated">
            <a:extLst>
              <a:ext uri="{FF2B5EF4-FFF2-40B4-BE49-F238E27FC236}">
                <a16:creationId xmlns:a16="http://schemas.microsoft.com/office/drawing/2014/main" id="{559FD695-63F3-B08A-8A27-60A3BC530E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667000" y="855968"/>
            <a:ext cx="6858000" cy="5143500"/>
          </a:xfrm>
          <a:prstGeom prst="rect">
            <a:avLst/>
          </a:prstGeom>
        </p:spPr>
      </p:pic>
      <p:sp>
        <p:nvSpPr>
          <p:cNvPr id="2" name="Google Shape;150;p9">
            <a:extLst>
              <a:ext uri="{FF2B5EF4-FFF2-40B4-BE49-F238E27FC236}">
                <a16:creationId xmlns:a16="http://schemas.microsoft.com/office/drawing/2014/main" id="{565D05F2-05C4-BE49-AF29-17B0D4346759}"/>
              </a:ext>
            </a:extLst>
          </p:cNvPr>
          <p:cNvSpPr/>
          <p:nvPr/>
        </p:nvSpPr>
        <p:spPr>
          <a:xfrm>
            <a:off x="481176" y="300038"/>
            <a:ext cx="2919249" cy="2486025"/>
          </a:xfrm>
          <a:prstGeom prst="cloud">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lvl="0"/>
            <a:r>
              <a:rPr lang="en-GB" dirty="0">
                <a:solidFill>
                  <a:schemeClr val="dk1"/>
                </a:solidFill>
                <a:cs typeface="Calibri"/>
                <a:sym typeface="Book Antiqua"/>
              </a:rPr>
              <a:t>What extra things do you need to think about if you’re translating a graphic novel?</a:t>
            </a:r>
            <a:endParaRPr lang="en-GB" dirty="0">
              <a:solidFill>
                <a:schemeClr val="dk1"/>
              </a:solidFill>
              <a:cs typeface="Calibri"/>
            </a:endParaRPr>
          </a:p>
        </p:txBody>
      </p:sp>
    </p:spTree>
    <p:extLst>
      <p:ext uri="{BB962C8B-B14F-4D97-AF65-F5344CB8AC3E}">
        <p14:creationId xmlns:p14="http://schemas.microsoft.com/office/powerpoint/2010/main" val="2732451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1FE35B3F-E6FB-6243-6E81-832974F6AD17}"/>
              </a:ext>
            </a:extLst>
          </p:cNvPr>
          <p:cNvPicPr>
            <a:picLocks noChangeAspect="1"/>
          </p:cNvPicPr>
          <p:nvPr/>
        </p:nvPicPr>
        <p:blipFill rotWithShape="1">
          <a:blip r:embed="rId3" cstate="screen">
            <a:alphaModFix amt="7000"/>
            <a:extLst>
              <a:ext uri="{28A0092B-C50C-407E-A947-70E740481C1C}">
                <a14:useLocalDpi xmlns:a14="http://schemas.microsoft.com/office/drawing/2010/main"/>
              </a:ext>
            </a:extLst>
          </a:blip>
          <a:srcRect/>
          <a:stretch/>
        </p:blipFill>
        <p:spPr>
          <a:xfrm>
            <a:off x="20" y="1282"/>
            <a:ext cx="12191980" cy="6856718"/>
          </a:xfrm>
          <a:prstGeom prst="rect">
            <a:avLst/>
          </a:prstGeom>
          <a:ln>
            <a:solidFill>
              <a:schemeClr val="accent1"/>
            </a:solidFill>
          </a:ln>
        </p:spPr>
      </p:pic>
      <p:sp>
        <p:nvSpPr>
          <p:cNvPr id="2" name="Title 1">
            <a:extLst>
              <a:ext uri="{FF2B5EF4-FFF2-40B4-BE49-F238E27FC236}">
                <a16:creationId xmlns:a16="http://schemas.microsoft.com/office/drawing/2014/main" id="{3E6B59BC-33E2-62E8-F45C-FCAB42F24AC3}"/>
              </a:ext>
            </a:extLst>
          </p:cNvPr>
          <p:cNvSpPr txBox="1">
            <a:spLocks/>
          </p:cNvSpPr>
          <p:nvPr/>
        </p:nvSpPr>
        <p:spPr>
          <a:xfrm>
            <a:off x="838200" y="557188"/>
            <a:ext cx="10515600" cy="113349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200"/>
              <a:t>The 3 Stages of a Creative Translation</a:t>
            </a:r>
            <a:endParaRPr lang="en-US" sz="5200" dirty="0"/>
          </a:p>
        </p:txBody>
      </p:sp>
      <p:graphicFrame>
        <p:nvGraphicFramePr>
          <p:cNvPr id="7" name="Diagram 6">
            <a:extLst>
              <a:ext uri="{FF2B5EF4-FFF2-40B4-BE49-F238E27FC236}">
                <a16:creationId xmlns:a16="http://schemas.microsoft.com/office/drawing/2014/main" id="{CACA7EDB-DFE4-AA81-C7CB-E7CAD9298FC0}"/>
              </a:ext>
            </a:extLst>
          </p:cNvPr>
          <p:cNvGraphicFramePr/>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6244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FD3B74-925F-735A-A8C9-3D6C5F66D1E8}"/>
              </a:ext>
            </a:extLst>
          </p:cNvPr>
          <p:cNvPicPr>
            <a:picLocks noChangeAspect="1"/>
          </p:cNvPicPr>
          <p:nvPr/>
        </p:nvPicPr>
        <p:blipFill>
          <a:blip r:embed="rId2"/>
          <a:stretch>
            <a:fillRect/>
          </a:stretch>
        </p:blipFill>
        <p:spPr>
          <a:xfrm rot="5400000">
            <a:off x="2875451" y="872257"/>
            <a:ext cx="6840849" cy="5130637"/>
          </a:xfrm>
          <a:prstGeom prst="rect">
            <a:avLst/>
          </a:prstGeom>
        </p:spPr>
      </p:pic>
      <p:sp>
        <p:nvSpPr>
          <p:cNvPr id="5" name="Google Shape;150;p9">
            <a:extLst>
              <a:ext uri="{FF2B5EF4-FFF2-40B4-BE49-F238E27FC236}">
                <a16:creationId xmlns:a16="http://schemas.microsoft.com/office/drawing/2014/main" id="{C2637F79-D71A-533E-7E14-CB46B65B2827}"/>
              </a:ext>
            </a:extLst>
          </p:cNvPr>
          <p:cNvSpPr/>
          <p:nvPr/>
        </p:nvSpPr>
        <p:spPr>
          <a:xfrm>
            <a:off x="8291574" y="3233395"/>
            <a:ext cx="3501358" cy="2912882"/>
          </a:xfrm>
          <a:prstGeom prst="cloud">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endParaRPr lang="en-US" dirty="0"/>
          </a:p>
          <a:p>
            <a:r>
              <a:rPr lang="en-US" dirty="0"/>
              <a:t>On this page, Anabella is reflecting on her move from Mozambique to East Germany? How does she feel about it? How can you tell this?</a:t>
            </a:r>
          </a:p>
        </p:txBody>
      </p:sp>
      <p:sp>
        <p:nvSpPr>
          <p:cNvPr id="6" name="TextBox 5">
            <a:extLst>
              <a:ext uri="{FF2B5EF4-FFF2-40B4-BE49-F238E27FC236}">
                <a16:creationId xmlns:a16="http://schemas.microsoft.com/office/drawing/2014/main" id="{43B6D14F-1E12-09E4-187E-3B6FE8633C13}"/>
              </a:ext>
            </a:extLst>
          </p:cNvPr>
          <p:cNvSpPr txBox="1"/>
          <p:nvPr/>
        </p:nvSpPr>
        <p:spPr>
          <a:xfrm>
            <a:off x="8291573" y="6319391"/>
            <a:ext cx="3900427" cy="538609"/>
          </a:xfrm>
          <a:prstGeom prst="rect">
            <a:avLst/>
          </a:prstGeom>
          <a:noFill/>
        </p:spPr>
        <p:txBody>
          <a:bodyPr wrap="none" rtlCol="0">
            <a:spAutoFit/>
          </a:bodyPr>
          <a:lstStyle/>
          <a:p>
            <a:r>
              <a:rPr lang="en-US" sz="1100" dirty="0"/>
              <a:t>‘</a:t>
            </a:r>
            <a:r>
              <a:rPr lang="en-US" sz="1100" dirty="0" err="1"/>
              <a:t>Madgermanes</a:t>
            </a:r>
            <a:r>
              <a:rPr lang="en-US" sz="1100" dirty="0"/>
              <a:t>’, by Birgit Weyhe published by Avant Verlag 2016</a:t>
            </a:r>
          </a:p>
          <a:p>
            <a:endParaRPr lang="en-US" dirty="0"/>
          </a:p>
        </p:txBody>
      </p:sp>
    </p:spTree>
    <p:extLst>
      <p:ext uri="{BB962C8B-B14F-4D97-AF65-F5344CB8AC3E}">
        <p14:creationId xmlns:p14="http://schemas.microsoft.com/office/powerpoint/2010/main" val="3759575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4CC15798-49EE-03C7-524D-8C79893CD5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754549" y="944799"/>
            <a:ext cx="6682902" cy="5143500"/>
          </a:xfrm>
          <a:prstGeom prst="rect">
            <a:avLst/>
          </a:prstGeom>
        </p:spPr>
      </p:pic>
      <p:sp>
        <p:nvSpPr>
          <p:cNvPr id="7" name="Google Shape;150;p9">
            <a:extLst>
              <a:ext uri="{FF2B5EF4-FFF2-40B4-BE49-F238E27FC236}">
                <a16:creationId xmlns:a16="http://schemas.microsoft.com/office/drawing/2014/main" id="{2A648F78-071E-945E-90D7-8F68D02811F9}"/>
              </a:ext>
            </a:extLst>
          </p:cNvPr>
          <p:cNvSpPr/>
          <p:nvPr/>
        </p:nvSpPr>
        <p:spPr>
          <a:xfrm>
            <a:off x="928294" y="446767"/>
            <a:ext cx="2697424" cy="2417322"/>
          </a:xfrm>
          <a:prstGeom prst="cloud">
            <a:avLst/>
          </a:prstGeom>
          <a:solidFill>
            <a:schemeClr val="accent6">
              <a:lumMod val="20000"/>
              <a:lumOff val="8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endParaRPr lang="en-US" dirty="0"/>
          </a:p>
          <a:p>
            <a:r>
              <a:rPr lang="en-US" dirty="0"/>
              <a:t>Look at the images of East Germany. Do they help to set the scene? </a:t>
            </a:r>
          </a:p>
          <a:p>
            <a:endParaRPr lang="en-US" dirty="0"/>
          </a:p>
        </p:txBody>
      </p:sp>
      <p:sp>
        <p:nvSpPr>
          <p:cNvPr id="4" name="TextBox 3">
            <a:extLst>
              <a:ext uri="{FF2B5EF4-FFF2-40B4-BE49-F238E27FC236}">
                <a16:creationId xmlns:a16="http://schemas.microsoft.com/office/drawing/2014/main" id="{4839E65A-4EA4-1EF4-CBF4-5554B42C0812}"/>
              </a:ext>
            </a:extLst>
          </p:cNvPr>
          <p:cNvSpPr txBox="1"/>
          <p:nvPr/>
        </p:nvSpPr>
        <p:spPr>
          <a:xfrm>
            <a:off x="8291573" y="6588695"/>
            <a:ext cx="3900427" cy="538609"/>
          </a:xfrm>
          <a:prstGeom prst="rect">
            <a:avLst/>
          </a:prstGeom>
          <a:noFill/>
        </p:spPr>
        <p:txBody>
          <a:bodyPr wrap="none" rtlCol="0">
            <a:spAutoFit/>
          </a:bodyPr>
          <a:lstStyle/>
          <a:p>
            <a:r>
              <a:rPr lang="en-US" sz="1100" dirty="0"/>
              <a:t>‘</a:t>
            </a:r>
            <a:r>
              <a:rPr lang="en-US" sz="1100" dirty="0" err="1"/>
              <a:t>Madgermanes</a:t>
            </a:r>
            <a:r>
              <a:rPr lang="en-US" sz="1100" dirty="0"/>
              <a:t>’, by Birgit Weyhe published by Avant Verlag 2016</a:t>
            </a:r>
          </a:p>
          <a:p>
            <a:endParaRPr lang="en-US" dirty="0"/>
          </a:p>
        </p:txBody>
      </p:sp>
      <p:sp>
        <p:nvSpPr>
          <p:cNvPr id="2" name="Oval Callout 1">
            <a:extLst>
              <a:ext uri="{FF2B5EF4-FFF2-40B4-BE49-F238E27FC236}">
                <a16:creationId xmlns:a16="http://schemas.microsoft.com/office/drawing/2014/main" id="{051AC6A5-AE7C-AF28-6EAA-0264118F8716}"/>
              </a:ext>
            </a:extLst>
          </p:cNvPr>
          <p:cNvSpPr/>
          <p:nvPr/>
        </p:nvSpPr>
        <p:spPr>
          <a:xfrm flipH="1">
            <a:off x="8861195" y="2952036"/>
            <a:ext cx="2996349" cy="2458039"/>
          </a:xfrm>
          <a:prstGeom prst="wedgeEllipseCallout">
            <a:avLst>
              <a:gd name="adj1" fmla="val 71465"/>
              <a:gd name="adj2" fmla="val -35944"/>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dirty="0"/>
              <a:t>What was different for Anabella?</a:t>
            </a:r>
          </a:p>
          <a:p>
            <a:endParaRPr lang="en-US" dirty="0"/>
          </a:p>
        </p:txBody>
      </p:sp>
    </p:spTree>
    <p:extLst>
      <p:ext uri="{BB962C8B-B14F-4D97-AF65-F5344CB8AC3E}">
        <p14:creationId xmlns:p14="http://schemas.microsoft.com/office/powerpoint/2010/main" val="4003078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552B7DA7-3830-7E6F-951A-01C71D3ADA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072352" y="857250"/>
            <a:ext cx="6858000" cy="5143500"/>
          </a:xfrm>
          <a:prstGeom prst="rect">
            <a:avLst/>
          </a:prstGeom>
        </p:spPr>
      </p:pic>
      <p:sp>
        <p:nvSpPr>
          <p:cNvPr id="2" name="Oval Callout 1">
            <a:extLst>
              <a:ext uri="{FF2B5EF4-FFF2-40B4-BE49-F238E27FC236}">
                <a16:creationId xmlns:a16="http://schemas.microsoft.com/office/drawing/2014/main" id="{5650574E-7749-7554-36E6-57E4FE31D90A}"/>
              </a:ext>
            </a:extLst>
          </p:cNvPr>
          <p:cNvSpPr/>
          <p:nvPr/>
        </p:nvSpPr>
        <p:spPr>
          <a:xfrm flipH="1">
            <a:off x="527900" y="970961"/>
            <a:ext cx="2996349" cy="2458039"/>
          </a:xfrm>
          <a:prstGeom prst="wedgeEllipseCallout">
            <a:avLst>
              <a:gd name="adj1" fmla="val -99683"/>
              <a:gd name="adj2" fmla="val 5858"/>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dirty="0"/>
              <a:t>Why were women treated like this?</a:t>
            </a:r>
          </a:p>
        </p:txBody>
      </p:sp>
      <p:sp>
        <p:nvSpPr>
          <p:cNvPr id="4" name="Oval Callout 3">
            <a:extLst>
              <a:ext uri="{FF2B5EF4-FFF2-40B4-BE49-F238E27FC236}">
                <a16:creationId xmlns:a16="http://schemas.microsoft.com/office/drawing/2014/main" id="{6DC64D85-9417-AD72-2DCD-C0DB33455BAF}"/>
              </a:ext>
            </a:extLst>
          </p:cNvPr>
          <p:cNvSpPr/>
          <p:nvPr/>
        </p:nvSpPr>
        <p:spPr>
          <a:xfrm flipH="1">
            <a:off x="9073102" y="4045519"/>
            <a:ext cx="2996349" cy="2036189"/>
          </a:xfrm>
          <a:prstGeom prst="wedgeEllipseCallout">
            <a:avLst>
              <a:gd name="adj1" fmla="val 68318"/>
              <a:gd name="adj2" fmla="val 41444"/>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dirty="0"/>
              <a:t>Whose plan is this?</a:t>
            </a:r>
          </a:p>
          <a:p>
            <a:endParaRPr lang="en-US" dirty="0"/>
          </a:p>
        </p:txBody>
      </p:sp>
    </p:spTree>
    <p:extLst>
      <p:ext uri="{BB962C8B-B14F-4D97-AF65-F5344CB8AC3E}">
        <p14:creationId xmlns:p14="http://schemas.microsoft.com/office/powerpoint/2010/main" val="3113330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D2981D89-3667-5051-8004-BD22FCAFCD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667000" y="857250"/>
            <a:ext cx="6858000" cy="5143500"/>
          </a:xfrm>
          <a:prstGeom prst="rect">
            <a:avLst/>
          </a:prstGeom>
        </p:spPr>
      </p:pic>
      <p:sp>
        <p:nvSpPr>
          <p:cNvPr id="4" name="Oval Callout 3">
            <a:extLst>
              <a:ext uri="{FF2B5EF4-FFF2-40B4-BE49-F238E27FC236}">
                <a16:creationId xmlns:a16="http://schemas.microsoft.com/office/drawing/2014/main" id="{FA7BA472-A644-3CB1-CC67-3982DEED9359}"/>
              </a:ext>
            </a:extLst>
          </p:cNvPr>
          <p:cNvSpPr/>
          <p:nvPr/>
        </p:nvSpPr>
        <p:spPr>
          <a:xfrm flipH="1">
            <a:off x="8832914" y="207390"/>
            <a:ext cx="2705493" cy="1989056"/>
          </a:xfrm>
          <a:prstGeom prst="wedgeEllipseCallout">
            <a:avLst>
              <a:gd name="adj1" fmla="val 72771"/>
              <a:gd name="adj2" fmla="val -25561"/>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dirty="0"/>
              <a:t>Why would this be the case?</a:t>
            </a:r>
          </a:p>
          <a:p>
            <a:endParaRPr lang="en-US" dirty="0"/>
          </a:p>
        </p:txBody>
      </p:sp>
    </p:spTree>
    <p:extLst>
      <p:ext uri="{BB962C8B-B14F-4D97-AF65-F5344CB8AC3E}">
        <p14:creationId xmlns:p14="http://schemas.microsoft.com/office/powerpoint/2010/main" val="1996291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D2256F8A-D9D0-119A-8996-710BEE23F4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859985" y="857250"/>
            <a:ext cx="6858000" cy="5143500"/>
          </a:xfrm>
          <a:prstGeom prst="rect">
            <a:avLst/>
          </a:prstGeom>
        </p:spPr>
      </p:pic>
      <p:sp>
        <p:nvSpPr>
          <p:cNvPr id="5" name="Oval Callout 4">
            <a:extLst>
              <a:ext uri="{FF2B5EF4-FFF2-40B4-BE49-F238E27FC236}">
                <a16:creationId xmlns:a16="http://schemas.microsoft.com/office/drawing/2014/main" id="{058DFD04-8D63-594D-678A-94E61D5F8A10}"/>
              </a:ext>
            </a:extLst>
          </p:cNvPr>
          <p:cNvSpPr/>
          <p:nvPr/>
        </p:nvSpPr>
        <p:spPr>
          <a:xfrm flipH="1">
            <a:off x="0" y="2171700"/>
            <a:ext cx="3852702" cy="3924299"/>
          </a:xfrm>
          <a:prstGeom prst="wedgeEllipseCallout">
            <a:avLst>
              <a:gd name="adj1" fmla="val -57264"/>
              <a:gd name="adj2" fmla="val 13808"/>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dirty="0"/>
              <a:t>What do you think Basilio means here? Would you translate this word for word or is there another way of saying it in English? Do you think it might be translated from a saying used in Mozambique?</a:t>
            </a:r>
          </a:p>
          <a:p>
            <a:endParaRPr lang="en-US" dirty="0"/>
          </a:p>
        </p:txBody>
      </p:sp>
    </p:spTree>
    <p:extLst>
      <p:ext uri="{BB962C8B-B14F-4D97-AF65-F5344CB8AC3E}">
        <p14:creationId xmlns:p14="http://schemas.microsoft.com/office/powerpoint/2010/main" val="386394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5834B5D6-7E50-117D-99A1-5958733B01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667000" y="857250"/>
            <a:ext cx="6858000" cy="51435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F8E7A27A-AF1E-20A4-1A43-966D85EB31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667000" y="989147"/>
            <a:ext cx="6858000" cy="5143500"/>
          </a:xfrm>
          <a:prstGeom prst="rect">
            <a:avLst/>
          </a:prstGeom>
        </p:spPr>
      </p:pic>
      <p:sp>
        <p:nvSpPr>
          <p:cNvPr id="4" name="Oval Callout 3">
            <a:extLst>
              <a:ext uri="{FF2B5EF4-FFF2-40B4-BE49-F238E27FC236}">
                <a16:creationId xmlns:a16="http://schemas.microsoft.com/office/drawing/2014/main" id="{A8C71F4E-82DE-155D-94D3-9FCF803CD965}"/>
              </a:ext>
            </a:extLst>
          </p:cNvPr>
          <p:cNvSpPr/>
          <p:nvPr/>
        </p:nvSpPr>
        <p:spPr>
          <a:xfrm flipH="1">
            <a:off x="9096837" y="616227"/>
            <a:ext cx="3095162" cy="2812773"/>
          </a:xfrm>
          <a:prstGeom prst="wedgeEllipseCallout">
            <a:avLst>
              <a:gd name="adj1" fmla="val 72702"/>
              <a:gd name="adj2" fmla="val 23269"/>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dirty="0"/>
              <a:t>Think about whether you would translate this word for word, or is there another way of saying it in English which means the same thing?</a:t>
            </a:r>
          </a:p>
        </p:txBody>
      </p:sp>
      <p:sp>
        <p:nvSpPr>
          <p:cNvPr id="7" name="Oval Callout 6">
            <a:extLst>
              <a:ext uri="{FF2B5EF4-FFF2-40B4-BE49-F238E27FC236}">
                <a16:creationId xmlns:a16="http://schemas.microsoft.com/office/drawing/2014/main" id="{C59A126F-8461-DE2C-30FF-92DBC3DD984D}"/>
              </a:ext>
            </a:extLst>
          </p:cNvPr>
          <p:cNvSpPr/>
          <p:nvPr/>
        </p:nvSpPr>
        <p:spPr>
          <a:xfrm flipH="1">
            <a:off x="9216690" y="3853055"/>
            <a:ext cx="2745535" cy="2350489"/>
          </a:xfrm>
          <a:prstGeom prst="wedgeEllipseCallout">
            <a:avLst>
              <a:gd name="adj1" fmla="val 79358"/>
              <a:gd name="adj2" fmla="val -11215"/>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dirty="0"/>
              <a:t>What might they be saying to each other?</a:t>
            </a:r>
          </a:p>
        </p:txBody>
      </p:sp>
      <p:sp>
        <p:nvSpPr>
          <p:cNvPr id="5" name="Oval Callout 4">
            <a:extLst>
              <a:ext uri="{FF2B5EF4-FFF2-40B4-BE49-F238E27FC236}">
                <a16:creationId xmlns:a16="http://schemas.microsoft.com/office/drawing/2014/main" id="{456B3CB2-7530-6F61-C711-898D69C16867}"/>
              </a:ext>
            </a:extLst>
          </p:cNvPr>
          <p:cNvSpPr/>
          <p:nvPr/>
        </p:nvSpPr>
        <p:spPr>
          <a:xfrm flipH="1">
            <a:off x="673928" y="2901099"/>
            <a:ext cx="2745535" cy="2350489"/>
          </a:xfrm>
          <a:prstGeom prst="wedgeEllipseCallout">
            <a:avLst>
              <a:gd name="adj1" fmla="val -115321"/>
              <a:gd name="adj2" fmla="val 17260"/>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dirty="0"/>
              <a:t>Maria Rosa greets Basilio and Toni in Portuguese. Will you translate ‘Bom </a:t>
            </a:r>
            <a:r>
              <a:rPr lang="en-US" dirty="0" err="1"/>
              <a:t>Dia</a:t>
            </a:r>
            <a:r>
              <a:rPr lang="en-US" dirty="0"/>
              <a:t>’ or leave it in Portuguese? </a:t>
            </a:r>
          </a:p>
        </p:txBody>
      </p:sp>
    </p:spTree>
    <p:extLst>
      <p:ext uri="{BB962C8B-B14F-4D97-AF65-F5344CB8AC3E}">
        <p14:creationId xmlns:p14="http://schemas.microsoft.com/office/powerpoint/2010/main" val="4046706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3" name="Online Media 2" title="Anthea Bell Prize: Introductory Video">
            <a:hlinkClick r:id="" action="ppaction://media"/>
            <a:extLst>
              <a:ext uri="{FF2B5EF4-FFF2-40B4-BE49-F238E27FC236}">
                <a16:creationId xmlns:a16="http://schemas.microsoft.com/office/drawing/2014/main" id="{781410F7-DD65-DD13-168A-9C0C92C68A3A}"/>
              </a:ext>
            </a:extLst>
          </p:cNvPr>
          <p:cNvPicPr>
            <a:picLocks noRot="1" noChangeAspect="1"/>
          </p:cNvPicPr>
          <p:nvPr>
            <a:videoFile r:link="rId1"/>
          </p:nvPr>
        </p:nvPicPr>
        <p:blipFill>
          <a:blip r:embed="rId4"/>
          <a:stretch>
            <a:fillRect/>
          </a:stretch>
        </p:blipFill>
        <p:spPr>
          <a:xfrm>
            <a:off x="1447113" y="802379"/>
            <a:ext cx="9297774" cy="5253242"/>
          </a:xfrm>
          <a:prstGeom prst="rect">
            <a:avLst/>
          </a:prstGeom>
        </p:spPr>
      </p:pic>
    </p:spTree>
    <p:extLst>
      <p:ext uri="{BB962C8B-B14F-4D97-AF65-F5344CB8AC3E}">
        <p14:creationId xmlns:p14="http://schemas.microsoft.com/office/powerpoint/2010/main" val="271483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BF557-24B5-8A2C-2C96-038A9A556164}"/>
              </a:ext>
            </a:extLst>
          </p:cNvPr>
          <p:cNvSpPr>
            <a:spLocks noGrp="1"/>
          </p:cNvSpPr>
          <p:nvPr>
            <p:ph type="title"/>
          </p:nvPr>
        </p:nvSpPr>
        <p:spPr>
          <a:xfrm>
            <a:off x="4965429" y="37897"/>
            <a:ext cx="6586491" cy="1676603"/>
          </a:xfrm>
        </p:spPr>
        <p:txBody>
          <a:bodyPr>
            <a:normAutofit/>
          </a:bodyPr>
          <a:lstStyle/>
          <a:p>
            <a:r>
              <a:rPr lang="en-US" sz="5400" dirty="0"/>
              <a:t>    Extension activity</a:t>
            </a:r>
          </a:p>
        </p:txBody>
      </p:sp>
      <p:pic>
        <p:nvPicPr>
          <p:cNvPr id="5" name="Picture 4" descr="A picture containing text&#10;&#10;Description automatically generated">
            <a:extLst>
              <a:ext uri="{FF2B5EF4-FFF2-40B4-BE49-F238E27FC236}">
                <a16:creationId xmlns:a16="http://schemas.microsoft.com/office/drawing/2014/main" id="{54C37C2E-239F-4D9B-B2C2-F963D0C147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111204" y="1111204"/>
            <a:ext cx="6858000" cy="4635591"/>
          </a:xfrm>
          <a:prstGeom prst="rect">
            <a:avLst/>
          </a:prstGeom>
          <a:effectLst/>
        </p:spPr>
      </p:pic>
      <p:sp>
        <p:nvSpPr>
          <p:cNvPr id="6" name="Oval Callout 5">
            <a:extLst>
              <a:ext uri="{FF2B5EF4-FFF2-40B4-BE49-F238E27FC236}">
                <a16:creationId xmlns:a16="http://schemas.microsoft.com/office/drawing/2014/main" id="{6D0771D7-BCC4-16E7-4A2B-088015D4EF82}"/>
              </a:ext>
            </a:extLst>
          </p:cNvPr>
          <p:cNvSpPr/>
          <p:nvPr/>
        </p:nvSpPr>
        <p:spPr>
          <a:xfrm flipH="1">
            <a:off x="5295265" y="1542948"/>
            <a:ext cx="6586492" cy="4743450"/>
          </a:xfrm>
          <a:prstGeom prst="wedgeEllipseCallout">
            <a:avLst>
              <a:gd name="adj1" fmla="val 6219"/>
              <a:gd name="adj2" fmla="val -49254"/>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dirty="0"/>
              <a:t>Click</a:t>
            </a:r>
            <a:r>
              <a:rPr lang="en-US" b="1" dirty="0"/>
              <a:t> here </a:t>
            </a:r>
            <a:r>
              <a:rPr lang="en-US" dirty="0"/>
              <a:t>to listen to a video recording of an interview with Birgit Weyhe made by The Queen’s College Translation Exchange.</a:t>
            </a:r>
          </a:p>
          <a:p>
            <a:endParaRPr lang="en-US" dirty="0"/>
          </a:p>
          <a:p>
            <a:r>
              <a:rPr lang="en-US" dirty="0"/>
              <a:t>On the following slide you will see the questions in English Birgit Weyhe was asked. Choose one of the questions. Listen to what Birgit Weyhe says in German and </a:t>
            </a:r>
            <a:r>
              <a:rPr lang="en-US" dirty="0" err="1"/>
              <a:t>summarise</a:t>
            </a:r>
            <a:r>
              <a:rPr lang="en-US" dirty="0"/>
              <a:t> her answer in English.</a:t>
            </a:r>
          </a:p>
          <a:p>
            <a:endParaRPr lang="en-US" dirty="0"/>
          </a:p>
        </p:txBody>
      </p:sp>
    </p:spTree>
    <p:extLst>
      <p:ext uri="{BB962C8B-B14F-4D97-AF65-F5344CB8AC3E}">
        <p14:creationId xmlns:p14="http://schemas.microsoft.com/office/powerpoint/2010/main" val="2575917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 posing, bunch&#10;&#10;Description automatically generated">
            <a:extLst>
              <a:ext uri="{FF2B5EF4-FFF2-40B4-BE49-F238E27FC236}">
                <a16:creationId xmlns:a16="http://schemas.microsoft.com/office/drawing/2014/main" id="{42162EE9-F861-9EF0-D744-EB63DA7E4D3C}"/>
              </a:ext>
            </a:extLst>
          </p:cNvPr>
          <p:cNvPicPr>
            <a:picLocks noChangeAspect="1"/>
          </p:cNvPicPr>
          <p:nvPr/>
        </p:nvPicPr>
        <p:blipFill rotWithShape="1">
          <a:blip r:embed="rId3" cstate="screen">
            <a:alphaModFix amt="18000"/>
            <a:extLst>
              <a:ext uri="{28A0092B-C50C-407E-A947-70E740481C1C}">
                <a14:useLocalDpi xmlns:a14="http://schemas.microsoft.com/office/drawing/2010/main"/>
              </a:ext>
            </a:extLst>
          </a:blip>
          <a:srcRect/>
          <a:stretch/>
        </p:blipFill>
        <p:spPr>
          <a:xfrm>
            <a:off x="0" y="14446"/>
            <a:ext cx="12095922" cy="6843554"/>
          </a:xfrm>
          <a:prstGeom prst="rect">
            <a:avLst/>
          </a:prstGeom>
        </p:spPr>
      </p:pic>
      <p:sp>
        <p:nvSpPr>
          <p:cNvPr id="9" name="TextBox 8">
            <a:extLst>
              <a:ext uri="{FF2B5EF4-FFF2-40B4-BE49-F238E27FC236}">
                <a16:creationId xmlns:a16="http://schemas.microsoft.com/office/drawing/2014/main" id="{AEA60769-B87E-FB26-D71A-83B95CC30A7C}"/>
              </a:ext>
            </a:extLst>
          </p:cNvPr>
          <p:cNvSpPr txBox="1"/>
          <p:nvPr/>
        </p:nvSpPr>
        <p:spPr>
          <a:xfrm>
            <a:off x="8557909" y="3112852"/>
            <a:ext cx="1964987" cy="777894"/>
          </a:xfrm>
          <a:prstGeom prst="rect">
            <a:avLst/>
          </a:prstGeom>
          <a:noFill/>
        </p:spPr>
        <p:txBody>
          <a:bodyPr wrap="square" rtlCol="0">
            <a:spAutoFit/>
          </a:bodyPr>
          <a:lstStyle/>
          <a:p>
            <a:endParaRPr lang="en-US" dirty="0"/>
          </a:p>
        </p:txBody>
      </p:sp>
      <p:sp>
        <p:nvSpPr>
          <p:cNvPr id="11" name="Rectangle 8">
            <a:extLst>
              <a:ext uri="{FF2B5EF4-FFF2-40B4-BE49-F238E27FC236}">
                <a16:creationId xmlns:a16="http://schemas.microsoft.com/office/drawing/2014/main" id="{0AE62DBE-7AC6-1E9C-24E8-978A2116A1DD}"/>
              </a:ext>
            </a:extLst>
          </p:cNvPr>
          <p:cNvSpPr>
            <a:spLocks noChangeArrowheads="1"/>
          </p:cNvSpPr>
          <p:nvPr/>
        </p:nvSpPr>
        <p:spPr bwMode="auto">
          <a:xfrm>
            <a:off x="3771900" y="12840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9F6869AD-113F-B8FF-E0EC-994F3D0390D9}"/>
              </a:ext>
            </a:extLst>
          </p:cNvPr>
          <p:cNvSpPr txBox="1"/>
          <p:nvPr/>
        </p:nvSpPr>
        <p:spPr>
          <a:xfrm>
            <a:off x="2327571" y="95251"/>
            <a:ext cx="7282379" cy="400110"/>
          </a:xfrm>
          <a:prstGeom prst="rect">
            <a:avLst/>
          </a:prstGeom>
          <a:noFill/>
        </p:spPr>
        <p:txBody>
          <a:bodyPr wrap="none" rtlCol="0">
            <a:spAutoFit/>
          </a:bodyPr>
          <a:lstStyle/>
          <a:p>
            <a:pPr algn="ctr"/>
            <a:r>
              <a:rPr lang="en-US" sz="2000" b="1" dirty="0"/>
              <a:t>Queen’s College Translation Exchange: Interview with Birgit Weyhe</a:t>
            </a:r>
          </a:p>
        </p:txBody>
      </p:sp>
      <p:sp>
        <p:nvSpPr>
          <p:cNvPr id="7" name="TextBox 6">
            <a:extLst>
              <a:ext uri="{FF2B5EF4-FFF2-40B4-BE49-F238E27FC236}">
                <a16:creationId xmlns:a16="http://schemas.microsoft.com/office/drawing/2014/main" id="{119300FC-8FCD-3402-1E18-22587C8E109D}"/>
              </a:ext>
            </a:extLst>
          </p:cNvPr>
          <p:cNvSpPr txBox="1"/>
          <p:nvPr/>
        </p:nvSpPr>
        <p:spPr>
          <a:xfrm>
            <a:off x="4174877" y="1340906"/>
            <a:ext cx="2166731" cy="1500805"/>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74E8A1C8-82D4-597A-4014-EACC3D137487}"/>
              </a:ext>
            </a:extLst>
          </p:cNvPr>
          <p:cNvSpPr txBox="1"/>
          <p:nvPr/>
        </p:nvSpPr>
        <p:spPr>
          <a:xfrm>
            <a:off x="1868088" y="853439"/>
            <a:ext cx="8201320" cy="5909310"/>
          </a:xfrm>
          <a:prstGeom prst="rect">
            <a:avLst/>
          </a:prstGeom>
          <a:noFill/>
        </p:spPr>
        <p:txBody>
          <a:bodyPr wrap="square" rtlCol="0">
            <a:spAutoFit/>
          </a:bodyPr>
          <a:lstStyle/>
          <a:p>
            <a:r>
              <a:rPr lang="en-GB" b="1" dirty="0">
                <a:solidFill>
                  <a:srgbClr val="000000"/>
                </a:solidFill>
              </a:rPr>
              <a:t>Total running time  07:21 mins</a:t>
            </a:r>
          </a:p>
          <a:p>
            <a:endParaRPr lang="en-GB" b="1" dirty="0">
              <a:solidFill>
                <a:srgbClr val="000000"/>
              </a:solidFill>
            </a:endParaRPr>
          </a:p>
          <a:p>
            <a:r>
              <a:rPr lang="en-GB" dirty="0">
                <a:solidFill>
                  <a:srgbClr val="000000"/>
                </a:solidFill>
              </a:rPr>
              <a:t>1. </a:t>
            </a:r>
            <a:r>
              <a:rPr lang="en-GB" dirty="0">
                <a:solidFill>
                  <a:schemeClr val="accent6">
                    <a:lumMod val="75000"/>
                  </a:schemeClr>
                </a:solidFill>
              </a:rPr>
              <a:t>00</a:t>
            </a:r>
            <a:r>
              <a:rPr lang="en-GB" b="0" i="0" u="none" strike="noStrike" dirty="0">
                <a:solidFill>
                  <a:schemeClr val="accent6">
                    <a:lumMod val="75000"/>
                  </a:schemeClr>
                </a:solidFill>
                <a:effectLst/>
              </a:rPr>
              <a:t>:06 – 00:17</a:t>
            </a:r>
            <a:r>
              <a:rPr lang="en-GB" b="1" i="0" u="none" strike="noStrike" dirty="0">
                <a:solidFill>
                  <a:schemeClr val="accent6">
                    <a:lumMod val="75000"/>
                  </a:schemeClr>
                </a:solidFill>
                <a:effectLst/>
              </a:rPr>
              <a:t> </a:t>
            </a:r>
            <a:r>
              <a:rPr lang="en-GB" b="1" i="0" u="none" strike="noStrike" dirty="0">
                <a:solidFill>
                  <a:srgbClr val="000000"/>
                </a:solidFill>
                <a:effectLst/>
              </a:rPr>
              <a:t>Birgit Weyhe </a:t>
            </a:r>
            <a:r>
              <a:rPr lang="en-GB" b="1" dirty="0">
                <a:solidFill>
                  <a:srgbClr val="000000"/>
                </a:solidFill>
              </a:rPr>
              <a:t>i</a:t>
            </a:r>
            <a:r>
              <a:rPr lang="en-GB" b="1" i="0" u="none" strike="noStrike" dirty="0">
                <a:solidFill>
                  <a:srgbClr val="000000"/>
                </a:solidFill>
                <a:effectLst/>
              </a:rPr>
              <a:t>ntroduction</a:t>
            </a:r>
            <a:r>
              <a:rPr lang="en-GB" b="0" i="0" u="none" strike="noStrike" dirty="0">
                <a:solidFill>
                  <a:srgbClr val="000000"/>
                </a:solidFill>
                <a:effectLst/>
              </a:rPr>
              <a:t> </a:t>
            </a:r>
          </a:p>
          <a:p>
            <a:endParaRPr lang="en-GB" dirty="0">
              <a:solidFill>
                <a:srgbClr val="000000"/>
              </a:solidFill>
            </a:endParaRPr>
          </a:p>
          <a:p>
            <a:r>
              <a:rPr lang="en-GB" b="0" i="0" u="none" strike="noStrike" dirty="0">
                <a:solidFill>
                  <a:srgbClr val="000000"/>
                </a:solidFill>
                <a:effectLst/>
              </a:rPr>
              <a:t>2</a:t>
            </a:r>
            <a:r>
              <a:rPr lang="en-GB" b="0" i="0" u="none" strike="noStrike" dirty="0">
                <a:solidFill>
                  <a:schemeClr val="accent6">
                    <a:lumMod val="75000"/>
                  </a:schemeClr>
                </a:solidFill>
                <a:effectLst/>
              </a:rPr>
              <a:t>. 00:18 – 01:42: </a:t>
            </a:r>
            <a:r>
              <a:rPr lang="en-GB" sz="1800" b="1" i="0" u="none" strike="noStrike" dirty="0">
                <a:solidFill>
                  <a:srgbClr val="000000"/>
                </a:solidFill>
                <a:effectLst/>
              </a:rPr>
              <a:t>Can you tell us more about your personal reasons for exploring the plight of the ‘</a:t>
            </a:r>
            <a:r>
              <a:rPr lang="en-GB" sz="1800" b="1" i="0" u="none" strike="noStrike" dirty="0" err="1">
                <a:solidFill>
                  <a:srgbClr val="000000"/>
                </a:solidFill>
                <a:effectLst/>
              </a:rPr>
              <a:t>Madgermanes</a:t>
            </a:r>
            <a:r>
              <a:rPr lang="en-GB" sz="1800" b="1" i="0" u="none" strike="noStrike" dirty="0">
                <a:solidFill>
                  <a:srgbClr val="000000"/>
                </a:solidFill>
                <a:effectLst/>
              </a:rPr>
              <a:t>’?</a:t>
            </a:r>
            <a:r>
              <a:rPr lang="en-GB" sz="1800" b="0" i="0" u="none" strike="noStrike" dirty="0">
                <a:solidFill>
                  <a:srgbClr val="000000"/>
                </a:solidFill>
                <a:effectLst/>
              </a:rPr>
              <a:t> </a:t>
            </a:r>
          </a:p>
          <a:p>
            <a:endParaRPr lang="en-GB" dirty="0">
              <a:solidFill>
                <a:srgbClr val="000000"/>
              </a:solidFill>
            </a:endParaRPr>
          </a:p>
          <a:p>
            <a:r>
              <a:rPr lang="en-GB" b="0" i="0" u="none" strike="noStrike" dirty="0">
                <a:solidFill>
                  <a:srgbClr val="000000"/>
                </a:solidFill>
                <a:effectLst/>
              </a:rPr>
              <a:t>3. </a:t>
            </a:r>
            <a:r>
              <a:rPr lang="en-GB" b="0" i="0" u="none" strike="noStrike" dirty="0">
                <a:solidFill>
                  <a:schemeClr val="accent6">
                    <a:lumMod val="75000"/>
                  </a:schemeClr>
                </a:solidFill>
                <a:effectLst/>
              </a:rPr>
              <a:t>01:43 – 02:31: </a:t>
            </a:r>
            <a:r>
              <a:rPr lang="en-GB" b="1" i="0" u="none" strike="noStrike" dirty="0">
                <a:solidFill>
                  <a:srgbClr val="000000"/>
                </a:solidFill>
                <a:effectLst/>
              </a:rPr>
              <a:t>What language(s) did you use to conduct the interviews? Did you use interpreters at all and if so, what were the challenges?</a:t>
            </a:r>
          </a:p>
          <a:p>
            <a:endParaRPr lang="en-GB" b="1" dirty="0">
              <a:solidFill>
                <a:srgbClr val="000000"/>
              </a:solidFill>
            </a:endParaRPr>
          </a:p>
          <a:p>
            <a:r>
              <a:rPr lang="en-GB" dirty="0">
                <a:solidFill>
                  <a:srgbClr val="000000"/>
                </a:solidFill>
              </a:rPr>
              <a:t>4. </a:t>
            </a:r>
            <a:r>
              <a:rPr lang="en-GB" dirty="0">
                <a:solidFill>
                  <a:schemeClr val="accent6">
                    <a:lumMod val="75000"/>
                  </a:schemeClr>
                </a:solidFill>
              </a:rPr>
              <a:t>0</a:t>
            </a:r>
            <a:r>
              <a:rPr lang="en-GB" b="0" i="0" u="none" strike="noStrike" dirty="0">
                <a:solidFill>
                  <a:schemeClr val="accent6">
                    <a:lumMod val="75000"/>
                  </a:schemeClr>
                </a:solidFill>
                <a:effectLst/>
              </a:rPr>
              <a:t>2:32: 04:35 </a:t>
            </a:r>
            <a:r>
              <a:rPr lang="en-GB" b="1" i="0" u="none" strike="noStrike" dirty="0">
                <a:solidFill>
                  <a:srgbClr val="000000"/>
                </a:solidFill>
                <a:effectLst/>
              </a:rPr>
              <a:t>What surprised you that came out of the interviews that you had not expected?</a:t>
            </a:r>
          </a:p>
          <a:p>
            <a:endParaRPr lang="en-GB" b="1" dirty="0">
              <a:solidFill>
                <a:srgbClr val="000000"/>
              </a:solidFill>
            </a:endParaRPr>
          </a:p>
          <a:p>
            <a:r>
              <a:rPr lang="en-GB" sz="1800" b="0" i="0" u="none" strike="noStrike" dirty="0">
                <a:solidFill>
                  <a:srgbClr val="000000"/>
                </a:solidFill>
                <a:effectLst/>
              </a:rPr>
              <a:t>5. </a:t>
            </a:r>
            <a:r>
              <a:rPr lang="en-GB" sz="1800" b="0" i="0" u="none" strike="noStrike" dirty="0">
                <a:solidFill>
                  <a:schemeClr val="accent6">
                    <a:lumMod val="75000"/>
                  </a:schemeClr>
                </a:solidFill>
                <a:effectLst/>
              </a:rPr>
              <a:t>04:36: - 06:01 </a:t>
            </a:r>
            <a:r>
              <a:rPr lang="en-GB" sz="1800" b="1" i="0" u="none" strike="noStrike" dirty="0">
                <a:solidFill>
                  <a:srgbClr val="000000"/>
                </a:solidFill>
                <a:effectLst/>
              </a:rPr>
              <a:t>How did you navigate the intricacies of communicating the voices of individuals from a different cultural background to yourself?</a:t>
            </a:r>
          </a:p>
          <a:p>
            <a:endParaRPr lang="en-GB" b="1" dirty="0">
              <a:solidFill>
                <a:srgbClr val="000000"/>
              </a:solidFill>
            </a:endParaRPr>
          </a:p>
          <a:p>
            <a:r>
              <a:rPr lang="en-GB" b="0" i="0" u="none" strike="noStrike" dirty="0">
                <a:solidFill>
                  <a:srgbClr val="000000"/>
                </a:solidFill>
                <a:effectLst/>
              </a:rPr>
              <a:t>6. </a:t>
            </a:r>
            <a:r>
              <a:rPr lang="en-GB" b="0" i="0" u="none" strike="noStrike" dirty="0">
                <a:solidFill>
                  <a:schemeClr val="accent6">
                    <a:lumMod val="75000"/>
                  </a:schemeClr>
                </a:solidFill>
                <a:effectLst/>
              </a:rPr>
              <a:t>06:04 – 06:50 </a:t>
            </a:r>
            <a:r>
              <a:rPr lang="en-GB" b="1" i="0" u="none" strike="noStrike" dirty="0">
                <a:solidFill>
                  <a:srgbClr val="000000"/>
                </a:solidFill>
                <a:effectLst/>
              </a:rPr>
              <a:t>Can you talk about your process. What comes first, your illustrations or the story and why?</a:t>
            </a:r>
          </a:p>
          <a:p>
            <a:endParaRPr lang="en-GB" b="1" dirty="0">
              <a:solidFill>
                <a:srgbClr val="000000"/>
              </a:solidFill>
            </a:endParaRPr>
          </a:p>
          <a:p>
            <a:r>
              <a:rPr lang="en-GB" b="0" i="0" u="none" strike="noStrike" dirty="0">
                <a:solidFill>
                  <a:srgbClr val="000000"/>
                </a:solidFill>
                <a:effectLst/>
              </a:rPr>
              <a:t>7. </a:t>
            </a:r>
            <a:r>
              <a:rPr lang="en-GB" b="0" i="0" u="none" strike="noStrike" dirty="0">
                <a:solidFill>
                  <a:schemeClr val="accent6">
                    <a:lumMod val="75000"/>
                  </a:schemeClr>
                </a:solidFill>
                <a:effectLst/>
              </a:rPr>
              <a:t>06:51 – 07:21 </a:t>
            </a:r>
            <a:r>
              <a:rPr lang="en-GB" b="1" dirty="0">
                <a:solidFill>
                  <a:srgbClr val="000000"/>
                </a:solidFill>
              </a:rPr>
              <a:t>Birgit Weyhe c</a:t>
            </a:r>
            <a:r>
              <a:rPr lang="en-GB" b="1" i="0" u="none" strike="noStrike" dirty="0">
                <a:solidFill>
                  <a:srgbClr val="000000"/>
                </a:solidFill>
                <a:effectLst/>
              </a:rPr>
              <a:t>oncluding comments</a:t>
            </a:r>
          </a:p>
          <a:p>
            <a:endParaRPr lang="en-US" dirty="0"/>
          </a:p>
        </p:txBody>
      </p:sp>
    </p:spTree>
    <p:extLst>
      <p:ext uri="{BB962C8B-B14F-4D97-AF65-F5344CB8AC3E}">
        <p14:creationId xmlns:p14="http://schemas.microsoft.com/office/powerpoint/2010/main" val="1584903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3" name="Freeform: Shape 12">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5" name="Freeform: Shape 14">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149C5A7-F00C-CA2B-9CF4-88A74D873892}"/>
              </a:ext>
            </a:extLst>
          </p:cNvPr>
          <p:cNvSpPr>
            <a:spLocks noGrp="1"/>
          </p:cNvSpPr>
          <p:nvPr>
            <p:ph type="title"/>
          </p:nvPr>
        </p:nvSpPr>
        <p:spPr>
          <a:xfrm>
            <a:off x="457201" y="2474258"/>
            <a:ext cx="3343834" cy="2075875"/>
          </a:xfrm>
        </p:spPr>
        <p:txBody>
          <a:bodyPr vert="horz" lIns="91440" tIns="45720" rIns="91440" bIns="45720" rtlCol="0" anchor="b">
            <a:normAutofit/>
          </a:bodyPr>
          <a:lstStyle/>
          <a:p>
            <a:pPr algn="ctr"/>
            <a:r>
              <a:rPr lang="en-US" sz="5000" kern="1200" dirty="0">
                <a:solidFill>
                  <a:schemeClr val="tx1"/>
                </a:solidFill>
                <a:latin typeface="+mj-lt"/>
                <a:ea typeface="+mj-ea"/>
                <a:cs typeface="+mj-cs"/>
              </a:rPr>
              <a:t>Sharing translations</a:t>
            </a:r>
          </a:p>
        </p:txBody>
      </p:sp>
      <p:pic>
        <p:nvPicPr>
          <p:cNvPr id="4" name="Picture 3" descr="A picture containing text, posing, store, several&#10;&#10;Description automatically generated">
            <a:extLst>
              <a:ext uri="{FF2B5EF4-FFF2-40B4-BE49-F238E27FC236}">
                <a16:creationId xmlns:a16="http://schemas.microsoft.com/office/drawing/2014/main" id="{E459A667-A06A-6648-ECA4-BFFB471C14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6251" y="942247"/>
            <a:ext cx="6631341" cy="4973505"/>
          </a:xfrm>
          <a:prstGeom prst="rect">
            <a:avLst/>
          </a:prstGeom>
        </p:spPr>
      </p:pic>
      <p:sp>
        <p:nvSpPr>
          <p:cNvPr id="3" name="TextBox 2">
            <a:extLst>
              <a:ext uri="{FF2B5EF4-FFF2-40B4-BE49-F238E27FC236}">
                <a16:creationId xmlns:a16="http://schemas.microsoft.com/office/drawing/2014/main" id="{B4A965B9-3B62-898E-2614-6C3C23FFA3C1}"/>
              </a:ext>
            </a:extLst>
          </p:cNvPr>
          <p:cNvSpPr txBox="1"/>
          <p:nvPr/>
        </p:nvSpPr>
        <p:spPr>
          <a:xfrm>
            <a:off x="2635624" y="51457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90436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photo, book, different&#10;&#10;Description automatically generated">
            <a:extLst>
              <a:ext uri="{FF2B5EF4-FFF2-40B4-BE49-F238E27FC236}">
                <a16:creationId xmlns:a16="http://schemas.microsoft.com/office/drawing/2014/main" id="{158CD0AC-49B9-4439-B5E5-9B5E299A319C}"/>
              </a:ext>
            </a:extLst>
          </p:cNvPr>
          <p:cNvPicPr>
            <a:picLocks noChangeAspect="1"/>
          </p:cNvPicPr>
          <p:nvPr/>
        </p:nvPicPr>
        <p:blipFill>
          <a:blip r:embed="rId2"/>
          <a:stretch>
            <a:fillRect/>
          </a:stretch>
        </p:blipFill>
        <p:spPr>
          <a:xfrm>
            <a:off x="-12939" y="-665002"/>
            <a:ext cx="12217877" cy="6877049"/>
          </a:xfrm>
          <a:prstGeom prst="rect">
            <a:avLst/>
          </a:prstGeom>
        </p:spPr>
      </p:pic>
      <p:sp>
        <p:nvSpPr>
          <p:cNvPr id="2" name="TextBox 1">
            <a:extLst>
              <a:ext uri="{FF2B5EF4-FFF2-40B4-BE49-F238E27FC236}">
                <a16:creationId xmlns:a16="http://schemas.microsoft.com/office/drawing/2014/main" id="{71FEBC6C-7CEE-4A96-9045-75A0F6289505}"/>
              </a:ext>
            </a:extLst>
          </p:cNvPr>
          <p:cNvSpPr txBox="1"/>
          <p:nvPr/>
        </p:nvSpPr>
        <p:spPr>
          <a:xfrm>
            <a:off x="3380763" y="6211669"/>
            <a:ext cx="6845416" cy="646331"/>
          </a:xfrm>
          <a:prstGeom prst="rect">
            <a:avLst/>
          </a:prstGeom>
          <a:noFill/>
        </p:spPr>
        <p:txBody>
          <a:bodyPr wrap="square" rtlCol="0">
            <a:spAutoFit/>
          </a:bodyPr>
          <a:lstStyle/>
          <a:p>
            <a:r>
              <a:rPr lang="en-GB" dirty="0"/>
              <a:t>Presentation © Queen’s College Translation Exchange 2023</a:t>
            </a:r>
          </a:p>
          <a:p>
            <a:r>
              <a:rPr lang="en-GB" dirty="0"/>
              <a:t>Designed by Clare </a:t>
            </a:r>
            <a:r>
              <a:rPr lang="en-GB" dirty="0" err="1"/>
              <a:t>Savory</a:t>
            </a:r>
            <a:endParaRPr lang="en-GB" dirty="0"/>
          </a:p>
        </p:txBody>
      </p:sp>
      <p:pic>
        <p:nvPicPr>
          <p:cNvPr id="5" name="Picture 4">
            <a:extLst>
              <a:ext uri="{FF2B5EF4-FFF2-40B4-BE49-F238E27FC236}">
                <a16:creationId xmlns:a16="http://schemas.microsoft.com/office/drawing/2014/main" id="{6E2F1FB2-02E3-554B-8B80-8E90B85957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8471" y="3424948"/>
            <a:ext cx="1995055" cy="1995055"/>
          </a:xfrm>
          <a:prstGeom prst="rect">
            <a:avLst/>
          </a:prstGeom>
        </p:spPr>
      </p:pic>
    </p:spTree>
    <p:extLst>
      <p:ext uri="{BB962C8B-B14F-4D97-AF65-F5344CB8AC3E}">
        <p14:creationId xmlns:p14="http://schemas.microsoft.com/office/powerpoint/2010/main" val="357312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 posing, bunch&#10;&#10;Description automatically generated">
            <a:extLst>
              <a:ext uri="{FF2B5EF4-FFF2-40B4-BE49-F238E27FC236}">
                <a16:creationId xmlns:a16="http://schemas.microsoft.com/office/drawing/2014/main" id="{42162EE9-F861-9EF0-D744-EB63DA7E4D3C}"/>
              </a:ext>
            </a:extLst>
          </p:cNvPr>
          <p:cNvPicPr>
            <a:picLocks noChangeAspect="1"/>
          </p:cNvPicPr>
          <p:nvPr/>
        </p:nvPicPr>
        <p:blipFill rotWithShape="1">
          <a:blip r:embed="rId3" cstate="screen">
            <a:alphaModFix amt="18000"/>
            <a:extLst>
              <a:ext uri="{28A0092B-C50C-407E-A947-70E740481C1C}">
                <a14:useLocalDpi xmlns:a14="http://schemas.microsoft.com/office/drawing/2010/main"/>
              </a:ext>
            </a:extLst>
          </a:blip>
          <a:srcRect/>
          <a:stretch/>
        </p:blipFill>
        <p:spPr>
          <a:xfrm>
            <a:off x="-194533" y="0"/>
            <a:ext cx="12191980" cy="6856718"/>
          </a:xfrm>
          <a:prstGeom prst="rect">
            <a:avLst/>
          </a:prstGeom>
        </p:spPr>
      </p:pic>
      <p:sp>
        <p:nvSpPr>
          <p:cNvPr id="9" name="TextBox 8">
            <a:extLst>
              <a:ext uri="{FF2B5EF4-FFF2-40B4-BE49-F238E27FC236}">
                <a16:creationId xmlns:a16="http://schemas.microsoft.com/office/drawing/2014/main" id="{AEA60769-B87E-FB26-D71A-83B95CC30A7C}"/>
              </a:ext>
            </a:extLst>
          </p:cNvPr>
          <p:cNvSpPr txBox="1"/>
          <p:nvPr/>
        </p:nvSpPr>
        <p:spPr>
          <a:xfrm>
            <a:off x="8557909" y="3112852"/>
            <a:ext cx="1964987" cy="777894"/>
          </a:xfrm>
          <a:prstGeom prst="rect">
            <a:avLst/>
          </a:prstGeom>
          <a:noFill/>
        </p:spPr>
        <p:txBody>
          <a:bodyPr wrap="square" rtlCol="0">
            <a:spAutoFit/>
          </a:bodyPr>
          <a:lstStyle/>
          <a:p>
            <a:endParaRPr lang="en-US" dirty="0"/>
          </a:p>
        </p:txBody>
      </p:sp>
      <p:sp>
        <p:nvSpPr>
          <p:cNvPr id="11" name="Rectangle 8">
            <a:extLst>
              <a:ext uri="{FF2B5EF4-FFF2-40B4-BE49-F238E27FC236}">
                <a16:creationId xmlns:a16="http://schemas.microsoft.com/office/drawing/2014/main" id="{0AE62DBE-7AC6-1E9C-24E8-978A2116A1DD}"/>
              </a:ext>
            </a:extLst>
          </p:cNvPr>
          <p:cNvSpPr>
            <a:spLocks noChangeArrowheads="1"/>
          </p:cNvSpPr>
          <p:nvPr/>
        </p:nvSpPr>
        <p:spPr bwMode="auto">
          <a:xfrm>
            <a:off x="3771900" y="12840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Google Shape;112;p4">
            <a:extLst>
              <a:ext uri="{FF2B5EF4-FFF2-40B4-BE49-F238E27FC236}">
                <a16:creationId xmlns:a16="http://schemas.microsoft.com/office/drawing/2014/main" id="{4A930FB2-B468-7723-5F0C-59CFAC9BEDC3}"/>
              </a:ext>
            </a:extLst>
          </p:cNvPr>
          <p:cNvSpPr txBox="1"/>
          <p:nvPr/>
        </p:nvSpPr>
        <p:spPr>
          <a:xfrm>
            <a:off x="1434906" y="1166842"/>
            <a:ext cx="8959662"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ea typeface="Book Antiqua"/>
                <a:cs typeface="Book Antiqua"/>
                <a:sym typeface="Book Antiqua"/>
              </a:rPr>
              <a:t>The text you’re going to translate today has lots of historical and cultural references.</a:t>
            </a:r>
            <a:endParaRPr dirty="0"/>
          </a:p>
          <a:p>
            <a:pPr marL="0" marR="0" lvl="0" indent="0" algn="l" rtl="0">
              <a:spcBef>
                <a:spcPts val="0"/>
              </a:spcBef>
              <a:spcAft>
                <a:spcPts val="0"/>
              </a:spcAft>
              <a:buNone/>
            </a:pPr>
            <a:endParaRPr sz="2400" dirty="0">
              <a:solidFill>
                <a:schemeClr val="dk1"/>
              </a:solidFill>
              <a:ea typeface="Book Antiqua"/>
              <a:cs typeface="Book Antiqua"/>
              <a:sym typeface="Book Antiqua"/>
            </a:endParaRPr>
          </a:p>
          <a:p>
            <a:pPr marL="0" marR="0" lvl="0" indent="0" algn="l" rtl="0">
              <a:spcBef>
                <a:spcPts val="0"/>
              </a:spcBef>
              <a:spcAft>
                <a:spcPts val="0"/>
              </a:spcAft>
              <a:buNone/>
            </a:pPr>
            <a:r>
              <a:rPr lang="en-GB" sz="2400" dirty="0">
                <a:solidFill>
                  <a:schemeClr val="dk1"/>
                </a:solidFill>
                <a:ea typeface="Book Antiqua"/>
                <a:cs typeface="Book Antiqua"/>
                <a:sym typeface="Book Antiqua"/>
              </a:rPr>
              <a:t>To help us understand what is going on and decide </a:t>
            </a:r>
            <a:r>
              <a:rPr lang="en-GB" sz="2400" i="1" dirty="0">
                <a:solidFill>
                  <a:schemeClr val="dk1"/>
                </a:solidFill>
                <a:ea typeface="Book Antiqua"/>
                <a:cs typeface="Book Antiqua"/>
                <a:sym typeface="Book Antiqua"/>
              </a:rPr>
              <a:t>how</a:t>
            </a:r>
            <a:r>
              <a:rPr lang="en-GB" sz="2400" dirty="0">
                <a:solidFill>
                  <a:schemeClr val="dk1"/>
                </a:solidFill>
                <a:ea typeface="Book Antiqua"/>
                <a:cs typeface="Book Antiqua"/>
                <a:sym typeface="Book Antiqua"/>
              </a:rPr>
              <a:t> to translate the words, we need to research the text.</a:t>
            </a:r>
            <a:endParaRPr dirty="0"/>
          </a:p>
          <a:p>
            <a:pPr marL="0" marR="0" lvl="0" indent="0" algn="l" rtl="0">
              <a:spcBef>
                <a:spcPts val="0"/>
              </a:spcBef>
              <a:spcAft>
                <a:spcPts val="0"/>
              </a:spcAft>
              <a:buNone/>
            </a:pPr>
            <a:endParaRPr sz="2400" dirty="0">
              <a:solidFill>
                <a:schemeClr val="dk1"/>
              </a:solidFill>
              <a:ea typeface="Book Antiqua"/>
              <a:cs typeface="Book Antiqua"/>
              <a:sym typeface="Book Antiqua"/>
            </a:endParaRPr>
          </a:p>
          <a:p>
            <a:pPr marL="0" marR="0" lvl="0" indent="0" algn="l" rtl="0">
              <a:spcBef>
                <a:spcPts val="0"/>
              </a:spcBef>
              <a:spcAft>
                <a:spcPts val="0"/>
              </a:spcAft>
              <a:buNone/>
            </a:pPr>
            <a:r>
              <a:rPr lang="en-GB" sz="2400" dirty="0">
                <a:solidFill>
                  <a:schemeClr val="dk1"/>
                </a:solidFill>
                <a:ea typeface="Book Antiqua"/>
                <a:cs typeface="Book Antiqua"/>
                <a:sym typeface="Book Antiqua"/>
              </a:rPr>
              <a:t>Using the information available to you, can you identify:</a:t>
            </a:r>
            <a:endParaRPr dirty="0"/>
          </a:p>
          <a:p>
            <a:pPr marL="0" marR="0" lvl="0" indent="0" algn="l" rtl="0">
              <a:spcBef>
                <a:spcPts val="0"/>
              </a:spcBef>
              <a:spcAft>
                <a:spcPts val="0"/>
              </a:spcAft>
              <a:buNone/>
            </a:pPr>
            <a:endParaRPr sz="2400" dirty="0">
              <a:solidFill>
                <a:schemeClr val="dk1"/>
              </a:solidFill>
              <a:ea typeface="Book Antiqua"/>
              <a:cs typeface="Book Antiqua"/>
              <a:sym typeface="Book Antiqua"/>
            </a:endParaRPr>
          </a:p>
          <a:p>
            <a:pPr marL="285750" marR="0" lvl="0" indent="-285750" algn="l" rtl="0">
              <a:spcBef>
                <a:spcPts val="0"/>
              </a:spcBef>
              <a:spcAft>
                <a:spcPts val="0"/>
              </a:spcAft>
              <a:buClr>
                <a:schemeClr val="dk1"/>
              </a:buClr>
              <a:buSzPts val="2400"/>
              <a:buFont typeface="Arial"/>
              <a:buChar char="•"/>
            </a:pPr>
            <a:r>
              <a:rPr lang="en-GB" sz="2400" i="1" dirty="0">
                <a:solidFill>
                  <a:schemeClr val="dk1"/>
                </a:solidFill>
                <a:ea typeface="Book Antiqua"/>
                <a:cs typeface="Book Antiqua"/>
                <a:sym typeface="Book Antiqua"/>
              </a:rPr>
              <a:t>What type of book is it? </a:t>
            </a:r>
            <a:endParaRPr dirty="0"/>
          </a:p>
          <a:p>
            <a:pPr marL="285750" marR="0" lvl="0" indent="-285750" algn="l" rtl="0">
              <a:spcBef>
                <a:spcPts val="0"/>
              </a:spcBef>
              <a:spcAft>
                <a:spcPts val="0"/>
              </a:spcAft>
              <a:buClr>
                <a:schemeClr val="dk1"/>
              </a:buClr>
              <a:buSzPts val="2400"/>
              <a:buFont typeface="Arial"/>
              <a:buChar char="•"/>
            </a:pPr>
            <a:r>
              <a:rPr lang="en-GB" sz="2400" i="1" dirty="0">
                <a:solidFill>
                  <a:schemeClr val="dk1"/>
                </a:solidFill>
                <a:ea typeface="Book Antiqua"/>
                <a:cs typeface="Book Antiqua"/>
                <a:sym typeface="Book Antiqua"/>
              </a:rPr>
              <a:t>Who is the target audience?</a:t>
            </a:r>
            <a:endParaRPr dirty="0"/>
          </a:p>
        </p:txBody>
      </p:sp>
    </p:spTree>
    <p:extLst>
      <p:ext uri="{BB962C8B-B14F-4D97-AF65-F5344CB8AC3E}">
        <p14:creationId xmlns:p14="http://schemas.microsoft.com/office/powerpoint/2010/main" val="2163576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indoor, various, lots&#10;&#10;Description automatically generated">
            <a:extLst>
              <a:ext uri="{FF2B5EF4-FFF2-40B4-BE49-F238E27FC236}">
                <a16:creationId xmlns:a16="http://schemas.microsoft.com/office/drawing/2014/main" id="{CFCA3865-E52B-52AA-4529-BBA1BF8CC7C4}"/>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20" y="1282"/>
            <a:ext cx="12191980" cy="6856718"/>
          </a:xfrm>
          <a:prstGeom prst="rect">
            <a:avLst/>
          </a:prstGeom>
          <a:solidFill>
            <a:schemeClr val="bg1">
              <a:alpha val="21000"/>
            </a:schemeClr>
          </a:solidFill>
          <a:effectLst>
            <a:outerShdw blurRad="50800" dist="50800" dir="5400000" algn="ctr" rotWithShape="0">
              <a:srgbClr val="000000">
                <a:alpha val="37000"/>
              </a:srgbClr>
            </a:outerShdw>
          </a:effectLst>
        </p:spPr>
      </p:pic>
      <p:pic>
        <p:nvPicPr>
          <p:cNvPr id="9" name="Picture 8" descr="A picture containing text, indoor, various, lots&#10;&#10;Description automatically generated">
            <a:extLst>
              <a:ext uri="{FF2B5EF4-FFF2-40B4-BE49-F238E27FC236}">
                <a16:creationId xmlns:a16="http://schemas.microsoft.com/office/drawing/2014/main" id="{02AA1E9C-0407-A8A0-E270-4F663F6DBAFA}"/>
              </a:ext>
            </a:extLst>
          </p:cNvPr>
          <p:cNvPicPr>
            <a:picLocks noChangeAspect="1"/>
          </p:cNvPicPr>
          <p:nvPr/>
        </p:nvPicPr>
        <p:blipFill rotWithShape="1">
          <a:blip r:embed="rId3" cstate="screen">
            <a:alphaModFix amt="0"/>
            <a:extLst>
              <a:ext uri="{28A0092B-C50C-407E-A947-70E740481C1C}">
                <a14:useLocalDpi xmlns:a14="http://schemas.microsoft.com/office/drawing/2010/main"/>
              </a:ext>
            </a:extLst>
          </a:blip>
          <a:srcRect/>
          <a:stretch/>
        </p:blipFill>
        <p:spPr>
          <a:xfrm>
            <a:off x="-1504" y="39382"/>
            <a:ext cx="12191980" cy="6856718"/>
          </a:xfrm>
          <a:prstGeom prst="rect">
            <a:avLst/>
          </a:prstGeom>
          <a:solidFill>
            <a:schemeClr val="bg1">
              <a:alpha val="21000"/>
            </a:schemeClr>
          </a:solidFill>
          <a:effectLst>
            <a:outerShdw blurRad="50800" dist="50800" dir="5400000" algn="ctr" rotWithShape="0">
              <a:srgbClr val="000000">
                <a:alpha val="9000"/>
              </a:srgbClr>
            </a:outerShdw>
          </a:effectLst>
        </p:spPr>
      </p:pic>
      <p:pic>
        <p:nvPicPr>
          <p:cNvPr id="10" name="Picture 9" descr="Text&#10;&#10;Description automatically generated">
            <a:extLst>
              <a:ext uri="{FF2B5EF4-FFF2-40B4-BE49-F238E27FC236}">
                <a16:creationId xmlns:a16="http://schemas.microsoft.com/office/drawing/2014/main" id="{D18D19AC-63C1-21DC-BDDE-CB87D2C15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2824256" y="933450"/>
            <a:ext cx="6858000" cy="5143500"/>
          </a:xfrm>
          <a:prstGeom prst="rect">
            <a:avLst/>
          </a:prstGeom>
        </p:spPr>
      </p:pic>
      <p:sp>
        <p:nvSpPr>
          <p:cNvPr id="12" name="TextBox 11">
            <a:extLst>
              <a:ext uri="{FF2B5EF4-FFF2-40B4-BE49-F238E27FC236}">
                <a16:creationId xmlns:a16="http://schemas.microsoft.com/office/drawing/2014/main" id="{38590A13-C840-CCE3-FD37-AC30D2C3AD6A}"/>
              </a:ext>
            </a:extLst>
          </p:cNvPr>
          <p:cNvSpPr txBox="1"/>
          <p:nvPr/>
        </p:nvSpPr>
        <p:spPr>
          <a:xfrm>
            <a:off x="808475" y="919877"/>
            <a:ext cx="2429933" cy="2585323"/>
          </a:xfrm>
          <a:prstGeom prst="rect">
            <a:avLst/>
          </a:prstGeom>
          <a:gradFill>
            <a:gsLst>
              <a:gs pos="0">
                <a:schemeClr val="accent6">
                  <a:lumMod val="0"/>
                  <a:lumOff val="100000"/>
                </a:schemeClr>
              </a:gs>
              <a:gs pos="74000">
                <a:schemeClr val="accent6">
                  <a:lumMod val="29000"/>
                  <a:lumOff val="71000"/>
                </a:schemeClr>
              </a:gs>
              <a:gs pos="83000">
                <a:schemeClr val="accent6">
                  <a:lumMod val="45000"/>
                  <a:lumOff val="55000"/>
                </a:schemeClr>
              </a:gs>
              <a:gs pos="100000">
                <a:schemeClr val="accent6">
                  <a:lumMod val="47000"/>
                  <a:lumOff val="53000"/>
                </a:schemeClr>
              </a:gs>
            </a:gsLst>
            <a:lin ang="5400000" scaled="1"/>
          </a:gradFill>
          <a:ln>
            <a:solidFill>
              <a:schemeClr val="accent6"/>
            </a:solidFill>
          </a:ln>
        </p:spPr>
        <p:txBody>
          <a:bodyPr wrap="square" rtlCol="0">
            <a:spAutoFit/>
          </a:bodyPr>
          <a:lstStyle/>
          <a:p>
            <a:r>
              <a:rPr lang="en-US" dirty="0" err="1"/>
              <a:t>Schaut</a:t>
            </a:r>
            <a:r>
              <a:rPr lang="en-US" dirty="0"/>
              <a:t> </a:t>
            </a:r>
            <a:r>
              <a:rPr lang="en-US" dirty="0" err="1"/>
              <a:t>diese</a:t>
            </a:r>
            <a:r>
              <a:rPr lang="en-US" dirty="0"/>
              <a:t> </a:t>
            </a:r>
            <a:r>
              <a:rPr lang="en-US" dirty="0" err="1"/>
              <a:t>Bilder</a:t>
            </a:r>
            <a:r>
              <a:rPr lang="en-US" dirty="0"/>
              <a:t> auf der </a:t>
            </a:r>
            <a:r>
              <a:rPr lang="en-US" dirty="0" err="1"/>
              <a:t>Titelseite</a:t>
            </a:r>
            <a:r>
              <a:rPr lang="en-US" dirty="0"/>
              <a:t> der </a:t>
            </a:r>
            <a:r>
              <a:rPr lang="en-US" dirty="0" err="1"/>
              <a:t>englischen</a:t>
            </a:r>
            <a:r>
              <a:rPr lang="en-US" dirty="0"/>
              <a:t> </a:t>
            </a:r>
            <a:r>
              <a:rPr lang="en-US" dirty="0" err="1"/>
              <a:t>Übersetzung</a:t>
            </a:r>
            <a:r>
              <a:rPr lang="en-US" dirty="0"/>
              <a:t> an.</a:t>
            </a:r>
          </a:p>
          <a:p>
            <a:endParaRPr lang="en-US" dirty="0"/>
          </a:p>
          <a:p>
            <a:r>
              <a:rPr lang="en-US" dirty="0"/>
              <a:t>Um was </a:t>
            </a:r>
            <a:r>
              <a:rPr lang="en-US" dirty="0" err="1"/>
              <a:t>geht</a:t>
            </a:r>
            <a:r>
              <a:rPr lang="en-US" dirty="0"/>
              <a:t> es in </a:t>
            </a:r>
            <a:r>
              <a:rPr lang="en-US" dirty="0" err="1"/>
              <a:t>dieser</a:t>
            </a:r>
            <a:r>
              <a:rPr lang="en-US" dirty="0"/>
              <a:t> </a:t>
            </a:r>
            <a:r>
              <a:rPr lang="en-US" dirty="0" err="1"/>
              <a:t>Geschichte</a:t>
            </a:r>
            <a:r>
              <a:rPr lang="en-US" dirty="0"/>
              <a:t> </a:t>
            </a:r>
            <a:r>
              <a:rPr lang="en-US" dirty="0" err="1"/>
              <a:t>eurer</a:t>
            </a:r>
            <a:r>
              <a:rPr lang="en-US" dirty="0"/>
              <a:t> </a:t>
            </a:r>
            <a:r>
              <a:rPr lang="en-US" dirty="0" err="1"/>
              <a:t>Meinung</a:t>
            </a:r>
            <a:r>
              <a:rPr lang="en-US" dirty="0"/>
              <a:t> </a:t>
            </a:r>
            <a:r>
              <a:rPr lang="en-US" dirty="0" err="1"/>
              <a:t>nach</a:t>
            </a:r>
            <a:r>
              <a:rPr lang="en-US" dirty="0"/>
              <a:t>?</a:t>
            </a:r>
          </a:p>
          <a:p>
            <a:endParaRPr lang="en-US" dirty="0"/>
          </a:p>
        </p:txBody>
      </p:sp>
    </p:spTree>
    <p:extLst>
      <p:ext uri="{BB962C8B-B14F-4D97-AF65-F5344CB8AC3E}">
        <p14:creationId xmlns:p14="http://schemas.microsoft.com/office/powerpoint/2010/main" val="3869153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indoor, posing, bunch&#10;&#10;Description automatically generated">
            <a:extLst>
              <a:ext uri="{FF2B5EF4-FFF2-40B4-BE49-F238E27FC236}">
                <a16:creationId xmlns:a16="http://schemas.microsoft.com/office/drawing/2014/main" id="{C9923705-2CC0-D01E-F3FF-8E5AEEAE20B8}"/>
              </a:ext>
            </a:extLst>
          </p:cNvPr>
          <p:cNvPicPr>
            <a:picLocks noChangeAspect="1"/>
          </p:cNvPicPr>
          <p:nvPr/>
        </p:nvPicPr>
        <p:blipFill rotWithShape="1">
          <a:blip r:embed="rId3" cstate="screen">
            <a:alphaModFix amt="17000"/>
            <a:extLst>
              <a:ext uri="{28A0092B-C50C-407E-A947-70E740481C1C}">
                <a14:useLocalDpi xmlns:a14="http://schemas.microsoft.com/office/drawing/2010/main"/>
              </a:ext>
            </a:extLst>
          </a:blip>
          <a:srcRect/>
          <a:stretch/>
        </p:blipFill>
        <p:spPr>
          <a:xfrm>
            <a:off x="20" y="-70979"/>
            <a:ext cx="12191980" cy="6856718"/>
          </a:xfrm>
          <a:prstGeom prst="rect">
            <a:avLst/>
          </a:prstGeom>
        </p:spPr>
      </p:pic>
      <p:pic>
        <p:nvPicPr>
          <p:cNvPr id="4" name="Picture 3" descr="A picture containing text, indoor, posing, bunch&#10;&#10;Description automatically generated">
            <a:extLst>
              <a:ext uri="{FF2B5EF4-FFF2-40B4-BE49-F238E27FC236}">
                <a16:creationId xmlns:a16="http://schemas.microsoft.com/office/drawing/2014/main" id="{4E767F93-4070-EDA0-3AE1-661A05963C70}"/>
              </a:ext>
            </a:extLst>
          </p:cNvPr>
          <p:cNvPicPr>
            <a:picLocks noChangeAspect="1"/>
          </p:cNvPicPr>
          <p:nvPr/>
        </p:nvPicPr>
        <p:blipFill rotWithShape="1">
          <a:blip r:embed="rId3" cstate="screen">
            <a:alphaModFix amt="0"/>
            <a:extLst>
              <a:ext uri="{28A0092B-C50C-407E-A947-70E740481C1C}">
                <a14:useLocalDpi xmlns:a14="http://schemas.microsoft.com/office/drawing/2010/main"/>
              </a:ext>
            </a:extLst>
          </a:blip>
          <a:srcRect/>
          <a:stretch/>
        </p:blipFill>
        <p:spPr>
          <a:xfrm>
            <a:off x="1475500" y="-2342782"/>
            <a:ext cx="12191980" cy="6856718"/>
          </a:xfrm>
          <a:prstGeom prst="rect">
            <a:avLst/>
          </a:prstGeom>
        </p:spPr>
      </p:pic>
      <p:pic>
        <p:nvPicPr>
          <p:cNvPr id="5" name="Picture 4" descr="Text&#10;&#10;Description automatically generated">
            <a:extLst>
              <a:ext uri="{FF2B5EF4-FFF2-40B4-BE49-F238E27FC236}">
                <a16:creationId xmlns:a16="http://schemas.microsoft.com/office/drawing/2014/main" id="{1B3157D7-A12A-CA53-DA9E-F00CC8ED2D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1236569" y="876104"/>
            <a:ext cx="6858000" cy="5143500"/>
          </a:xfrm>
          <a:prstGeom prst="rect">
            <a:avLst/>
          </a:prstGeom>
        </p:spPr>
      </p:pic>
      <p:sp>
        <p:nvSpPr>
          <p:cNvPr id="6" name="TextBox 5">
            <a:extLst>
              <a:ext uri="{FF2B5EF4-FFF2-40B4-BE49-F238E27FC236}">
                <a16:creationId xmlns:a16="http://schemas.microsoft.com/office/drawing/2014/main" id="{931EB667-2F9E-CED0-FBA1-C50B40CE0A24}"/>
              </a:ext>
            </a:extLst>
          </p:cNvPr>
          <p:cNvSpPr txBox="1"/>
          <p:nvPr/>
        </p:nvSpPr>
        <p:spPr>
          <a:xfrm>
            <a:off x="103591" y="1695914"/>
            <a:ext cx="1929182" cy="369332"/>
          </a:xfrm>
          <a:prstGeom prst="rect">
            <a:avLst/>
          </a:prstGeom>
          <a:gradFill>
            <a:gsLst>
              <a:gs pos="0">
                <a:schemeClr val="accent6">
                  <a:lumMod val="0"/>
                  <a:lumOff val="100000"/>
                </a:schemeClr>
              </a:gs>
              <a:gs pos="74000">
                <a:schemeClr val="accent6">
                  <a:lumMod val="29000"/>
                  <a:lumOff val="71000"/>
                </a:schemeClr>
              </a:gs>
              <a:gs pos="83000">
                <a:schemeClr val="accent6">
                  <a:lumMod val="45000"/>
                  <a:lumOff val="55000"/>
                </a:schemeClr>
              </a:gs>
              <a:gs pos="100000">
                <a:schemeClr val="accent6">
                  <a:lumMod val="47000"/>
                  <a:lumOff val="53000"/>
                </a:schemeClr>
              </a:gs>
            </a:gsLst>
            <a:lin ang="5400000" scaled="1"/>
          </a:gradFill>
          <a:ln>
            <a:solidFill>
              <a:schemeClr val="accent6"/>
            </a:solidFill>
          </a:ln>
        </p:spPr>
        <p:txBody>
          <a:bodyPr wrap="none" rtlCol="0">
            <a:spAutoFit/>
          </a:bodyPr>
          <a:lstStyle/>
          <a:p>
            <a:r>
              <a:rPr lang="en-US" dirty="0" err="1"/>
              <a:t>Arbeitsbewilligung</a:t>
            </a:r>
            <a:endParaRPr lang="en-US" dirty="0"/>
          </a:p>
        </p:txBody>
      </p:sp>
      <p:sp>
        <p:nvSpPr>
          <p:cNvPr id="7" name="TextBox 6">
            <a:extLst>
              <a:ext uri="{FF2B5EF4-FFF2-40B4-BE49-F238E27FC236}">
                <a16:creationId xmlns:a16="http://schemas.microsoft.com/office/drawing/2014/main" id="{408C0350-2D56-32FB-931D-35529C8446D6}"/>
              </a:ext>
            </a:extLst>
          </p:cNvPr>
          <p:cNvSpPr txBox="1"/>
          <p:nvPr/>
        </p:nvSpPr>
        <p:spPr>
          <a:xfrm>
            <a:off x="0" y="3527923"/>
            <a:ext cx="2047437" cy="2585323"/>
          </a:xfrm>
          <a:prstGeom prst="rect">
            <a:avLst/>
          </a:prstGeom>
          <a:gradFill>
            <a:gsLst>
              <a:gs pos="0">
                <a:schemeClr val="accent6">
                  <a:lumMod val="0"/>
                  <a:lumOff val="100000"/>
                </a:schemeClr>
              </a:gs>
              <a:gs pos="74000">
                <a:schemeClr val="accent6">
                  <a:lumMod val="29000"/>
                  <a:lumOff val="71000"/>
                </a:schemeClr>
              </a:gs>
              <a:gs pos="83000">
                <a:schemeClr val="accent6">
                  <a:lumMod val="45000"/>
                  <a:lumOff val="55000"/>
                </a:schemeClr>
              </a:gs>
              <a:gs pos="100000">
                <a:schemeClr val="accent6">
                  <a:lumMod val="47000"/>
                  <a:lumOff val="53000"/>
                </a:schemeClr>
              </a:gs>
            </a:gsLst>
            <a:lin ang="5400000" scaled="1"/>
          </a:gradFill>
          <a:ln>
            <a:solidFill>
              <a:schemeClr val="accent6"/>
            </a:solidFill>
          </a:ln>
        </p:spPr>
        <p:txBody>
          <a:bodyPr wrap="square" rtlCol="0">
            <a:spAutoFit/>
          </a:bodyPr>
          <a:lstStyle/>
          <a:p>
            <a:r>
              <a:rPr lang="en-US" dirty="0"/>
              <a:t>Deutsche </a:t>
            </a:r>
            <a:r>
              <a:rPr lang="en-US" dirty="0" err="1"/>
              <a:t>Demokratische</a:t>
            </a:r>
            <a:r>
              <a:rPr lang="en-US" dirty="0"/>
              <a:t> </a:t>
            </a:r>
            <a:r>
              <a:rPr lang="en-US" dirty="0" err="1"/>
              <a:t>Republik</a:t>
            </a:r>
            <a:endParaRPr lang="en-US" dirty="0"/>
          </a:p>
          <a:p>
            <a:r>
              <a:rPr lang="en-US" dirty="0"/>
              <a:t>= German Democratic Republic (GDR) {former East Germany 7 Oct 1949 - 9 Oct 1990}</a:t>
            </a:r>
          </a:p>
        </p:txBody>
      </p:sp>
      <p:sp>
        <p:nvSpPr>
          <p:cNvPr id="11" name="TextBox 10">
            <a:extLst>
              <a:ext uri="{FF2B5EF4-FFF2-40B4-BE49-F238E27FC236}">
                <a16:creationId xmlns:a16="http://schemas.microsoft.com/office/drawing/2014/main" id="{CDD5C053-6FC3-D7B9-CB02-FC73177690DF}"/>
              </a:ext>
            </a:extLst>
          </p:cNvPr>
          <p:cNvSpPr txBox="1"/>
          <p:nvPr/>
        </p:nvSpPr>
        <p:spPr>
          <a:xfrm>
            <a:off x="7461209" y="123694"/>
            <a:ext cx="2446867" cy="2308324"/>
          </a:xfrm>
          <a:prstGeom prst="rect">
            <a:avLst/>
          </a:prstGeom>
          <a:gradFill>
            <a:gsLst>
              <a:gs pos="0">
                <a:schemeClr val="accent6">
                  <a:lumMod val="0"/>
                  <a:lumOff val="100000"/>
                </a:schemeClr>
              </a:gs>
              <a:gs pos="74000">
                <a:schemeClr val="accent6">
                  <a:lumMod val="29000"/>
                  <a:lumOff val="71000"/>
                </a:schemeClr>
              </a:gs>
              <a:gs pos="83000">
                <a:schemeClr val="accent6">
                  <a:lumMod val="45000"/>
                  <a:lumOff val="55000"/>
                </a:schemeClr>
              </a:gs>
              <a:gs pos="100000">
                <a:schemeClr val="accent6">
                  <a:lumMod val="47000"/>
                  <a:lumOff val="53000"/>
                </a:schemeClr>
              </a:gs>
            </a:gsLst>
            <a:lin ang="5400000" scaled="1"/>
          </a:gradFill>
          <a:ln>
            <a:solidFill>
              <a:schemeClr val="accent6"/>
            </a:solidFill>
          </a:ln>
          <a:effectLst>
            <a:outerShdw blurRad="50800" dist="50800" dir="5400000" algn="ctr" rotWithShape="0">
              <a:schemeClr val="accent6">
                <a:lumMod val="20000"/>
                <a:lumOff val="80000"/>
              </a:schemeClr>
            </a:outerShdw>
          </a:effectLst>
        </p:spPr>
        <p:txBody>
          <a:bodyPr wrap="square" rtlCol="0">
            <a:spAutoFit/>
          </a:bodyPr>
          <a:lstStyle/>
          <a:p>
            <a:r>
              <a:rPr lang="en-US" dirty="0"/>
              <a:t>East German stamps </a:t>
            </a:r>
          </a:p>
          <a:p>
            <a:r>
              <a:rPr lang="en-US" dirty="0"/>
              <a:t>showing unity (</a:t>
            </a:r>
            <a:r>
              <a:rPr lang="en-US" i="1" dirty="0" err="1"/>
              <a:t>Solidarität</a:t>
            </a:r>
            <a:r>
              <a:rPr lang="en-US" dirty="0"/>
              <a:t>) between communist GDR</a:t>
            </a:r>
          </a:p>
          <a:p>
            <a:r>
              <a:rPr lang="en-US" dirty="0"/>
              <a:t>and socialist states in Africa. </a:t>
            </a:r>
            <a:r>
              <a:rPr lang="en-US" i="1" dirty="0"/>
              <a:t>‘Zwei </a:t>
            </a:r>
            <a:r>
              <a:rPr lang="en-US" i="1" dirty="0" err="1"/>
              <a:t>sozialistische</a:t>
            </a:r>
            <a:r>
              <a:rPr lang="en-US" i="1" dirty="0"/>
              <a:t> </a:t>
            </a:r>
            <a:r>
              <a:rPr lang="en-US" i="1" dirty="0" err="1"/>
              <a:t>Bruderstaaten</a:t>
            </a:r>
            <a:r>
              <a:rPr lang="en-US" dirty="0"/>
              <a:t>’</a:t>
            </a:r>
          </a:p>
        </p:txBody>
      </p:sp>
      <p:pic>
        <p:nvPicPr>
          <p:cNvPr id="12" name="Picture 3" descr="page1image23549424">
            <a:extLst>
              <a:ext uri="{FF2B5EF4-FFF2-40B4-BE49-F238E27FC236}">
                <a16:creationId xmlns:a16="http://schemas.microsoft.com/office/drawing/2014/main" id="{536D0863-7A95-BA7C-A149-2473F2B57DD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987042" y="432889"/>
            <a:ext cx="1851596" cy="24687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7A88762-A48A-4493-041A-2C0724A52313}"/>
              </a:ext>
            </a:extLst>
          </p:cNvPr>
          <p:cNvSpPr txBox="1"/>
          <p:nvPr/>
        </p:nvSpPr>
        <p:spPr>
          <a:xfrm>
            <a:off x="7237319" y="3403821"/>
            <a:ext cx="4951633" cy="3139321"/>
          </a:xfrm>
          <a:prstGeom prst="rect">
            <a:avLst/>
          </a:prstGeom>
          <a:gradFill>
            <a:gsLst>
              <a:gs pos="0">
                <a:schemeClr val="accent6">
                  <a:lumMod val="0"/>
                  <a:lumOff val="100000"/>
                </a:schemeClr>
              </a:gs>
              <a:gs pos="74000">
                <a:schemeClr val="accent6">
                  <a:lumMod val="29000"/>
                  <a:lumOff val="71000"/>
                </a:schemeClr>
              </a:gs>
              <a:gs pos="83000">
                <a:schemeClr val="accent6">
                  <a:lumMod val="45000"/>
                  <a:lumOff val="55000"/>
                </a:schemeClr>
              </a:gs>
              <a:gs pos="100000">
                <a:schemeClr val="accent6">
                  <a:lumMod val="47000"/>
                  <a:lumOff val="53000"/>
                </a:schemeClr>
              </a:gs>
            </a:gsLst>
            <a:lin ang="5400000" scaled="1"/>
          </a:gradFill>
          <a:ln>
            <a:solidFill>
              <a:schemeClr val="accent6"/>
            </a:solidFill>
          </a:ln>
        </p:spPr>
        <p:txBody>
          <a:bodyPr wrap="square" rtlCol="0">
            <a:spAutoFit/>
          </a:bodyPr>
          <a:lstStyle/>
          <a:p>
            <a:r>
              <a:rPr lang="en-US" dirty="0" err="1"/>
              <a:t>Mosambik</a:t>
            </a:r>
            <a:endParaRPr lang="en-US" dirty="0"/>
          </a:p>
          <a:p>
            <a:pPr marL="285750" indent="-285750">
              <a:buFont typeface="Arial" panose="020B0604020202020204" pitchFamily="34" charset="0"/>
              <a:buChar char="•"/>
            </a:pPr>
            <a:r>
              <a:rPr lang="en-US" dirty="0"/>
              <a:t>Portuguese colony 1498-1975.</a:t>
            </a:r>
          </a:p>
          <a:p>
            <a:pPr marL="285750" indent="-285750">
              <a:buFont typeface="Arial" panose="020B0604020202020204" pitchFamily="34" charset="0"/>
              <a:buChar char="•"/>
            </a:pPr>
            <a:r>
              <a:rPr lang="en-US" dirty="0"/>
              <a:t>War of Independence 1964 - 1975.</a:t>
            </a:r>
          </a:p>
          <a:p>
            <a:pPr marL="285750" indent="-285750">
              <a:buFont typeface="Arial" panose="020B0604020202020204" pitchFamily="34" charset="0"/>
              <a:buChar char="•"/>
            </a:pPr>
            <a:r>
              <a:rPr lang="en-US" dirty="0"/>
              <a:t>The Front for the Liberation of Mozambique (FRELIMO) took control of Mozambique in 1975</a:t>
            </a:r>
          </a:p>
          <a:p>
            <a:r>
              <a:rPr lang="en-US" dirty="0"/>
              <a:t>      and established a one-party state. </a:t>
            </a:r>
          </a:p>
          <a:p>
            <a:pPr marL="285750" indent="-285750">
              <a:buFont typeface="Arial" panose="020B0604020202020204" pitchFamily="34" charset="0"/>
              <a:buChar char="•"/>
            </a:pPr>
            <a:r>
              <a:rPr lang="en-US" dirty="0"/>
              <a:t>Shortly after independence, civil war broke out between the opposition forces of anti-communist Mozambican National Resistance (RENAMO) rebel militias and the FRELIMO regime. Civil war lasted from 1977-1992.</a:t>
            </a:r>
          </a:p>
        </p:txBody>
      </p:sp>
      <p:cxnSp>
        <p:nvCxnSpPr>
          <p:cNvPr id="14" name="Straight Arrow Connector 13">
            <a:extLst>
              <a:ext uri="{FF2B5EF4-FFF2-40B4-BE49-F238E27FC236}">
                <a16:creationId xmlns:a16="http://schemas.microsoft.com/office/drawing/2014/main" id="{5D545638-09C4-2F28-02F2-1B2B6C84C003}"/>
              </a:ext>
            </a:extLst>
          </p:cNvPr>
          <p:cNvCxnSpPr>
            <a:cxnSpLocks/>
          </p:cNvCxnSpPr>
          <p:nvPr/>
        </p:nvCxnSpPr>
        <p:spPr>
          <a:xfrm>
            <a:off x="1947303" y="1982592"/>
            <a:ext cx="1510994" cy="51089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15E5E0A-7302-A3DD-F887-5C4029F33E3C}"/>
              </a:ext>
            </a:extLst>
          </p:cNvPr>
          <p:cNvCxnSpPr>
            <a:cxnSpLocks/>
          </p:cNvCxnSpPr>
          <p:nvPr/>
        </p:nvCxnSpPr>
        <p:spPr>
          <a:xfrm flipV="1">
            <a:off x="1624847" y="4298621"/>
            <a:ext cx="1191743" cy="46437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7557C03-0D8D-EFE5-D86C-22982C0F3F9E}"/>
              </a:ext>
            </a:extLst>
          </p:cNvPr>
          <p:cNvCxnSpPr>
            <a:cxnSpLocks/>
          </p:cNvCxnSpPr>
          <p:nvPr/>
        </p:nvCxnSpPr>
        <p:spPr>
          <a:xfrm flipH="1">
            <a:off x="5295798" y="394768"/>
            <a:ext cx="2525832" cy="25568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1C45143-117B-F875-07BF-06F794E498CE}"/>
              </a:ext>
            </a:extLst>
          </p:cNvPr>
          <p:cNvCxnSpPr>
            <a:cxnSpLocks/>
          </p:cNvCxnSpPr>
          <p:nvPr/>
        </p:nvCxnSpPr>
        <p:spPr>
          <a:xfrm flipH="1">
            <a:off x="6810050" y="3648173"/>
            <a:ext cx="573785" cy="88263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A286AF3-68A4-C53E-B814-D2140C53954D}"/>
              </a:ext>
            </a:extLst>
          </p:cNvPr>
          <p:cNvCxnSpPr>
            <a:cxnSpLocks/>
          </p:cNvCxnSpPr>
          <p:nvPr/>
        </p:nvCxnSpPr>
        <p:spPr>
          <a:xfrm flipV="1">
            <a:off x="9141315" y="1085577"/>
            <a:ext cx="990651" cy="89701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14142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p&#10;&#10;Description automatically generated">
            <a:extLst>
              <a:ext uri="{FF2B5EF4-FFF2-40B4-BE49-F238E27FC236}">
                <a16:creationId xmlns:a16="http://schemas.microsoft.com/office/drawing/2014/main" id="{6FE6C02F-012F-2BE7-B504-20668CCB2C8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b="-1"/>
          <a:stretch/>
        </p:blipFill>
        <p:spPr bwMode="auto">
          <a:xfrm>
            <a:off x="-4642" y="10"/>
            <a:ext cx="3006061" cy="33396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Map&#10;&#10;Description automatically generated">
            <a:extLst>
              <a:ext uri="{FF2B5EF4-FFF2-40B4-BE49-F238E27FC236}">
                <a16:creationId xmlns:a16="http://schemas.microsoft.com/office/drawing/2014/main" id="{FA5DF145-B476-7B30-48CE-9BD062410AB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198068" y="10"/>
            <a:ext cx="2991088" cy="33396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group of people holding a banner&#10;&#10;Description automatically generated with low confidence">
            <a:extLst>
              <a:ext uri="{FF2B5EF4-FFF2-40B4-BE49-F238E27FC236}">
                <a16:creationId xmlns:a16="http://schemas.microsoft.com/office/drawing/2014/main" id="{975B4B4F-6DEF-66F3-4439-4B5F4463CD68}"/>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 y="3518351"/>
            <a:ext cx="6189158" cy="33396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550851E-D244-6B25-642C-6FEE5EDC741E}"/>
              </a:ext>
            </a:extLst>
          </p:cNvPr>
          <p:cNvSpPr txBox="1"/>
          <p:nvPr/>
        </p:nvSpPr>
        <p:spPr>
          <a:xfrm>
            <a:off x="6557255" y="652956"/>
            <a:ext cx="5295912" cy="5373385"/>
          </a:xfrm>
          <a:prstGeom prst="rect">
            <a:avLst/>
          </a:prstGeom>
          <a:solidFill>
            <a:schemeClr val="accent6">
              <a:lumMod val="20000"/>
              <a:lumOff val="80000"/>
            </a:schemeClr>
          </a:solidFill>
        </p:spPr>
        <p:txBody>
          <a:bodyPr vert="horz" lIns="91440" tIns="45720" rIns="91440" bIns="45720" rtlCol="0">
            <a:normAutofit lnSpcReduction="10000"/>
          </a:bodyPr>
          <a:lstStyle/>
          <a:p>
            <a:endParaRPr lang="en-GB" sz="1400" cap="all" dirty="0"/>
          </a:p>
          <a:p>
            <a:br>
              <a:rPr lang="en-GB" sz="1400" cap="all" dirty="0"/>
            </a:br>
            <a:r>
              <a:rPr lang="en-GB" i="0" dirty="0" err="1">
                <a:effectLst/>
              </a:rPr>
              <a:t>Mit</a:t>
            </a:r>
            <a:r>
              <a:rPr lang="en-GB" i="0" dirty="0">
                <a:effectLst/>
              </a:rPr>
              <a:t> ’</a:t>
            </a:r>
            <a:r>
              <a:rPr lang="en-GB" i="1" dirty="0" err="1">
                <a:effectLst/>
              </a:rPr>
              <a:t>Madgermanes</a:t>
            </a:r>
            <a:r>
              <a:rPr lang="en-GB" i="1" dirty="0">
                <a:effectLst/>
              </a:rPr>
              <a:t>’ </a:t>
            </a:r>
            <a:r>
              <a:rPr lang="en-GB" i="0" dirty="0">
                <a:effectLst/>
              </a:rPr>
              <a:t>hat Birgit Weyhe </a:t>
            </a:r>
            <a:r>
              <a:rPr lang="en-GB" i="0" dirty="0" err="1">
                <a:effectLst/>
              </a:rPr>
              <a:t>deutsch-afrikanische</a:t>
            </a:r>
            <a:r>
              <a:rPr lang="en-GB" i="0" dirty="0">
                <a:effectLst/>
              </a:rPr>
              <a:t> </a:t>
            </a:r>
            <a:r>
              <a:rPr lang="en-GB" i="0" dirty="0" err="1">
                <a:effectLst/>
              </a:rPr>
              <a:t>Geschichte</a:t>
            </a:r>
            <a:r>
              <a:rPr lang="en-GB" i="0" dirty="0">
                <a:effectLst/>
              </a:rPr>
              <a:t> </a:t>
            </a:r>
            <a:r>
              <a:rPr lang="en-GB" i="0" dirty="0" err="1">
                <a:effectLst/>
              </a:rPr>
              <a:t>aufgearbeitet</a:t>
            </a:r>
            <a:r>
              <a:rPr lang="en-GB" i="0" dirty="0">
                <a:effectLst/>
              </a:rPr>
              <a:t>. </a:t>
            </a:r>
            <a:r>
              <a:rPr lang="en-GB" sz="1800" dirty="0"/>
              <a:t>Das Comic-Buch </a:t>
            </a:r>
            <a:r>
              <a:rPr lang="en-GB" sz="1800" dirty="0" err="1"/>
              <a:t>beeinhaltet</a:t>
            </a:r>
            <a:r>
              <a:rPr lang="en-GB" sz="1800" dirty="0"/>
              <a:t> </a:t>
            </a:r>
            <a:r>
              <a:rPr lang="en-GB" sz="1800" dirty="0" err="1"/>
              <a:t>drei</a:t>
            </a:r>
            <a:r>
              <a:rPr lang="en-GB" sz="1800" dirty="0"/>
              <a:t> </a:t>
            </a:r>
            <a:r>
              <a:rPr lang="en-GB" sz="1800" dirty="0" err="1"/>
              <a:t>fiktive</a:t>
            </a:r>
            <a:r>
              <a:rPr lang="en-GB" sz="1800" dirty="0"/>
              <a:t> </a:t>
            </a:r>
            <a:r>
              <a:rPr lang="en-GB" dirty="0" err="1"/>
              <a:t>Biographien</a:t>
            </a:r>
            <a:r>
              <a:rPr lang="en-GB" sz="1800" dirty="0"/>
              <a:t>, die </a:t>
            </a:r>
            <a:r>
              <a:rPr lang="en-GB" sz="1800" dirty="0" err="1"/>
              <a:t>sich</a:t>
            </a:r>
            <a:r>
              <a:rPr lang="en-GB" sz="1800" dirty="0"/>
              <a:t> an </a:t>
            </a:r>
            <a:r>
              <a:rPr lang="en-GB" sz="1800" dirty="0" err="1"/>
              <a:t>realen</a:t>
            </a:r>
            <a:r>
              <a:rPr lang="en-GB" sz="1800" dirty="0"/>
              <a:t> </a:t>
            </a:r>
            <a:r>
              <a:rPr lang="en-GB" sz="1800" dirty="0" err="1"/>
              <a:t>Ereignissen</a:t>
            </a:r>
            <a:r>
              <a:rPr lang="en-GB" sz="1800" dirty="0"/>
              <a:t> </a:t>
            </a:r>
            <a:r>
              <a:rPr lang="en-GB" sz="1800" dirty="0" err="1"/>
              <a:t>inspirieren</a:t>
            </a:r>
            <a:r>
              <a:rPr lang="en-GB" sz="1800" dirty="0"/>
              <a:t>.</a:t>
            </a:r>
          </a:p>
          <a:p>
            <a:endParaRPr lang="en-US" dirty="0">
              <a:hlinkClick r:id="rId6"/>
            </a:endParaRPr>
          </a:p>
          <a:p>
            <a:pPr>
              <a:lnSpc>
                <a:spcPct val="90000"/>
              </a:lnSpc>
            </a:pPr>
            <a:endParaRPr lang="en-US" sz="1300" dirty="0">
              <a:hlinkClick r:id="rId7"/>
            </a:endParaRPr>
          </a:p>
          <a:p>
            <a:r>
              <a:rPr lang="en-GB" sz="1800" dirty="0">
                <a:hlinkClick r:id="rId7"/>
              </a:rPr>
              <a:t>Teil </a:t>
            </a:r>
            <a:r>
              <a:rPr lang="en-GB" sz="1800" dirty="0" err="1">
                <a:hlinkClick r:id="rId7"/>
              </a:rPr>
              <a:t>einer</a:t>
            </a:r>
            <a:r>
              <a:rPr lang="en-GB" sz="1800" dirty="0">
                <a:hlinkClick r:id="rId7"/>
              </a:rPr>
              <a:t> </a:t>
            </a:r>
            <a:r>
              <a:rPr lang="en-GB" sz="1800" dirty="0" err="1">
                <a:hlinkClick r:id="rId7"/>
              </a:rPr>
              <a:t>Buchrezension</a:t>
            </a:r>
            <a:r>
              <a:rPr lang="en-GB" sz="1800" dirty="0">
                <a:hlinkClick r:id="rId7"/>
              </a:rPr>
              <a:t> des Goethe-</a:t>
            </a:r>
            <a:r>
              <a:rPr lang="en-GB" sz="1800" dirty="0" err="1">
                <a:hlinkClick r:id="rId7"/>
              </a:rPr>
              <a:t>Instituts</a:t>
            </a:r>
            <a:r>
              <a:rPr lang="en-GB" sz="1800" dirty="0">
                <a:hlinkClick r:id="rId7"/>
              </a:rPr>
              <a:t>: -</a:t>
            </a:r>
            <a:endParaRPr lang="en-GB" sz="1800" dirty="0"/>
          </a:p>
          <a:p>
            <a:endParaRPr lang="en-GB" cap="all" dirty="0"/>
          </a:p>
          <a:p>
            <a:r>
              <a:rPr lang="en-GB" cap="all" dirty="0"/>
              <a:t>‘</a:t>
            </a:r>
            <a:r>
              <a:rPr lang="en-GB" i="1" cap="all" dirty="0"/>
              <a:t>Birgit Weyhe</a:t>
            </a:r>
            <a:br>
              <a:rPr lang="en-GB" i="1" cap="all" dirty="0"/>
            </a:br>
            <a:r>
              <a:rPr lang="en-GB" i="1" cap="all" dirty="0"/>
              <a:t>INSPIRATION, PROTEST AND PICTURE POLITICS …</a:t>
            </a:r>
          </a:p>
          <a:p>
            <a:endParaRPr lang="en-GB" i="1" cap="all" dirty="0"/>
          </a:p>
          <a:p>
            <a:r>
              <a:rPr lang="en-GB" b="0" i="1" dirty="0">
                <a:effectLst/>
              </a:rPr>
              <a:t>…</a:t>
            </a:r>
            <a:r>
              <a:rPr lang="en-GB" b="0" i="1" dirty="0" err="1">
                <a:effectLst/>
              </a:rPr>
              <a:t>Madgermanes</a:t>
            </a:r>
            <a:r>
              <a:rPr lang="en-GB" b="0" i="1" dirty="0">
                <a:effectLst/>
              </a:rPr>
              <a:t> </a:t>
            </a:r>
            <a:r>
              <a:rPr lang="en-GB" b="0" i="1" dirty="0" err="1">
                <a:effectLst/>
              </a:rPr>
              <a:t>nennen</a:t>
            </a:r>
            <a:r>
              <a:rPr lang="en-GB" b="0" i="1" dirty="0">
                <a:effectLst/>
              </a:rPr>
              <a:t> </a:t>
            </a:r>
            <a:r>
              <a:rPr lang="en-GB" b="0" i="1" dirty="0" err="1">
                <a:effectLst/>
              </a:rPr>
              <a:t>sich</a:t>
            </a:r>
            <a:r>
              <a:rPr lang="en-GB" b="0" i="1" dirty="0">
                <a:effectLst/>
              </a:rPr>
              <a:t> in </a:t>
            </a:r>
            <a:r>
              <a:rPr lang="en-GB" b="0" i="1" dirty="0" err="1">
                <a:effectLst/>
              </a:rPr>
              <a:t>Mosambik</a:t>
            </a:r>
            <a:r>
              <a:rPr lang="en-GB" b="0" i="1" dirty="0">
                <a:effectLst/>
              </a:rPr>
              <a:t> </a:t>
            </a:r>
            <a:r>
              <a:rPr lang="en-GB" b="0" i="1" dirty="0" err="1">
                <a:effectLst/>
              </a:rPr>
              <a:t>diejenigen</a:t>
            </a:r>
            <a:r>
              <a:rPr lang="en-GB" b="0" i="1" dirty="0">
                <a:effectLst/>
              </a:rPr>
              <a:t>, die Ende der </a:t>
            </a:r>
            <a:r>
              <a:rPr lang="en-GB" b="0" i="1" dirty="0" err="1">
                <a:effectLst/>
              </a:rPr>
              <a:t>Siebziger</a:t>
            </a:r>
            <a:r>
              <a:rPr lang="en-GB" b="0" i="1" dirty="0">
                <a:effectLst/>
              </a:rPr>
              <a:t> </a:t>
            </a:r>
            <a:r>
              <a:rPr lang="en-GB" b="0" i="1" dirty="0" err="1">
                <a:effectLst/>
              </a:rPr>
              <a:t>als</a:t>
            </a:r>
            <a:r>
              <a:rPr lang="en-GB" b="0" i="1" dirty="0">
                <a:effectLst/>
              </a:rPr>
              <a:t> </a:t>
            </a:r>
            <a:r>
              <a:rPr lang="en-GB" b="0" i="1" dirty="0" err="1">
                <a:effectLst/>
              </a:rPr>
              <a:t>Vertragsarbeiter</a:t>
            </a:r>
            <a:r>
              <a:rPr lang="en-GB" b="0" i="1" dirty="0">
                <a:effectLst/>
              </a:rPr>
              <a:t> ins </a:t>
            </a:r>
            <a:r>
              <a:rPr lang="en-GB" b="0" i="1" dirty="0" err="1">
                <a:effectLst/>
              </a:rPr>
              <a:t>sozialistische</a:t>
            </a:r>
            <a:r>
              <a:rPr lang="en-GB" b="0" i="1" dirty="0">
                <a:effectLst/>
              </a:rPr>
              <a:t> </a:t>
            </a:r>
            <a:r>
              <a:rPr lang="en-GB" b="0" i="1" dirty="0" err="1">
                <a:effectLst/>
              </a:rPr>
              <a:t>Bruderland</a:t>
            </a:r>
            <a:r>
              <a:rPr lang="en-GB" b="0" i="1" dirty="0">
                <a:effectLst/>
              </a:rPr>
              <a:t> DDR </a:t>
            </a:r>
            <a:r>
              <a:rPr lang="en-GB" b="0" i="1" dirty="0" err="1">
                <a:effectLst/>
              </a:rPr>
              <a:t>kamen</a:t>
            </a:r>
            <a:r>
              <a:rPr lang="en-GB" b="0" i="1" dirty="0">
                <a:effectLst/>
              </a:rPr>
              <a:t>, </a:t>
            </a:r>
            <a:r>
              <a:rPr lang="en-GB" b="0" i="1" dirty="0" err="1">
                <a:effectLst/>
              </a:rPr>
              <a:t>wohl</a:t>
            </a:r>
            <a:r>
              <a:rPr lang="en-GB" b="0" i="1" dirty="0">
                <a:effectLst/>
              </a:rPr>
              <a:t> um die 20.000 Menschen. </a:t>
            </a:r>
            <a:r>
              <a:rPr lang="en-GB" b="0" i="1" dirty="0" err="1">
                <a:effectLst/>
              </a:rPr>
              <a:t>Mit</a:t>
            </a:r>
            <a:r>
              <a:rPr lang="en-GB" b="0" i="1" dirty="0">
                <a:effectLst/>
              </a:rPr>
              <a:t> </a:t>
            </a:r>
            <a:r>
              <a:rPr lang="en-GB" b="0" i="1" dirty="0" err="1">
                <a:effectLst/>
              </a:rPr>
              <a:t>dem</a:t>
            </a:r>
            <a:r>
              <a:rPr lang="en-GB" b="0" i="1" dirty="0">
                <a:effectLst/>
              </a:rPr>
              <a:t> </a:t>
            </a:r>
            <a:r>
              <a:rPr lang="en-GB" b="0" i="1" dirty="0" err="1">
                <a:effectLst/>
              </a:rPr>
              <a:t>Zusammenbruch</a:t>
            </a:r>
            <a:r>
              <a:rPr lang="en-GB" b="0" i="1" dirty="0">
                <a:effectLst/>
              </a:rPr>
              <a:t> der DDR </a:t>
            </a:r>
            <a:r>
              <a:rPr lang="en-GB" b="0" i="1" dirty="0" err="1">
                <a:effectLst/>
              </a:rPr>
              <a:t>erlosch</a:t>
            </a:r>
            <a:r>
              <a:rPr lang="en-GB" b="0" i="1" dirty="0">
                <a:effectLst/>
              </a:rPr>
              <a:t> </a:t>
            </a:r>
            <a:r>
              <a:rPr lang="en-GB" b="0" i="1" dirty="0" err="1">
                <a:effectLst/>
              </a:rPr>
              <a:t>ihre</a:t>
            </a:r>
            <a:r>
              <a:rPr lang="en-GB" b="0" i="1" dirty="0">
                <a:effectLst/>
              </a:rPr>
              <a:t> </a:t>
            </a:r>
            <a:r>
              <a:rPr lang="en-GB" b="0" i="1" dirty="0" err="1">
                <a:effectLst/>
              </a:rPr>
              <a:t>Aufenthalts</a:t>
            </a:r>
            <a:r>
              <a:rPr lang="en-GB" b="0" i="1" dirty="0">
                <a:effectLst/>
              </a:rPr>
              <a:t>- und </a:t>
            </a:r>
            <a:r>
              <a:rPr lang="en-GB" b="0" i="1" dirty="0" err="1">
                <a:effectLst/>
              </a:rPr>
              <a:t>Arbeitserlaubnis</a:t>
            </a:r>
            <a:r>
              <a:rPr lang="en-GB" b="0" i="1" dirty="0">
                <a:effectLst/>
              </a:rPr>
              <a:t>. Die </a:t>
            </a:r>
            <a:r>
              <a:rPr lang="en-GB" b="0" i="1" dirty="0" err="1">
                <a:effectLst/>
              </a:rPr>
              <a:t>meisten</a:t>
            </a:r>
            <a:r>
              <a:rPr lang="en-GB" b="0" i="1" dirty="0">
                <a:effectLst/>
              </a:rPr>
              <a:t> </a:t>
            </a:r>
            <a:r>
              <a:rPr lang="en-GB" b="0" i="1" dirty="0" err="1">
                <a:effectLst/>
              </a:rPr>
              <a:t>gingen</a:t>
            </a:r>
            <a:r>
              <a:rPr lang="en-GB" b="0" i="1" dirty="0">
                <a:effectLst/>
              </a:rPr>
              <a:t> </a:t>
            </a:r>
            <a:r>
              <a:rPr lang="en-GB" b="0" i="1" dirty="0" err="1">
                <a:effectLst/>
              </a:rPr>
              <a:t>zurück</a:t>
            </a:r>
            <a:r>
              <a:rPr lang="en-GB" b="0" i="1" dirty="0">
                <a:effectLst/>
              </a:rPr>
              <a:t> in die </a:t>
            </a:r>
            <a:r>
              <a:rPr lang="en-GB" b="0" i="1" dirty="0" err="1">
                <a:effectLst/>
              </a:rPr>
              <a:t>Armut</a:t>
            </a:r>
            <a:r>
              <a:rPr lang="en-GB" b="0" i="1" dirty="0">
                <a:effectLst/>
              </a:rPr>
              <a:t> des </a:t>
            </a:r>
            <a:r>
              <a:rPr lang="en-GB" b="0" i="1" dirty="0" err="1">
                <a:effectLst/>
              </a:rPr>
              <a:t>inzwischen</a:t>
            </a:r>
            <a:r>
              <a:rPr lang="en-GB" b="0" i="1" dirty="0">
                <a:effectLst/>
              </a:rPr>
              <a:t> </a:t>
            </a:r>
            <a:r>
              <a:rPr lang="en-GB" b="0" i="1" dirty="0" err="1">
                <a:effectLst/>
              </a:rPr>
              <a:t>vom</a:t>
            </a:r>
            <a:r>
              <a:rPr lang="en-GB" b="0" i="1" dirty="0">
                <a:effectLst/>
              </a:rPr>
              <a:t> </a:t>
            </a:r>
            <a:r>
              <a:rPr lang="en-GB" b="0" i="1" dirty="0" err="1">
                <a:effectLst/>
              </a:rPr>
              <a:t>Bürgerkrieg</a:t>
            </a:r>
            <a:r>
              <a:rPr lang="en-GB" b="0" i="1" dirty="0">
                <a:effectLst/>
              </a:rPr>
              <a:t> </a:t>
            </a:r>
            <a:r>
              <a:rPr lang="en-GB" b="0" i="1" dirty="0" err="1">
                <a:effectLst/>
              </a:rPr>
              <a:t>verwüsteten</a:t>
            </a:r>
            <a:r>
              <a:rPr lang="en-GB" b="0" i="1" dirty="0">
                <a:effectLst/>
              </a:rPr>
              <a:t> </a:t>
            </a:r>
            <a:r>
              <a:rPr lang="en-GB" b="0" i="1" dirty="0" err="1">
                <a:effectLst/>
              </a:rPr>
              <a:t>Mosambik</a:t>
            </a:r>
            <a:r>
              <a:rPr lang="en-GB" b="0" i="1" dirty="0">
                <a:effectLst/>
              </a:rPr>
              <a:t>, wo </a:t>
            </a:r>
            <a:r>
              <a:rPr lang="en-GB" b="0" i="1" dirty="0" err="1">
                <a:effectLst/>
              </a:rPr>
              <a:t>ihnen</a:t>
            </a:r>
            <a:r>
              <a:rPr lang="en-GB" b="0" i="1" dirty="0">
                <a:effectLst/>
              </a:rPr>
              <a:t> </a:t>
            </a:r>
            <a:r>
              <a:rPr lang="en-GB" b="0" i="1" dirty="0" err="1">
                <a:effectLst/>
              </a:rPr>
              <a:t>ihre</a:t>
            </a:r>
            <a:r>
              <a:rPr lang="en-GB" b="0" i="1" dirty="0">
                <a:effectLst/>
              </a:rPr>
              <a:t> </a:t>
            </a:r>
            <a:r>
              <a:rPr lang="en-GB" b="0" i="1" dirty="0" err="1">
                <a:effectLst/>
              </a:rPr>
              <a:t>Berufe</a:t>
            </a:r>
            <a:r>
              <a:rPr lang="en-GB" b="0" i="1" dirty="0">
                <a:effectLst/>
              </a:rPr>
              <a:t> </a:t>
            </a:r>
            <a:r>
              <a:rPr lang="en-GB" b="0" i="1" dirty="0" err="1">
                <a:effectLst/>
              </a:rPr>
              <a:t>nichts</a:t>
            </a:r>
            <a:r>
              <a:rPr lang="en-GB" b="0" i="1" dirty="0">
                <a:effectLst/>
              </a:rPr>
              <a:t> </a:t>
            </a:r>
            <a:r>
              <a:rPr lang="en-GB" b="0" i="1" dirty="0" err="1">
                <a:effectLst/>
              </a:rPr>
              <a:t>nützen</a:t>
            </a:r>
            <a:r>
              <a:rPr lang="en-GB" b="0" i="1" dirty="0">
                <a:effectLst/>
              </a:rPr>
              <a:t> und </a:t>
            </a:r>
            <a:r>
              <a:rPr lang="en-GB" b="0" i="1" dirty="0" err="1">
                <a:effectLst/>
              </a:rPr>
              <a:t>sie</a:t>
            </a:r>
            <a:r>
              <a:rPr lang="en-GB" b="0" i="1" dirty="0">
                <a:effectLst/>
              </a:rPr>
              <a:t> bis </a:t>
            </a:r>
            <a:r>
              <a:rPr lang="en-GB" b="0" i="1" dirty="0" err="1">
                <a:effectLst/>
              </a:rPr>
              <a:t>heute</a:t>
            </a:r>
            <a:r>
              <a:rPr lang="en-GB" b="0" i="1" dirty="0">
                <a:effectLst/>
              </a:rPr>
              <a:t> auf </a:t>
            </a:r>
            <a:r>
              <a:rPr lang="en-GB" b="0" i="1" dirty="0" err="1">
                <a:effectLst/>
              </a:rPr>
              <a:t>einen</a:t>
            </a:r>
            <a:r>
              <a:rPr lang="en-GB" b="0" i="1" dirty="0">
                <a:effectLst/>
              </a:rPr>
              <a:t> Teil </a:t>
            </a:r>
            <a:r>
              <a:rPr lang="en-GB" b="0" i="1" dirty="0" err="1">
                <a:effectLst/>
              </a:rPr>
              <a:t>ihrer</a:t>
            </a:r>
            <a:r>
              <a:rPr lang="en-GB" b="0" i="1" dirty="0">
                <a:effectLst/>
              </a:rPr>
              <a:t> </a:t>
            </a:r>
            <a:r>
              <a:rPr lang="en-GB" b="0" i="1" dirty="0" err="1">
                <a:effectLst/>
              </a:rPr>
              <a:t>Löhne</a:t>
            </a:r>
            <a:r>
              <a:rPr lang="en-GB" b="0" i="1" dirty="0">
                <a:effectLst/>
              </a:rPr>
              <a:t> </a:t>
            </a:r>
            <a:r>
              <a:rPr lang="en-GB" b="0" i="1" dirty="0" err="1">
                <a:effectLst/>
              </a:rPr>
              <a:t>warten</a:t>
            </a:r>
            <a:r>
              <a:rPr lang="en-GB" b="0" i="1" dirty="0">
                <a:solidFill>
                  <a:srgbClr val="5F676B"/>
                </a:solidFill>
                <a:effectLst/>
              </a:rPr>
              <a:t>.</a:t>
            </a:r>
            <a:r>
              <a:rPr lang="en-GB" dirty="0"/>
              <a:t>…’</a:t>
            </a:r>
          </a:p>
          <a:p>
            <a:pPr>
              <a:lnSpc>
                <a:spcPct val="90000"/>
              </a:lnSpc>
            </a:pPr>
            <a:endParaRPr lang="en-US" sz="1100" dirty="0"/>
          </a:p>
        </p:txBody>
      </p:sp>
      <mc:AlternateContent xmlns:mc="http://schemas.openxmlformats.org/markup-compatibility/2006" xmlns:p14="http://schemas.microsoft.com/office/powerpoint/2010/main" xmlns:aink="http://schemas.microsoft.com/office/drawing/2016/ink">
        <mc:Choice Requires="p14 aink">
          <p:contentPart p14:bwMode="auto" r:id="rId8">
            <p14:nvContentPartPr>
              <p14:cNvPr id="5" name="Ink 4">
                <a:extLst>
                  <a:ext uri="{FF2B5EF4-FFF2-40B4-BE49-F238E27FC236}">
                    <a16:creationId xmlns:a16="http://schemas.microsoft.com/office/drawing/2014/main" id="{38A8F742-48BB-0DDB-7F81-9D0D48882E66}"/>
                  </a:ext>
                </a:extLst>
              </p14:cNvPr>
              <p14:cNvContentPartPr/>
              <p14:nvPr/>
            </p14:nvContentPartPr>
            <p14:xfrm>
              <a:off x="7285672" y="516769"/>
              <a:ext cx="360" cy="360"/>
            </p14:xfrm>
          </p:contentPart>
        </mc:Choice>
        <mc:Fallback xmlns="">
          <p:pic>
            <p:nvPicPr>
              <p:cNvPr id="5" name="Ink 4">
                <a:extLst>
                  <a:ext uri="{FF2B5EF4-FFF2-40B4-BE49-F238E27FC236}">
                    <a16:creationId xmlns:a16="http://schemas.microsoft.com/office/drawing/2014/main" id="{38A8F742-48BB-0DDB-7F81-9D0D48882E66}"/>
                  </a:ext>
                </a:extLst>
              </p:cNvPr>
              <p:cNvPicPr/>
              <p:nvPr/>
            </p:nvPicPr>
            <p:blipFill>
              <a:blip r:embed="rId9"/>
              <a:stretch>
                <a:fillRect/>
              </a:stretch>
            </p:blipFill>
            <p:spPr>
              <a:xfrm>
                <a:off x="7267672" y="408769"/>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6" name="Ink 5">
                <a:extLst>
                  <a:ext uri="{FF2B5EF4-FFF2-40B4-BE49-F238E27FC236}">
                    <a16:creationId xmlns:a16="http://schemas.microsoft.com/office/drawing/2014/main" id="{7C6858FC-A550-2635-77C8-F60B52F87B53}"/>
                  </a:ext>
                </a:extLst>
              </p14:cNvPr>
              <p14:cNvContentPartPr/>
              <p14:nvPr/>
            </p14:nvContentPartPr>
            <p14:xfrm>
              <a:off x="10983592" y="6343009"/>
              <a:ext cx="360" cy="360"/>
            </p14:xfrm>
          </p:contentPart>
        </mc:Choice>
        <mc:Fallback xmlns="">
          <p:pic>
            <p:nvPicPr>
              <p:cNvPr id="6" name="Ink 5">
                <a:extLst>
                  <a:ext uri="{FF2B5EF4-FFF2-40B4-BE49-F238E27FC236}">
                    <a16:creationId xmlns:a16="http://schemas.microsoft.com/office/drawing/2014/main" id="{7C6858FC-A550-2635-77C8-F60B52F87B53}"/>
                  </a:ext>
                </a:extLst>
              </p:cNvPr>
              <p:cNvPicPr/>
              <p:nvPr/>
            </p:nvPicPr>
            <p:blipFill>
              <a:blip r:embed="rId11"/>
              <a:stretch>
                <a:fillRect/>
              </a:stretch>
            </p:blipFill>
            <p:spPr>
              <a:xfrm>
                <a:off x="10965592" y="6235009"/>
                <a:ext cx="36000" cy="216000"/>
              </a:xfrm>
              <a:prstGeom prst="rect">
                <a:avLst/>
              </a:prstGeom>
            </p:spPr>
          </p:pic>
        </mc:Fallback>
      </mc:AlternateContent>
      <p:sp>
        <p:nvSpPr>
          <p:cNvPr id="7" name="TextBox 6">
            <a:extLst>
              <a:ext uri="{FF2B5EF4-FFF2-40B4-BE49-F238E27FC236}">
                <a16:creationId xmlns:a16="http://schemas.microsoft.com/office/drawing/2014/main" id="{69EB8CDB-6EA3-3253-3EE7-F1A85952E916}"/>
              </a:ext>
            </a:extLst>
          </p:cNvPr>
          <p:cNvSpPr txBox="1"/>
          <p:nvPr/>
        </p:nvSpPr>
        <p:spPr>
          <a:xfrm>
            <a:off x="10275299" y="5973677"/>
            <a:ext cx="1577868" cy="369332"/>
          </a:xfrm>
          <a:prstGeom prst="rect">
            <a:avLst/>
          </a:prstGeom>
          <a:noFill/>
        </p:spPr>
        <p:txBody>
          <a:bodyPr wrap="none" rtlCol="0">
            <a:spAutoFit/>
          </a:bodyPr>
          <a:lstStyle/>
          <a:p>
            <a:r>
              <a:rPr lang="en-US" dirty="0">
                <a:hlinkClick r:id="rId6"/>
              </a:rPr>
              <a:t>English version</a:t>
            </a:r>
            <a:endParaRPr lang="en-US" dirty="0"/>
          </a:p>
        </p:txBody>
      </p:sp>
    </p:spTree>
    <p:extLst>
      <p:ext uri="{BB962C8B-B14F-4D97-AF65-F5344CB8AC3E}">
        <p14:creationId xmlns:p14="http://schemas.microsoft.com/office/powerpoint/2010/main" val="2801229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1FE35B3F-E6FB-6243-6E81-832974F6AD17}"/>
              </a:ext>
            </a:extLst>
          </p:cNvPr>
          <p:cNvPicPr>
            <a:picLocks noChangeAspect="1"/>
          </p:cNvPicPr>
          <p:nvPr/>
        </p:nvPicPr>
        <p:blipFill rotWithShape="1">
          <a:blip r:embed="rId3" cstate="screen">
            <a:alphaModFix amt="7000"/>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3809114C-912A-FC4E-DA68-96FA1D2CE203}"/>
              </a:ext>
            </a:extLst>
          </p:cNvPr>
          <p:cNvPicPr>
            <a:picLocks noChangeAspect="1"/>
          </p:cNvPicPr>
          <p:nvPr/>
        </p:nvPicPr>
        <p:blipFill rotWithShape="1">
          <a:blip r:embed="rId3" cstate="screen">
            <a:alphaModFix amt="7000"/>
            <a:extLst>
              <a:ext uri="{28A0092B-C50C-407E-A947-70E740481C1C}">
                <a14:useLocalDpi xmlns:a14="http://schemas.microsoft.com/office/drawing/2010/main"/>
              </a:ext>
            </a:extLst>
          </a:blip>
          <a:srcRect/>
          <a:stretch/>
        </p:blipFill>
        <p:spPr>
          <a:xfrm>
            <a:off x="-1504" y="1282"/>
            <a:ext cx="12191980" cy="6856718"/>
          </a:xfrm>
          <a:prstGeom prst="rect">
            <a:avLst/>
          </a:prstGeom>
        </p:spPr>
      </p:pic>
      <p:pic>
        <p:nvPicPr>
          <p:cNvPr id="7" name="Picture 2">
            <a:extLst>
              <a:ext uri="{FF2B5EF4-FFF2-40B4-BE49-F238E27FC236}">
                <a16:creationId xmlns:a16="http://schemas.microsoft.com/office/drawing/2014/main" id="{E27F2586-4C29-EC15-C224-7F0D801D726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3466" y="299944"/>
            <a:ext cx="5719497" cy="59440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10;&#10;Description automatically generated">
            <a:extLst>
              <a:ext uri="{FF2B5EF4-FFF2-40B4-BE49-F238E27FC236}">
                <a16:creationId xmlns:a16="http://schemas.microsoft.com/office/drawing/2014/main" id="{EBB79B8D-C52C-04D5-1AB6-95B5D752331E}"/>
              </a:ext>
            </a:extLst>
          </p:cNvPr>
          <p:cNvPicPr>
            <a:picLocks noChangeAspect="1"/>
          </p:cNvPicPr>
          <p:nvPr/>
        </p:nvPicPr>
        <p:blipFill rotWithShape="1">
          <a:blip r:embed="rId3" cstate="screen">
            <a:alphaModFix amt="7000"/>
            <a:extLst>
              <a:ext uri="{28A0092B-C50C-407E-A947-70E740481C1C}">
                <a14:useLocalDpi xmlns:a14="http://schemas.microsoft.com/office/drawing/2010/main"/>
              </a:ext>
            </a:extLst>
          </a:blip>
          <a:srcRect/>
          <a:stretch/>
        </p:blipFill>
        <p:spPr>
          <a:xfrm>
            <a:off x="152420" y="206748"/>
            <a:ext cx="12191980" cy="6856718"/>
          </a:xfrm>
          <a:prstGeom prst="rect">
            <a:avLst/>
          </a:prstGeom>
        </p:spPr>
      </p:pic>
      <p:sp>
        <p:nvSpPr>
          <p:cNvPr id="11" name="Google Shape;150;p9">
            <a:extLst>
              <a:ext uri="{FF2B5EF4-FFF2-40B4-BE49-F238E27FC236}">
                <a16:creationId xmlns:a16="http://schemas.microsoft.com/office/drawing/2014/main" id="{6FC229AD-4B32-0F94-9A9D-594BA6C55F85}"/>
              </a:ext>
            </a:extLst>
          </p:cNvPr>
          <p:cNvSpPr/>
          <p:nvPr/>
        </p:nvSpPr>
        <p:spPr>
          <a:xfrm>
            <a:off x="152420" y="299945"/>
            <a:ext cx="2987078" cy="2634148"/>
          </a:xfrm>
          <a:prstGeom prst="cloud">
            <a:avLst/>
          </a:prstGeom>
          <a:gradFill>
            <a:gsLst>
              <a:gs pos="0">
                <a:schemeClr val="accent6">
                  <a:lumMod val="0"/>
                  <a:lumOff val="100000"/>
                </a:schemeClr>
              </a:gs>
              <a:gs pos="74000">
                <a:schemeClr val="accent6">
                  <a:lumMod val="29000"/>
                  <a:lumOff val="71000"/>
                </a:schemeClr>
              </a:gs>
              <a:gs pos="83000">
                <a:schemeClr val="accent6">
                  <a:lumMod val="45000"/>
                  <a:lumOff val="55000"/>
                </a:schemeClr>
              </a:gs>
              <a:gs pos="100000">
                <a:schemeClr val="accent6">
                  <a:lumMod val="47000"/>
                  <a:lumOff val="53000"/>
                </a:schemeClr>
              </a:gs>
            </a:gsLst>
            <a:lin ang="5400000" scaled="1"/>
          </a:gra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r>
              <a:rPr lang="de-DE" sz="1600" dirty="0"/>
              <a:t>Die Protagonisten stammen aus Mosambik. Welche Sprachen werden in Mosambik gesprochen?</a:t>
            </a:r>
            <a:endParaRPr lang="en-US" sz="1600" dirty="0"/>
          </a:p>
        </p:txBody>
      </p:sp>
      <p:sp>
        <p:nvSpPr>
          <p:cNvPr id="12" name="TextBox 11">
            <a:extLst>
              <a:ext uri="{FF2B5EF4-FFF2-40B4-BE49-F238E27FC236}">
                <a16:creationId xmlns:a16="http://schemas.microsoft.com/office/drawing/2014/main" id="{2BEF612F-A503-B54E-E3CF-68845C116174}"/>
              </a:ext>
            </a:extLst>
          </p:cNvPr>
          <p:cNvSpPr txBox="1"/>
          <p:nvPr/>
        </p:nvSpPr>
        <p:spPr>
          <a:xfrm>
            <a:off x="9050320" y="4370189"/>
            <a:ext cx="2057486" cy="584775"/>
          </a:xfrm>
          <a:prstGeom prst="rect">
            <a:avLst/>
          </a:prstGeom>
          <a:gradFill>
            <a:gsLst>
              <a:gs pos="0">
                <a:schemeClr val="accent6">
                  <a:lumMod val="0"/>
                  <a:lumOff val="100000"/>
                </a:schemeClr>
              </a:gs>
              <a:gs pos="74000">
                <a:schemeClr val="accent6">
                  <a:lumMod val="29000"/>
                  <a:lumOff val="71000"/>
                </a:schemeClr>
              </a:gs>
              <a:gs pos="83000">
                <a:schemeClr val="accent6">
                  <a:lumMod val="45000"/>
                  <a:lumOff val="55000"/>
                </a:schemeClr>
              </a:gs>
              <a:gs pos="100000">
                <a:schemeClr val="accent6">
                  <a:lumMod val="47000"/>
                  <a:lumOff val="53000"/>
                </a:schemeClr>
              </a:gs>
            </a:gsLst>
            <a:lin ang="5400000" scaled="1"/>
          </a:gradFill>
          <a:ln>
            <a:solidFill>
              <a:schemeClr val="accent6"/>
            </a:solidFill>
          </a:ln>
        </p:spPr>
        <p:txBody>
          <a:bodyPr wrap="none" rtlCol="0">
            <a:spAutoFit/>
          </a:bodyPr>
          <a:lstStyle/>
          <a:p>
            <a:r>
              <a:rPr lang="en-US" sz="1600" dirty="0"/>
              <a:t>Die </a:t>
            </a:r>
            <a:r>
              <a:rPr lang="en-US" sz="1600" dirty="0" err="1"/>
              <a:t>Hauptstadt</a:t>
            </a:r>
            <a:r>
              <a:rPr lang="en-US" sz="1600" dirty="0"/>
              <a:t> von </a:t>
            </a:r>
          </a:p>
          <a:p>
            <a:r>
              <a:rPr lang="en-US" sz="1600" dirty="0" err="1"/>
              <a:t>Mosambik</a:t>
            </a:r>
            <a:r>
              <a:rPr lang="en-US" sz="1600" dirty="0"/>
              <a:t> </a:t>
            </a:r>
            <a:r>
              <a:rPr lang="en-US" sz="1600" dirty="0" err="1"/>
              <a:t>ist</a:t>
            </a:r>
            <a:r>
              <a:rPr lang="en-US" sz="1600" dirty="0"/>
              <a:t> Maputo.</a:t>
            </a:r>
          </a:p>
        </p:txBody>
      </p:sp>
      <p:cxnSp>
        <p:nvCxnSpPr>
          <p:cNvPr id="13" name="Straight Arrow Connector 12">
            <a:extLst>
              <a:ext uri="{FF2B5EF4-FFF2-40B4-BE49-F238E27FC236}">
                <a16:creationId xmlns:a16="http://schemas.microsoft.com/office/drawing/2014/main" id="{57B0DADB-51B5-7B25-246F-2CE18D924C4E}"/>
              </a:ext>
            </a:extLst>
          </p:cNvPr>
          <p:cNvCxnSpPr>
            <a:cxnSpLocks/>
          </p:cNvCxnSpPr>
          <p:nvPr/>
        </p:nvCxnSpPr>
        <p:spPr>
          <a:xfrm flipH="1">
            <a:off x="7665396" y="4670584"/>
            <a:ext cx="1483138"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Google Shape;150;p9">
            <a:extLst>
              <a:ext uri="{FF2B5EF4-FFF2-40B4-BE49-F238E27FC236}">
                <a16:creationId xmlns:a16="http://schemas.microsoft.com/office/drawing/2014/main" id="{AFB9C243-F2EB-E8A6-6118-FAA1EB8B8DC9}"/>
              </a:ext>
            </a:extLst>
          </p:cNvPr>
          <p:cNvSpPr/>
          <p:nvPr/>
        </p:nvSpPr>
        <p:spPr>
          <a:xfrm>
            <a:off x="152420" y="3933848"/>
            <a:ext cx="2649147" cy="2634147"/>
          </a:xfrm>
          <a:prstGeom prst="cloud">
            <a:avLst/>
          </a:prstGeom>
          <a:gradFill>
            <a:gsLst>
              <a:gs pos="0">
                <a:schemeClr val="accent6">
                  <a:lumMod val="0"/>
                  <a:lumOff val="100000"/>
                </a:schemeClr>
              </a:gs>
              <a:gs pos="74000">
                <a:schemeClr val="accent6">
                  <a:lumMod val="29000"/>
                  <a:lumOff val="71000"/>
                </a:schemeClr>
              </a:gs>
              <a:gs pos="83000">
                <a:schemeClr val="accent6">
                  <a:lumMod val="45000"/>
                  <a:lumOff val="55000"/>
                </a:schemeClr>
              </a:gs>
              <a:gs pos="100000">
                <a:schemeClr val="accent6">
                  <a:lumMod val="47000"/>
                  <a:lumOff val="53000"/>
                </a:schemeClr>
              </a:gs>
            </a:gsLst>
            <a:lin ang="5400000" scaled="1"/>
          </a:gra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r>
              <a:rPr lang="de-DE" sz="1600" dirty="0"/>
              <a:t>Einer der Protagonisten sagt „</a:t>
            </a:r>
            <a:r>
              <a:rPr lang="de-DE" sz="1600" dirty="0" err="1"/>
              <a:t>Bom</a:t>
            </a:r>
            <a:r>
              <a:rPr lang="de-DE" sz="1600" dirty="0"/>
              <a:t> Dia“. Welche Sprache ist das and was heißt es? </a:t>
            </a:r>
            <a:endParaRPr lang="en-US" sz="1600" dirty="0"/>
          </a:p>
        </p:txBody>
      </p:sp>
    </p:spTree>
    <p:extLst>
      <p:ext uri="{BB962C8B-B14F-4D97-AF65-F5344CB8AC3E}">
        <p14:creationId xmlns:p14="http://schemas.microsoft.com/office/powerpoint/2010/main" val="450027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 posing, bunch&#10;&#10;Description automatically generated">
            <a:extLst>
              <a:ext uri="{FF2B5EF4-FFF2-40B4-BE49-F238E27FC236}">
                <a16:creationId xmlns:a16="http://schemas.microsoft.com/office/drawing/2014/main" id="{42162EE9-F861-9EF0-D744-EB63DA7E4D3C}"/>
              </a:ext>
            </a:extLst>
          </p:cNvPr>
          <p:cNvPicPr>
            <a:picLocks noChangeAspect="1"/>
          </p:cNvPicPr>
          <p:nvPr/>
        </p:nvPicPr>
        <p:blipFill rotWithShape="1">
          <a:blip r:embed="rId3" cstate="screen">
            <a:alphaModFix amt="18000"/>
            <a:extLst>
              <a:ext uri="{28A0092B-C50C-407E-A947-70E740481C1C}">
                <a14:useLocalDpi xmlns:a14="http://schemas.microsoft.com/office/drawing/2010/main"/>
              </a:ext>
            </a:extLst>
          </a:blip>
          <a:srcRect/>
          <a:stretch/>
        </p:blipFill>
        <p:spPr>
          <a:xfrm>
            <a:off x="0" y="14446"/>
            <a:ext cx="12095922" cy="6843554"/>
          </a:xfrm>
          <a:prstGeom prst="rect">
            <a:avLst/>
          </a:prstGeom>
        </p:spPr>
      </p:pic>
      <p:sp>
        <p:nvSpPr>
          <p:cNvPr id="9" name="TextBox 8">
            <a:extLst>
              <a:ext uri="{FF2B5EF4-FFF2-40B4-BE49-F238E27FC236}">
                <a16:creationId xmlns:a16="http://schemas.microsoft.com/office/drawing/2014/main" id="{AEA60769-B87E-FB26-D71A-83B95CC30A7C}"/>
              </a:ext>
            </a:extLst>
          </p:cNvPr>
          <p:cNvSpPr txBox="1"/>
          <p:nvPr/>
        </p:nvSpPr>
        <p:spPr>
          <a:xfrm>
            <a:off x="8557909" y="3112852"/>
            <a:ext cx="1964987" cy="777894"/>
          </a:xfrm>
          <a:prstGeom prst="rect">
            <a:avLst/>
          </a:prstGeom>
          <a:noFill/>
        </p:spPr>
        <p:txBody>
          <a:bodyPr wrap="square" rtlCol="0">
            <a:spAutoFit/>
          </a:bodyPr>
          <a:lstStyle/>
          <a:p>
            <a:endParaRPr lang="en-US" dirty="0"/>
          </a:p>
        </p:txBody>
      </p:sp>
      <p:sp>
        <p:nvSpPr>
          <p:cNvPr id="11" name="Rectangle 8">
            <a:extLst>
              <a:ext uri="{FF2B5EF4-FFF2-40B4-BE49-F238E27FC236}">
                <a16:creationId xmlns:a16="http://schemas.microsoft.com/office/drawing/2014/main" id="{0AE62DBE-7AC6-1E9C-24E8-978A2116A1DD}"/>
              </a:ext>
            </a:extLst>
          </p:cNvPr>
          <p:cNvSpPr>
            <a:spLocks noChangeArrowheads="1"/>
          </p:cNvSpPr>
          <p:nvPr/>
        </p:nvSpPr>
        <p:spPr bwMode="auto">
          <a:xfrm>
            <a:off x="3771900" y="12840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9F6869AD-113F-B8FF-E0EC-994F3D0390D9}"/>
              </a:ext>
            </a:extLst>
          </p:cNvPr>
          <p:cNvSpPr txBox="1"/>
          <p:nvPr/>
        </p:nvSpPr>
        <p:spPr>
          <a:xfrm>
            <a:off x="4436599" y="127614"/>
            <a:ext cx="1905009" cy="369332"/>
          </a:xfrm>
          <a:prstGeom prst="rect">
            <a:avLst/>
          </a:prstGeom>
          <a:noFill/>
        </p:spPr>
        <p:txBody>
          <a:bodyPr wrap="none" rtlCol="0">
            <a:spAutoFit/>
          </a:bodyPr>
          <a:lstStyle/>
          <a:p>
            <a:pPr algn="ctr"/>
            <a:r>
              <a:rPr lang="en-US" dirty="0"/>
              <a:t>Additional context</a:t>
            </a:r>
          </a:p>
        </p:txBody>
      </p:sp>
      <p:pic>
        <p:nvPicPr>
          <p:cNvPr id="12290" name="Picture 2" descr="BIRGIT WEYHE">
            <a:extLst>
              <a:ext uri="{FF2B5EF4-FFF2-40B4-BE49-F238E27FC236}">
                <a16:creationId xmlns:a16="http://schemas.microsoft.com/office/drawing/2014/main" id="{F4DB6305-B0CD-C41F-7C0F-BEF161307A5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5880" y="602699"/>
            <a:ext cx="1182939" cy="17766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C99789C-39DA-036A-A5D5-A2DC9E783C44}"/>
              </a:ext>
            </a:extLst>
          </p:cNvPr>
          <p:cNvSpPr txBox="1"/>
          <p:nvPr/>
        </p:nvSpPr>
        <p:spPr>
          <a:xfrm>
            <a:off x="1676169" y="476794"/>
            <a:ext cx="5553119" cy="2031325"/>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solidFill>
          </a:ln>
        </p:spPr>
        <p:txBody>
          <a:bodyPr wrap="square" rtlCol="0">
            <a:spAutoFit/>
          </a:bodyPr>
          <a:lstStyle/>
          <a:p>
            <a:r>
              <a:rPr lang="en-GB" b="1" i="1" dirty="0"/>
              <a:t>About the author</a:t>
            </a:r>
            <a:r>
              <a:rPr lang="en-GB" b="1" dirty="0"/>
              <a:t>:</a:t>
            </a:r>
            <a:r>
              <a:rPr lang="en-GB" dirty="0"/>
              <a:t> Birgit Weyhe is a German cartoonist and illustrator who spent her childhood in East Africa and now lives in Hamburg. ‘</a:t>
            </a:r>
            <a:r>
              <a:rPr lang="en-GB" dirty="0" err="1"/>
              <a:t>Madgermanes</a:t>
            </a:r>
            <a:r>
              <a:rPr lang="en-GB" dirty="0"/>
              <a:t>’ won the 2015 Comic Book prize of the Berthold </a:t>
            </a:r>
            <a:r>
              <a:rPr lang="en-GB" dirty="0" err="1"/>
              <a:t>Leibinger</a:t>
            </a:r>
            <a:r>
              <a:rPr lang="en-GB" dirty="0"/>
              <a:t> Foundation and the 2016 Max und Moritz Prize for the best German Comic. </a:t>
            </a:r>
          </a:p>
          <a:p>
            <a:r>
              <a:rPr lang="en-GB" dirty="0">
                <a:hlinkClick r:id="rId5"/>
              </a:rPr>
              <a:t>https://birgit-weyhe.de/about-me/</a:t>
            </a:r>
            <a:endParaRPr lang="en-GB" dirty="0"/>
          </a:p>
        </p:txBody>
      </p:sp>
      <p:sp>
        <p:nvSpPr>
          <p:cNvPr id="7" name="TextBox 6">
            <a:extLst>
              <a:ext uri="{FF2B5EF4-FFF2-40B4-BE49-F238E27FC236}">
                <a16:creationId xmlns:a16="http://schemas.microsoft.com/office/drawing/2014/main" id="{119300FC-8FCD-3402-1E18-22587C8E109D}"/>
              </a:ext>
            </a:extLst>
          </p:cNvPr>
          <p:cNvSpPr txBox="1"/>
          <p:nvPr/>
        </p:nvSpPr>
        <p:spPr>
          <a:xfrm>
            <a:off x="4174877" y="1340906"/>
            <a:ext cx="2166731" cy="1500805"/>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3B1ED59C-1CBE-85F4-C417-1DB3481FFA25}"/>
              </a:ext>
            </a:extLst>
          </p:cNvPr>
          <p:cNvSpPr txBox="1"/>
          <p:nvPr/>
        </p:nvSpPr>
        <p:spPr>
          <a:xfrm>
            <a:off x="8736611" y="788840"/>
            <a:ext cx="2474843" cy="5909310"/>
          </a:xfrm>
          <a:prstGeom prst="rect">
            <a:avLst/>
          </a:prstGeom>
          <a:gradFill>
            <a:gsLst>
              <a:gs pos="0">
                <a:schemeClr val="accent6">
                  <a:lumMod val="5000"/>
                  <a:lumOff val="95000"/>
                </a:schemeClr>
              </a:gs>
              <a:gs pos="74000">
                <a:schemeClr val="accent6">
                  <a:lumMod val="15000"/>
                  <a:lumOff val="85000"/>
                </a:schemeClr>
              </a:gs>
              <a:gs pos="83000">
                <a:schemeClr val="accent6">
                  <a:lumMod val="45000"/>
                  <a:lumOff val="55000"/>
                </a:schemeClr>
              </a:gs>
              <a:gs pos="100000">
                <a:schemeClr val="accent6">
                  <a:lumMod val="30000"/>
                  <a:lumOff val="70000"/>
                </a:schemeClr>
              </a:gs>
            </a:gsLst>
            <a:lin ang="5400000" scaled="1"/>
          </a:gradFill>
          <a:ln>
            <a:solidFill>
              <a:schemeClr val="accent6"/>
            </a:solidFill>
          </a:ln>
        </p:spPr>
        <p:txBody>
          <a:bodyPr wrap="square" rtlCol="0">
            <a:spAutoFit/>
          </a:bodyPr>
          <a:lstStyle/>
          <a:p>
            <a:r>
              <a:rPr lang="en-GB" i="1" dirty="0">
                <a:solidFill>
                  <a:srgbClr val="0070C0"/>
                </a:solidFill>
                <a:hlinkClick r:id="rId6"/>
              </a:rPr>
              <a:t>Quote from a review by Anna Blasiak in the European Literature Network (ELN)</a:t>
            </a:r>
            <a:endParaRPr lang="en-GB" dirty="0">
              <a:solidFill>
                <a:srgbClr val="0070C0"/>
              </a:solidFill>
            </a:endParaRPr>
          </a:p>
          <a:p>
            <a:endParaRPr lang="en-GB" i="1" dirty="0"/>
          </a:p>
          <a:p>
            <a:r>
              <a:rPr lang="en-GB" i="1" dirty="0"/>
              <a:t>‘</a:t>
            </a:r>
            <a:r>
              <a:rPr lang="en-US" i="1" dirty="0"/>
              <a:t>I might have grown up in communist Poland, and in fact not far from the border with what was then East Germany, but I had never heard about the scheme that this graphic novel describes – bringing people over from Mozambique to East Germany to provide what essentially amounts to slave </a:t>
            </a:r>
            <a:r>
              <a:rPr lang="en-US" i="1" dirty="0" err="1"/>
              <a:t>labour</a:t>
            </a:r>
            <a:r>
              <a:rPr lang="en-US" i="1" dirty="0"/>
              <a:t>.’</a:t>
            </a:r>
          </a:p>
          <a:p>
            <a:endParaRPr lang="en-GB" dirty="0"/>
          </a:p>
        </p:txBody>
      </p:sp>
      <p:pic>
        <p:nvPicPr>
          <p:cNvPr id="5" name="Picture 4" descr="A picture containing text, posing, store, several&#10;&#10;Description automatically generated">
            <a:extLst>
              <a:ext uri="{FF2B5EF4-FFF2-40B4-BE49-F238E27FC236}">
                <a16:creationId xmlns:a16="http://schemas.microsoft.com/office/drawing/2014/main" id="{873E1397-818D-9A4F-3EF8-754C0A252B3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77560" y="2646922"/>
            <a:ext cx="4879554" cy="4009674"/>
          </a:xfrm>
          <a:prstGeom prst="rect">
            <a:avLst/>
          </a:prstGeom>
        </p:spPr>
      </p:pic>
      <p:sp>
        <p:nvSpPr>
          <p:cNvPr id="2" name="TextBox 1">
            <a:extLst>
              <a:ext uri="{FF2B5EF4-FFF2-40B4-BE49-F238E27FC236}">
                <a16:creationId xmlns:a16="http://schemas.microsoft.com/office/drawing/2014/main" id="{79150DCB-8E7E-EAF0-5266-CBE026E0602A}"/>
              </a:ext>
            </a:extLst>
          </p:cNvPr>
          <p:cNvSpPr txBox="1"/>
          <p:nvPr/>
        </p:nvSpPr>
        <p:spPr>
          <a:xfrm>
            <a:off x="202130" y="6448577"/>
            <a:ext cx="3986989" cy="538609"/>
          </a:xfrm>
          <a:prstGeom prst="rect">
            <a:avLst/>
          </a:prstGeom>
          <a:noFill/>
        </p:spPr>
        <p:txBody>
          <a:bodyPr wrap="none" rtlCol="0">
            <a:spAutoFit/>
          </a:bodyPr>
          <a:lstStyle/>
          <a:p>
            <a:r>
              <a:rPr lang="en-US" sz="1100" dirty="0"/>
              <a:t>‘</a:t>
            </a:r>
            <a:r>
              <a:rPr lang="en-US" sz="1100" dirty="0" err="1"/>
              <a:t>Madgermanes</a:t>
            </a:r>
            <a:r>
              <a:rPr lang="en-US" sz="1100" dirty="0"/>
              <a:t>’, by Birgit Weyhe published by Avant Verlag 2016</a:t>
            </a:r>
          </a:p>
          <a:p>
            <a:endParaRPr lang="en-US" dirty="0"/>
          </a:p>
        </p:txBody>
      </p:sp>
      <p:sp>
        <p:nvSpPr>
          <p:cNvPr id="8" name="TextBox 7">
            <a:extLst>
              <a:ext uri="{FF2B5EF4-FFF2-40B4-BE49-F238E27FC236}">
                <a16:creationId xmlns:a16="http://schemas.microsoft.com/office/drawing/2014/main" id="{B3B42293-2D46-E29F-9B0B-5E2DBA34F792}"/>
              </a:ext>
            </a:extLst>
          </p:cNvPr>
          <p:cNvSpPr txBox="1"/>
          <p:nvPr/>
        </p:nvSpPr>
        <p:spPr>
          <a:xfrm>
            <a:off x="377072" y="3770721"/>
            <a:ext cx="2720991" cy="1754326"/>
          </a:xfrm>
          <a:prstGeom prst="rect">
            <a:avLst/>
          </a:prstGeom>
          <a:solidFill>
            <a:schemeClr val="accent6">
              <a:lumMod val="60000"/>
              <a:lumOff val="40000"/>
            </a:schemeClr>
          </a:solidFill>
        </p:spPr>
        <p:txBody>
          <a:bodyPr wrap="square" rtlCol="0">
            <a:spAutoFit/>
          </a:bodyPr>
          <a:lstStyle/>
          <a:p>
            <a:r>
              <a:rPr lang="en-US" b="1" i="1" dirty="0" err="1"/>
              <a:t>Arte</a:t>
            </a:r>
            <a:r>
              <a:rPr lang="en-US" b="1" i="1" dirty="0"/>
              <a:t> Journal:</a:t>
            </a:r>
          </a:p>
          <a:p>
            <a:r>
              <a:rPr lang="en-US" dirty="0"/>
              <a:t>‘</a:t>
            </a:r>
            <a:r>
              <a:rPr lang="en-US" dirty="0" err="1"/>
              <a:t>Madgermanes</a:t>
            </a:r>
            <a:r>
              <a:rPr lang="en-US" dirty="0"/>
              <a:t> – </a:t>
            </a:r>
          </a:p>
          <a:p>
            <a:r>
              <a:rPr lang="en-US" dirty="0" err="1"/>
              <a:t>Comiczeichnerin</a:t>
            </a:r>
            <a:r>
              <a:rPr lang="en-US" dirty="0"/>
              <a:t> Birgit Weyhe </a:t>
            </a:r>
          </a:p>
          <a:p>
            <a:r>
              <a:rPr lang="en-US" dirty="0" err="1"/>
              <a:t>ausgezeichnet</a:t>
            </a:r>
            <a:r>
              <a:rPr lang="en-US" dirty="0"/>
              <a:t>’:</a:t>
            </a:r>
            <a:endParaRPr lang="en-US" dirty="0">
              <a:hlinkClick r:id="rId8"/>
            </a:endParaRPr>
          </a:p>
          <a:p>
            <a:r>
              <a:rPr lang="en-US" dirty="0">
                <a:hlinkClick r:id="rId8"/>
              </a:rPr>
              <a:t>video report</a:t>
            </a:r>
            <a:r>
              <a:rPr lang="en-US" dirty="0"/>
              <a:t>  </a:t>
            </a:r>
            <a:r>
              <a:rPr lang="en-US" i="1" dirty="0"/>
              <a:t>2 mins 51</a:t>
            </a:r>
          </a:p>
        </p:txBody>
      </p:sp>
    </p:spTree>
    <p:extLst>
      <p:ext uri="{BB962C8B-B14F-4D97-AF65-F5344CB8AC3E}">
        <p14:creationId xmlns:p14="http://schemas.microsoft.com/office/powerpoint/2010/main" val="3596658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 posing, bunch&#10;&#10;Description automatically generated">
            <a:extLst>
              <a:ext uri="{FF2B5EF4-FFF2-40B4-BE49-F238E27FC236}">
                <a16:creationId xmlns:a16="http://schemas.microsoft.com/office/drawing/2014/main" id="{42162EE9-F861-9EF0-D744-EB63DA7E4D3C}"/>
              </a:ext>
            </a:extLst>
          </p:cNvPr>
          <p:cNvPicPr>
            <a:picLocks noChangeAspect="1"/>
          </p:cNvPicPr>
          <p:nvPr/>
        </p:nvPicPr>
        <p:blipFill rotWithShape="1">
          <a:blip r:embed="rId3" cstate="screen">
            <a:alphaModFix amt="18000"/>
            <a:extLst>
              <a:ext uri="{28A0092B-C50C-407E-A947-70E740481C1C}">
                <a14:useLocalDpi xmlns:a14="http://schemas.microsoft.com/office/drawing/2010/main"/>
              </a:ext>
            </a:extLst>
          </a:blip>
          <a:srcRect/>
          <a:stretch/>
        </p:blipFill>
        <p:spPr>
          <a:xfrm>
            <a:off x="20" y="0"/>
            <a:ext cx="12191980" cy="6856718"/>
          </a:xfrm>
          <a:prstGeom prst="rect">
            <a:avLst/>
          </a:prstGeom>
        </p:spPr>
      </p:pic>
      <p:sp>
        <p:nvSpPr>
          <p:cNvPr id="9" name="TextBox 8">
            <a:extLst>
              <a:ext uri="{FF2B5EF4-FFF2-40B4-BE49-F238E27FC236}">
                <a16:creationId xmlns:a16="http://schemas.microsoft.com/office/drawing/2014/main" id="{AEA60769-B87E-FB26-D71A-83B95CC30A7C}"/>
              </a:ext>
            </a:extLst>
          </p:cNvPr>
          <p:cNvSpPr txBox="1"/>
          <p:nvPr/>
        </p:nvSpPr>
        <p:spPr>
          <a:xfrm>
            <a:off x="8557909" y="3112852"/>
            <a:ext cx="1964987" cy="777894"/>
          </a:xfrm>
          <a:prstGeom prst="rect">
            <a:avLst/>
          </a:prstGeom>
          <a:noFill/>
        </p:spPr>
        <p:txBody>
          <a:bodyPr wrap="square" rtlCol="0">
            <a:spAutoFit/>
          </a:bodyPr>
          <a:lstStyle/>
          <a:p>
            <a:endParaRPr lang="en-US" dirty="0"/>
          </a:p>
        </p:txBody>
      </p:sp>
      <p:sp>
        <p:nvSpPr>
          <p:cNvPr id="11" name="Rectangle 8">
            <a:extLst>
              <a:ext uri="{FF2B5EF4-FFF2-40B4-BE49-F238E27FC236}">
                <a16:creationId xmlns:a16="http://schemas.microsoft.com/office/drawing/2014/main" id="{0AE62DBE-7AC6-1E9C-24E8-978A2116A1DD}"/>
              </a:ext>
            </a:extLst>
          </p:cNvPr>
          <p:cNvSpPr>
            <a:spLocks noChangeArrowheads="1"/>
          </p:cNvSpPr>
          <p:nvPr/>
        </p:nvSpPr>
        <p:spPr bwMode="auto">
          <a:xfrm>
            <a:off x="3771900" y="12840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itle 1">
            <a:extLst>
              <a:ext uri="{FF2B5EF4-FFF2-40B4-BE49-F238E27FC236}">
                <a16:creationId xmlns:a16="http://schemas.microsoft.com/office/drawing/2014/main" id="{12E35956-020B-5481-65ED-888CA6843300}"/>
              </a:ext>
            </a:extLst>
          </p:cNvPr>
          <p:cNvSpPr txBox="1">
            <a:spLocks/>
          </p:cNvSpPr>
          <p:nvPr/>
        </p:nvSpPr>
        <p:spPr>
          <a:xfrm>
            <a:off x="533401" y="624110"/>
            <a:ext cx="10971212" cy="12808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Time to Translate!</a:t>
            </a:r>
          </a:p>
        </p:txBody>
      </p:sp>
      <p:sp>
        <p:nvSpPr>
          <p:cNvPr id="5" name="Content Placeholder 2">
            <a:extLst>
              <a:ext uri="{FF2B5EF4-FFF2-40B4-BE49-F238E27FC236}">
                <a16:creationId xmlns:a16="http://schemas.microsoft.com/office/drawing/2014/main" id="{1E43D621-0EEA-D096-326B-1B960A5F44D0}"/>
              </a:ext>
            </a:extLst>
          </p:cNvPr>
          <p:cNvSpPr txBox="1">
            <a:spLocks/>
          </p:cNvSpPr>
          <p:nvPr/>
        </p:nvSpPr>
        <p:spPr>
          <a:xfrm>
            <a:off x="465333" y="1473200"/>
            <a:ext cx="10971212" cy="4216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0" indent="0">
              <a:spcBef>
                <a:spcPts val="0"/>
              </a:spcBef>
              <a:buClr>
                <a:srgbClr val="000000"/>
              </a:buClr>
              <a:buSzPts val="2400"/>
              <a:buFont typeface="Arial" panose="020B0604020202020204" pitchFamily="34" charset="0"/>
              <a:buNone/>
            </a:pPr>
            <a:endParaRPr lang="en-GB" sz="2400" dirty="0">
              <a:solidFill>
                <a:srgbClr val="000000"/>
              </a:solidFill>
            </a:endParaRPr>
          </a:p>
          <a:p>
            <a:pPr marL="76200" indent="0">
              <a:spcBef>
                <a:spcPts val="0"/>
              </a:spcBef>
              <a:buClr>
                <a:srgbClr val="000000"/>
              </a:buClr>
              <a:buSzPts val="2400"/>
              <a:buFont typeface="Arial" panose="020B0604020202020204" pitchFamily="34" charset="0"/>
              <a:buNone/>
            </a:pPr>
            <a:r>
              <a:rPr lang="en-GB" sz="2400" dirty="0">
                <a:solidFill>
                  <a:srgbClr val="000000"/>
                </a:solidFill>
              </a:rPr>
              <a:t>A reminder of some important things to keep in mind when translating:</a:t>
            </a:r>
          </a:p>
          <a:p>
            <a:pPr marL="76200" indent="0">
              <a:spcBef>
                <a:spcPts val="0"/>
              </a:spcBef>
              <a:buClr>
                <a:srgbClr val="000000"/>
              </a:buClr>
              <a:buSzPts val="2400"/>
              <a:buFont typeface="Arial" panose="020B0604020202020204" pitchFamily="34" charset="0"/>
              <a:buNone/>
            </a:pPr>
            <a:endParaRPr lang="en-GB" sz="2400" dirty="0">
              <a:solidFill>
                <a:srgbClr val="000000"/>
              </a:solidFill>
            </a:endParaRPr>
          </a:p>
          <a:p>
            <a:pPr marL="457200" indent="-381000">
              <a:spcBef>
                <a:spcPts val="0"/>
              </a:spcBef>
              <a:buClr>
                <a:srgbClr val="000000"/>
              </a:buClr>
              <a:buSzPts val="2400"/>
              <a:buFont typeface="Arial" panose="020B0604020202020204" pitchFamily="34" charset="0"/>
              <a:buChar char="●"/>
            </a:pPr>
            <a:r>
              <a:rPr lang="en-GB" sz="2400" dirty="0">
                <a:solidFill>
                  <a:srgbClr val="000000"/>
                </a:solidFill>
              </a:rPr>
              <a:t>Word-for-word (‘literal’) translations aren’t always your best option: replacing one word in German for an equivalent English word can result in nonsense. </a:t>
            </a:r>
          </a:p>
          <a:p>
            <a:pPr marL="457200" indent="-381000">
              <a:spcBef>
                <a:spcPts val="0"/>
              </a:spcBef>
              <a:buClr>
                <a:srgbClr val="000000"/>
              </a:buClr>
              <a:buSzPts val="2400"/>
              <a:buFont typeface="Arial" panose="020B0604020202020204" pitchFamily="34" charset="0"/>
              <a:buChar char="●"/>
            </a:pPr>
            <a:r>
              <a:rPr lang="en-GB" sz="2400" dirty="0">
                <a:solidFill>
                  <a:srgbClr val="000000"/>
                </a:solidFill>
              </a:rPr>
              <a:t>Translators have to be </a:t>
            </a:r>
            <a:r>
              <a:rPr lang="en-GB" sz="2400" b="1" dirty="0">
                <a:solidFill>
                  <a:srgbClr val="000000"/>
                </a:solidFill>
              </a:rPr>
              <a:t>creative</a:t>
            </a:r>
            <a:r>
              <a:rPr lang="en-GB" sz="2400" dirty="0">
                <a:solidFill>
                  <a:srgbClr val="000000"/>
                </a:solidFill>
              </a:rPr>
              <a:t>: it is your job to make the translation sound like it was written in English – translators are </a:t>
            </a:r>
            <a:r>
              <a:rPr lang="en-GB" sz="2400" b="1" dirty="0">
                <a:solidFill>
                  <a:srgbClr val="000000"/>
                </a:solidFill>
              </a:rPr>
              <a:t>creative writers </a:t>
            </a:r>
            <a:r>
              <a:rPr lang="en-GB" sz="2400" dirty="0">
                <a:solidFill>
                  <a:srgbClr val="000000"/>
                </a:solidFill>
              </a:rPr>
              <a:t>as well as </a:t>
            </a:r>
            <a:r>
              <a:rPr lang="en-GB" sz="2400" b="1" dirty="0">
                <a:solidFill>
                  <a:srgbClr val="000000"/>
                </a:solidFill>
              </a:rPr>
              <a:t>readers</a:t>
            </a:r>
            <a:r>
              <a:rPr lang="en-GB" sz="2400" dirty="0">
                <a:solidFill>
                  <a:srgbClr val="000000"/>
                </a:solidFill>
              </a:rPr>
              <a:t>.</a:t>
            </a:r>
          </a:p>
          <a:p>
            <a:pPr marL="457200" indent="-381000">
              <a:spcBef>
                <a:spcPts val="0"/>
              </a:spcBef>
              <a:buClr>
                <a:srgbClr val="000000"/>
              </a:buClr>
              <a:buSzPts val="2400"/>
              <a:buFont typeface="Arial" panose="020B0604020202020204" pitchFamily="34" charset="0"/>
              <a:buChar char="●"/>
            </a:pPr>
            <a:r>
              <a:rPr lang="en-GB" sz="2400" dirty="0">
                <a:solidFill>
                  <a:srgbClr val="000000"/>
                </a:solidFill>
              </a:rPr>
              <a:t>Translation is about </a:t>
            </a:r>
            <a:r>
              <a:rPr lang="en-GB" sz="2400" b="1" dirty="0">
                <a:solidFill>
                  <a:srgbClr val="000000"/>
                </a:solidFill>
              </a:rPr>
              <a:t>meaning</a:t>
            </a:r>
            <a:r>
              <a:rPr lang="en-GB" sz="2400" dirty="0">
                <a:solidFill>
                  <a:srgbClr val="000000"/>
                </a:solidFill>
              </a:rPr>
              <a:t>, not just words, so you have to think about what sort of mood or meaning is conveyed in the original and try to recreate that in your translation.</a:t>
            </a:r>
          </a:p>
          <a:p>
            <a:pPr marL="457200" indent="-381000">
              <a:spcBef>
                <a:spcPts val="0"/>
              </a:spcBef>
              <a:buClr>
                <a:srgbClr val="000000"/>
              </a:buClr>
              <a:buSzPts val="2400"/>
              <a:buFont typeface="Arial" panose="020B0604020202020204" pitchFamily="34" charset="0"/>
              <a:buChar char="●"/>
            </a:pPr>
            <a:endParaRPr lang="en-GB" sz="2400" dirty="0">
              <a:solidFill>
                <a:srgbClr val="000000"/>
              </a:solidFill>
            </a:endParaRPr>
          </a:p>
        </p:txBody>
      </p:sp>
      <p:sp>
        <p:nvSpPr>
          <p:cNvPr id="2" name="AutoShape 2">
            <a:extLst>
              <a:ext uri="{FF2B5EF4-FFF2-40B4-BE49-F238E27FC236}">
                <a16:creationId xmlns:a16="http://schemas.microsoft.com/office/drawing/2014/main" id="{7193E786-C613-1955-66F6-3A19B5DF7C62}"/>
              </a:ext>
            </a:extLst>
          </p:cNvPr>
          <p:cNvSpPr>
            <a:spLocks noChangeAspect="1" noChangeArrowheads="1"/>
          </p:cNvSpPr>
          <p:nvPr/>
        </p:nvSpPr>
        <p:spPr bwMode="auto">
          <a:xfrm>
            <a:off x="5764696" y="296109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extLst>
              <a:ext uri="{FF2B5EF4-FFF2-40B4-BE49-F238E27FC236}">
                <a16:creationId xmlns:a16="http://schemas.microsoft.com/office/drawing/2014/main" id="{BD176D95-F50D-B323-B8F0-C248354E675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66260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74533</TotalTime>
  <Words>2324</Words>
  <Application>Microsoft Office PowerPoint</Application>
  <PresentationFormat>Widescreen</PresentationFormat>
  <Paragraphs>204</Paragraphs>
  <Slides>23</Slides>
  <Notes>20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Book Antiqua</vt:lpstr>
      <vt:lpstr>Calibri</vt:lpstr>
      <vt:lpstr>Calibri Light</vt:lpstr>
      <vt:lpstr>inherit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Extension activity</vt:lpstr>
      <vt:lpstr>PowerPoint Presentation</vt:lpstr>
      <vt:lpstr>Sharing translations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Savory</dc:creator>
  <cp:lastModifiedBy>Charlotte Ryland</cp:lastModifiedBy>
  <cp:revision>41</cp:revision>
  <cp:lastPrinted>2022-09-05T11:33:59Z</cp:lastPrinted>
  <dcterms:created xsi:type="dcterms:W3CDTF">2022-06-21T09:06:22Z</dcterms:created>
  <dcterms:modified xsi:type="dcterms:W3CDTF">2023-04-06T15:07:58Z</dcterms:modified>
</cp:coreProperties>
</file>