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ink/ink3.xml" ContentType="application/inkml+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ink/ink4.xml" ContentType="application/inkml+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ink/ink5.xml" ContentType="application/inkml+xml"/>
  <Override PartName="/ppt/ink/ink6.xml" ContentType="application/inkml+xml"/>
  <Override PartName="/ppt/ink/ink7.xml" ContentType="application/inkml+xml"/>
  <Override PartName="/ppt/ink/ink8.xml" ContentType="application/inkml+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ink/ink9.xml" ContentType="application/inkml+xml"/>
  <Override PartName="/ppt/ink/ink10.xml" ContentType="application/inkml+xml"/>
  <Override PartName="/ppt/ink/ink11.xml" ContentType="application/inkml+xml"/>
  <Override PartName="/ppt/notesSlides/notesSlide40.xml" ContentType="application/vnd.openxmlformats-officedocument.presentationml.notesSlide+xml"/>
  <Override PartName="/ppt/ink/ink12.xml" ContentType="application/inkml+xml"/>
  <Override PartName="/ppt/ink/ink13.xml" ContentType="application/inkml+xml"/>
  <Override PartName="/ppt/ink/ink14.xml" ContentType="application/inkml+xml"/>
  <Override PartName="/ppt/notesSlides/notesSlide41.xml" ContentType="application/vnd.openxmlformats-officedocument.presentationml.notesSlide+xml"/>
  <Override PartName="/ppt/ink/ink15.xml" ContentType="application/inkml+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ink/ink16.xml" ContentType="application/inkml+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8"/>
  </p:notesMasterIdLst>
  <p:handoutMasterIdLst>
    <p:handoutMasterId r:id="rId49"/>
  </p:handoutMasterIdLst>
  <p:sldIdLst>
    <p:sldId id="342" r:id="rId2"/>
    <p:sldId id="552" r:id="rId3"/>
    <p:sldId id="553" r:id="rId4"/>
    <p:sldId id="551" r:id="rId5"/>
    <p:sldId id="548" r:id="rId6"/>
    <p:sldId id="554" r:id="rId7"/>
    <p:sldId id="565" r:id="rId8"/>
    <p:sldId id="575" r:id="rId9"/>
    <p:sldId id="574" r:id="rId10"/>
    <p:sldId id="560" r:id="rId11"/>
    <p:sldId id="576" r:id="rId12"/>
    <p:sldId id="573" r:id="rId13"/>
    <p:sldId id="561" r:id="rId14"/>
    <p:sldId id="566" r:id="rId15"/>
    <p:sldId id="562" r:id="rId16"/>
    <p:sldId id="577" r:id="rId17"/>
    <p:sldId id="579" r:id="rId18"/>
    <p:sldId id="567" r:id="rId19"/>
    <p:sldId id="563" r:id="rId20"/>
    <p:sldId id="568" r:id="rId21"/>
    <p:sldId id="564" r:id="rId22"/>
    <p:sldId id="569" r:id="rId23"/>
    <p:sldId id="578" r:id="rId24"/>
    <p:sldId id="580" r:id="rId25"/>
    <p:sldId id="555" r:id="rId26"/>
    <p:sldId id="547" r:id="rId27"/>
    <p:sldId id="549" r:id="rId28"/>
    <p:sldId id="550" r:id="rId29"/>
    <p:sldId id="556" r:id="rId30"/>
    <p:sldId id="570" r:id="rId31"/>
    <p:sldId id="571" r:id="rId32"/>
    <p:sldId id="583" r:id="rId33"/>
    <p:sldId id="558" r:id="rId34"/>
    <p:sldId id="581" r:id="rId35"/>
    <p:sldId id="582" r:id="rId36"/>
    <p:sldId id="584" r:id="rId37"/>
    <p:sldId id="601" r:id="rId38"/>
    <p:sldId id="599" r:id="rId39"/>
    <p:sldId id="591" r:id="rId40"/>
    <p:sldId id="603" r:id="rId41"/>
    <p:sldId id="594" r:id="rId42"/>
    <p:sldId id="595" r:id="rId43"/>
    <p:sldId id="600" r:id="rId44"/>
    <p:sldId id="596" r:id="rId45"/>
    <p:sldId id="598" r:id="rId46"/>
    <p:sldId id="604" r:id="rId4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FABA1D-B532-7713-F8D3-AE546E88E0E6}" name="Charlotte Ryland" initials="CR" userId="S::charlotte@stephen-spender.org::b6ed7ec6-bc21-4c2b-be72-a058310cc3eb" providerId="AD"/>
  <p188:author id="{4F76D844-AE80-FE1C-B1FE-92F2BF582728}" name="Charlotte Ryland" initials="CR" userId="Charlotte Ryland" providerId="None"/>
  <p188:author id="{0BEC8AB3-D349-253A-766E-0CEAF4CCDB8A}" name="Guest User" initials="GU" userId="S::urn:spo:anon#443b3a7dd41b7f1fdeb8bcf92a2c00421f6d1f502eaf8607f8f937ffab9b439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MillaG Gregor" initials="M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74A"/>
    <a:srgbClr val="CE54C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512" y="96"/>
      </p:cViewPr>
      <p:guideLst>
        <p:guide orient="horz" pos="2160"/>
        <p:guide pos="288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55"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56" Type="http://schemas.microsoft.com/office/2018/10/relationships/authors" Target="authors.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otte Ryland" userId="b6ed7ec6-bc21-4c2b-be72-a058310cc3eb" providerId="ADAL" clId="{05FE1974-EC85-4E80-802F-948C6F298856}"/>
    <pc:docChg chg="custSel delSld modSld">
      <pc:chgData name="Charlotte Ryland" userId="b6ed7ec6-bc21-4c2b-be72-a058310cc3eb" providerId="ADAL" clId="{05FE1974-EC85-4E80-802F-948C6F298856}" dt="2023-06-01T15:44:37.448" v="15" actId="27636"/>
      <pc:docMkLst>
        <pc:docMk/>
      </pc:docMkLst>
      <pc:sldChg chg="modSp mod">
        <pc:chgData name="Charlotte Ryland" userId="b6ed7ec6-bc21-4c2b-be72-a058310cc3eb" providerId="ADAL" clId="{05FE1974-EC85-4E80-802F-948C6F298856}" dt="2023-06-01T15:43:36.107" v="12" actId="20577"/>
        <pc:sldMkLst>
          <pc:docMk/>
          <pc:sldMk cId="2129882151" sldId="342"/>
        </pc:sldMkLst>
        <pc:spChg chg="mod">
          <ac:chgData name="Charlotte Ryland" userId="b6ed7ec6-bc21-4c2b-be72-a058310cc3eb" providerId="ADAL" clId="{05FE1974-EC85-4E80-802F-948C6F298856}" dt="2023-06-01T15:43:36.107" v="12" actId="20577"/>
          <ac:spMkLst>
            <pc:docMk/>
            <pc:sldMk cId="2129882151" sldId="342"/>
            <ac:spMk id="2" creationId="{00000000-0000-0000-0000-000000000000}"/>
          </ac:spMkLst>
        </pc:spChg>
      </pc:sldChg>
      <pc:sldChg chg="del">
        <pc:chgData name="Charlotte Ryland" userId="b6ed7ec6-bc21-4c2b-be72-a058310cc3eb" providerId="ADAL" clId="{05FE1974-EC85-4E80-802F-948C6F298856}" dt="2023-06-01T15:43:41.832" v="13" actId="47"/>
        <pc:sldMkLst>
          <pc:docMk/>
          <pc:sldMk cId="2686038545" sldId="506"/>
        </pc:sldMkLst>
      </pc:sldChg>
      <pc:sldChg chg="delCm">
        <pc:chgData name="Charlotte Ryland" userId="b6ed7ec6-bc21-4c2b-be72-a058310cc3eb" providerId="ADAL" clId="{05FE1974-EC85-4E80-802F-948C6F298856}" dt="2023-06-01T13:47:00.344" v="1"/>
        <pc:sldMkLst>
          <pc:docMk/>
          <pc:sldMk cId="1964977635" sldId="548"/>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964977635" sldId="548"/>
                <pc2:cmMk id="{CAEBA12F-F3D7-4CE0-AE97-9214143AFA55}"/>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964977635" sldId="548"/>
                <pc2:cmMk id="{89332356-8EB4-42D5-A933-6E5F8A70B061}"/>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964977635" sldId="548"/>
                <pc2:cmMk id="{71BBBA6D-1FE1-4A70-8C79-53C8816A0B84}"/>
              </pc2:cmMkLst>
            </pc226:cmChg>
          </p:ext>
        </pc:extLst>
      </pc:sldChg>
      <pc:sldChg chg="delCm">
        <pc:chgData name="Charlotte Ryland" userId="b6ed7ec6-bc21-4c2b-be72-a058310cc3eb" providerId="ADAL" clId="{05FE1974-EC85-4E80-802F-948C6F298856}" dt="2023-06-01T13:47:00.344" v="1"/>
        <pc:sldMkLst>
          <pc:docMk/>
          <pc:sldMk cId="1681690706" sldId="549"/>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681690706" sldId="549"/>
                <pc2:cmMk id="{F9B3487F-275B-47FC-A2E4-9F9FD96702B6}"/>
              </pc2:cmMkLst>
            </pc226:cmChg>
          </p:ext>
        </pc:extLst>
      </pc:sldChg>
      <pc:sldChg chg="delCm">
        <pc:chgData name="Charlotte Ryland" userId="b6ed7ec6-bc21-4c2b-be72-a058310cc3eb" providerId="ADAL" clId="{05FE1974-EC85-4E80-802F-948C6F298856}" dt="2023-06-01T13:47:00.344" v="1"/>
        <pc:sldMkLst>
          <pc:docMk/>
          <pc:sldMk cId="139865908" sldId="550"/>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39865908" sldId="550"/>
                <pc2:cmMk id="{D4A19E1E-D1DA-42BA-B935-85E840C5BBE7}"/>
              </pc2:cmMkLst>
            </pc226:cmChg>
          </p:ext>
        </pc:extLst>
      </pc:sldChg>
      <pc:sldChg chg="del delCm">
        <pc:chgData name="Charlotte Ryland" userId="b6ed7ec6-bc21-4c2b-be72-a058310cc3eb" providerId="ADAL" clId="{05FE1974-EC85-4E80-802F-948C6F298856}" dt="2023-06-01T15:42:52.086" v="8" actId="47"/>
        <pc:sldMkLst>
          <pc:docMk/>
          <pc:sldMk cId="2274731335" sldId="557"/>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274731335" sldId="557"/>
                <pc2:cmMk id="{C338F440-B086-47AE-B72E-7F721AE096BB}"/>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274731335" sldId="557"/>
                <pc2:cmMk id="{CB04CC59-E5DC-43CD-8608-65BEEFE7C16D}"/>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274731335" sldId="557"/>
                <pc2:cmMk id="{42277BB0-9CD2-4F9B-A4E0-BC8270C027A4}"/>
              </pc2:cmMkLst>
            </pc226:cmChg>
          </p:ext>
        </pc:extLst>
      </pc:sldChg>
      <pc:sldChg chg="delCm">
        <pc:chgData name="Charlotte Ryland" userId="b6ed7ec6-bc21-4c2b-be72-a058310cc3eb" providerId="ADAL" clId="{05FE1974-EC85-4E80-802F-948C6F298856}" dt="2023-06-01T13:47:00.344" v="1"/>
        <pc:sldMkLst>
          <pc:docMk/>
          <pc:sldMk cId="3186940865" sldId="560"/>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3186940865" sldId="560"/>
                <pc2:cmMk id="{CD32237A-E006-465C-B8FF-CACF16B2EF7E}"/>
              </pc2:cmMkLst>
            </pc226:cmChg>
          </p:ext>
        </pc:extLst>
      </pc:sldChg>
      <pc:sldChg chg="delCm">
        <pc:chgData name="Charlotte Ryland" userId="b6ed7ec6-bc21-4c2b-be72-a058310cc3eb" providerId="ADAL" clId="{05FE1974-EC85-4E80-802F-948C6F298856}" dt="2023-06-01T13:47:00.344" v="1"/>
        <pc:sldMkLst>
          <pc:docMk/>
          <pc:sldMk cId="844607124" sldId="561"/>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844607124" sldId="561"/>
                <pc2:cmMk id="{F457B87B-094F-437D-A364-0207633C7A6F}"/>
              </pc2:cmMkLst>
            </pc226:cmChg>
          </p:ext>
        </pc:extLst>
      </pc:sldChg>
      <pc:sldChg chg="delCm">
        <pc:chgData name="Charlotte Ryland" userId="b6ed7ec6-bc21-4c2b-be72-a058310cc3eb" providerId="ADAL" clId="{05FE1974-EC85-4E80-802F-948C6F298856}" dt="2023-06-01T13:47:00.344" v="1"/>
        <pc:sldMkLst>
          <pc:docMk/>
          <pc:sldMk cId="434922599" sldId="562"/>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434922599" sldId="562"/>
                <pc2:cmMk id="{6C1E0851-E568-4ABE-A4FB-C598C0448174}"/>
              </pc2:cmMkLst>
            </pc226:cmChg>
          </p:ext>
        </pc:extLst>
      </pc:sldChg>
      <pc:sldChg chg="delCm">
        <pc:chgData name="Charlotte Ryland" userId="b6ed7ec6-bc21-4c2b-be72-a058310cc3eb" providerId="ADAL" clId="{05FE1974-EC85-4E80-802F-948C6F298856}" dt="2023-06-01T13:47:00.344" v="1"/>
        <pc:sldMkLst>
          <pc:docMk/>
          <pc:sldMk cId="2771554944" sldId="564"/>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771554944" sldId="564"/>
                <pc2:cmMk id="{3F413738-216F-454F-AED1-C98DB6C6CBF3}"/>
              </pc2:cmMkLst>
            </pc226:cmChg>
          </p:ext>
        </pc:extLst>
      </pc:sldChg>
      <pc:sldChg chg="delCm">
        <pc:chgData name="Charlotte Ryland" userId="b6ed7ec6-bc21-4c2b-be72-a058310cc3eb" providerId="ADAL" clId="{05FE1974-EC85-4E80-802F-948C6F298856}" dt="2023-06-01T13:47:00.344" v="1"/>
        <pc:sldMkLst>
          <pc:docMk/>
          <pc:sldMk cId="259099483" sldId="566"/>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59099483" sldId="566"/>
                <pc2:cmMk id="{046F4C17-8BB3-40B1-A57E-2E57D8311721}"/>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59099483" sldId="566"/>
                <pc2:cmMk id="{69D27C61-1751-43F0-AD90-EE1759B6636E}"/>
              </pc2:cmMkLst>
            </pc226:cmChg>
          </p:ext>
        </pc:extLst>
      </pc:sldChg>
      <pc:sldChg chg="delCm">
        <pc:chgData name="Charlotte Ryland" userId="b6ed7ec6-bc21-4c2b-be72-a058310cc3eb" providerId="ADAL" clId="{05FE1974-EC85-4E80-802F-948C6F298856}" dt="2023-06-01T13:47:00.344" v="1"/>
        <pc:sldMkLst>
          <pc:docMk/>
          <pc:sldMk cId="4291890572" sldId="567"/>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4291890572" sldId="567"/>
                <pc2:cmMk id="{3FFEE1B8-EF9E-4EFB-9F80-A048FA49AA7A}"/>
              </pc2:cmMkLst>
            </pc226:cmChg>
          </p:ext>
        </pc:extLst>
      </pc:sldChg>
      <pc:sldChg chg="del delCm">
        <pc:chgData name="Charlotte Ryland" userId="b6ed7ec6-bc21-4c2b-be72-a058310cc3eb" providerId="ADAL" clId="{05FE1974-EC85-4E80-802F-948C6F298856}" dt="2023-06-01T15:42:44.913" v="7" actId="47"/>
        <pc:sldMkLst>
          <pc:docMk/>
          <pc:sldMk cId="2008239501" sldId="572"/>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008239501" sldId="572"/>
                <pc2:cmMk id="{5DE6090D-5A31-4A2D-9EEA-C23D663A4770}"/>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008239501" sldId="572"/>
                <pc2:cmMk id="{6CD56F22-83F0-4286-A141-F8DFF715EF54}"/>
              </pc2:cmMkLst>
            </pc226:cmChg>
          </p:ext>
        </pc:extLst>
      </pc:sldChg>
      <pc:sldChg chg="delCm">
        <pc:chgData name="Charlotte Ryland" userId="b6ed7ec6-bc21-4c2b-be72-a058310cc3eb" providerId="ADAL" clId="{05FE1974-EC85-4E80-802F-948C6F298856}" dt="2023-06-01T13:47:00.344" v="1"/>
        <pc:sldMkLst>
          <pc:docMk/>
          <pc:sldMk cId="3443899637" sldId="573"/>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3443899637" sldId="573"/>
                <pc2:cmMk id="{30A4A944-DF33-483E-A3E6-B9E811A854B2}"/>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3443899637" sldId="573"/>
                <pc2:cmMk id="{F118B980-ED0F-4F02-8D65-185B5BFE7D5E}"/>
              </pc2:cmMkLst>
            </pc226:cmChg>
          </p:ext>
        </pc:extLst>
      </pc:sldChg>
      <pc:sldChg chg="delCm">
        <pc:chgData name="Charlotte Ryland" userId="b6ed7ec6-bc21-4c2b-be72-a058310cc3eb" providerId="ADAL" clId="{05FE1974-EC85-4E80-802F-948C6F298856}" dt="2023-06-01T13:47:00.344" v="1"/>
        <pc:sldMkLst>
          <pc:docMk/>
          <pc:sldMk cId="3596177182" sldId="574"/>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3596177182" sldId="574"/>
                <pc2:cmMk id="{80169760-89BA-4A12-A006-7795AABFB351}"/>
              </pc2:cmMkLst>
            </pc226:cmChg>
          </p:ext>
        </pc:extLst>
      </pc:sldChg>
      <pc:sldChg chg="delCm">
        <pc:chgData name="Charlotte Ryland" userId="b6ed7ec6-bc21-4c2b-be72-a058310cc3eb" providerId="ADAL" clId="{05FE1974-EC85-4E80-802F-948C6F298856}" dt="2023-06-01T13:47:00.344" v="1"/>
        <pc:sldMkLst>
          <pc:docMk/>
          <pc:sldMk cId="401810486" sldId="576"/>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401810486" sldId="576"/>
                <pc2:cmMk id="{A240236E-A8B9-474E-8FD4-CC23394863DE}"/>
              </pc2:cmMkLst>
            </pc226:cmChg>
          </p:ext>
        </pc:extLst>
      </pc:sldChg>
      <pc:sldChg chg="delCm">
        <pc:chgData name="Charlotte Ryland" userId="b6ed7ec6-bc21-4c2b-be72-a058310cc3eb" providerId="ADAL" clId="{05FE1974-EC85-4E80-802F-948C6F298856}" dt="2023-06-01T13:47:00.344" v="1"/>
        <pc:sldMkLst>
          <pc:docMk/>
          <pc:sldMk cId="131557079" sldId="579"/>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31557079" sldId="579"/>
                <pc2:cmMk id="{0B8C5082-D9B6-42A6-ADDD-462BFF64DEEF}"/>
              </pc2:cmMkLst>
            </pc226:cmChg>
          </p:ext>
        </pc:extLst>
      </pc:sldChg>
      <pc:sldChg chg="delCm">
        <pc:chgData name="Charlotte Ryland" userId="b6ed7ec6-bc21-4c2b-be72-a058310cc3eb" providerId="ADAL" clId="{05FE1974-EC85-4E80-802F-948C6F298856}" dt="2023-06-01T13:47:00.344" v="1"/>
        <pc:sldMkLst>
          <pc:docMk/>
          <pc:sldMk cId="267701206" sldId="581"/>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67701206" sldId="581"/>
                <pc2:cmMk id="{D9995F42-80E0-4C06-A738-5E9502351442}"/>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67701206" sldId="581"/>
                <pc2:cmMk id="{5C456D44-7DF8-4D73-9A51-7C1E928F32C5}"/>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67701206" sldId="581"/>
                <pc2:cmMk id="{97F0D556-C0D5-42F5-B6F9-0F5FA5F9EE2B}"/>
              </pc2:cmMkLst>
            </pc226:cmChg>
          </p:ext>
        </pc:extLst>
      </pc:sldChg>
      <pc:sldChg chg="delCm">
        <pc:chgData name="Charlotte Ryland" userId="b6ed7ec6-bc21-4c2b-be72-a058310cc3eb" providerId="ADAL" clId="{05FE1974-EC85-4E80-802F-948C6F298856}" dt="2023-06-01T13:47:00.344" v="1"/>
        <pc:sldMkLst>
          <pc:docMk/>
          <pc:sldMk cId="1859684450" sldId="591"/>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859684450" sldId="591"/>
                <pc2:cmMk id="{45668B07-E218-435E-BA94-6FB2F3705002}"/>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859684450" sldId="591"/>
                <pc2:cmMk id="{A707332A-8E1A-4188-BBE2-2491E05152A0}"/>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859684450" sldId="591"/>
                <pc2:cmMk id="{3182722C-50FF-4E90-9536-FA4B0CDAC62D}"/>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859684450" sldId="591"/>
                <pc2:cmMk id="{99E8F647-C3CF-4B92-AEF6-128A15245B4B}"/>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859684450" sldId="591"/>
                <pc2:cmMk id="{DDBD4363-28D9-4458-80DD-094DFC10BD9C}"/>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859684450" sldId="591"/>
                <pc2:cmMk id="{65638BF7-A859-4DF6-802E-7D9E14127A61}"/>
              </pc2:cmMkLst>
            </pc226:cmChg>
          </p:ext>
        </pc:extLst>
      </pc:sldChg>
      <pc:sldChg chg="delCm">
        <pc:chgData name="Charlotte Ryland" userId="b6ed7ec6-bc21-4c2b-be72-a058310cc3eb" providerId="ADAL" clId="{05FE1974-EC85-4E80-802F-948C6F298856}" dt="2023-06-01T13:47:00.344" v="1"/>
        <pc:sldMkLst>
          <pc:docMk/>
          <pc:sldMk cId="3562754523" sldId="594"/>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3562754523" sldId="594"/>
                <pc2:cmMk id="{6D69084D-8B60-467B-9AAA-0F9E347BDD85}"/>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3562754523" sldId="594"/>
                <pc2:cmMk id="{84DD6263-6CA1-475F-992E-D453DC9BE064}"/>
              </pc2:cmMkLst>
            </pc226:cmChg>
          </p:ext>
        </pc:extLst>
      </pc:sldChg>
      <pc:sldChg chg="delCm">
        <pc:chgData name="Charlotte Ryland" userId="b6ed7ec6-bc21-4c2b-be72-a058310cc3eb" providerId="ADAL" clId="{05FE1974-EC85-4E80-802F-948C6F298856}" dt="2023-06-01T13:47:00.344" v="1"/>
        <pc:sldMkLst>
          <pc:docMk/>
          <pc:sldMk cId="1284352554" sldId="595"/>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1284352554" sldId="595"/>
                <pc2:cmMk id="{39DDC6FD-AF04-4A25-832A-D7B4963BDF88}"/>
              </pc2:cmMkLst>
            </pc226:cmChg>
          </p:ext>
        </pc:extLst>
      </pc:sldChg>
      <pc:sldChg chg="delCm">
        <pc:chgData name="Charlotte Ryland" userId="b6ed7ec6-bc21-4c2b-be72-a058310cc3eb" providerId="ADAL" clId="{05FE1974-EC85-4E80-802F-948C6F298856}" dt="2023-06-01T13:47:00.344" v="1"/>
        <pc:sldMkLst>
          <pc:docMk/>
          <pc:sldMk cId="3399558984" sldId="596"/>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3399558984" sldId="596"/>
                <pc2:cmMk id="{AE3217B3-F77F-495D-B7BF-18B5AF697240}"/>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3399558984" sldId="596"/>
                <pc2:cmMk id="{0795B1E5-26B3-44A3-99AE-041B9A175A98}"/>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3399558984" sldId="596"/>
                <pc2:cmMk id="{029EEBEE-4CFF-46D0-948C-8A3B740C3439}"/>
              </pc2:cmMkLst>
            </pc226:cmChg>
          </p:ext>
        </pc:extLst>
      </pc:sldChg>
      <pc:sldChg chg="modSp mod">
        <pc:chgData name="Charlotte Ryland" userId="b6ed7ec6-bc21-4c2b-be72-a058310cc3eb" providerId="ADAL" clId="{05FE1974-EC85-4E80-802F-948C6F298856}" dt="2023-06-01T15:44:37.448" v="15" actId="27636"/>
        <pc:sldMkLst>
          <pc:docMk/>
          <pc:sldMk cId="676464400" sldId="599"/>
        </pc:sldMkLst>
        <pc:spChg chg="mod">
          <ac:chgData name="Charlotte Ryland" userId="b6ed7ec6-bc21-4c2b-be72-a058310cc3eb" providerId="ADAL" clId="{05FE1974-EC85-4E80-802F-948C6F298856}" dt="2023-06-01T15:44:37.448" v="15" actId="27636"/>
          <ac:spMkLst>
            <pc:docMk/>
            <pc:sldMk cId="676464400" sldId="599"/>
            <ac:spMk id="4" creationId="{00000000-0000-0000-0000-000000000000}"/>
          </ac:spMkLst>
        </pc:spChg>
      </pc:sldChg>
      <pc:sldChg chg="delCm">
        <pc:chgData name="Charlotte Ryland" userId="b6ed7ec6-bc21-4c2b-be72-a058310cc3eb" providerId="ADAL" clId="{05FE1974-EC85-4E80-802F-948C6F298856}" dt="2023-06-01T13:47:00.344" v="1"/>
        <pc:sldMkLst>
          <pc:docMk/>
          <pc:sldMk cId="3458114757" sldId="600"/>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3458114757" sldId="600"/>
                <pc2:cmMk id="{28D4D30F-46E0-47B9-BE3D-DF01C389192F}"/>
              </pc2:cmMkLst>
            </pc226:cmChg>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3458114757" sldId="600"/>
                <pc2:cmMk id="{0E174410-B667-4AC1-8BD8-2B1B371DE1E0}"/>
              </pc2:cmMkLst>
            </pc226:cmChg>
          </p:ext>
        </pc:extLst>
      </pc:sldChg>
      <pc:sldChg chg="delCm">
        <pc:chgData name="Charlotte Ryland" userId="b6ed7ec6-bc21-4c2b-be72-a058310cc3eb" providerId="ADAL" clId="{05FE1974-EC85-4E80-802F-948C6F298856}" dt="2023-06-01T13:47:00.344" v="1"/>
        <pc:sldMkLst>
          <pc:docMk/>
          <pc:sldMk cId="2206300391" sldId="601"/>
        </pc:sldMkLst>
        <pc:extLst>
          <p:ext xmlns:p="http://schemas.openxmlformats.org/presentationml/2006/main" uri="{D6D511B9-2390-475A-947B-AFAB55BFBCF1}">
            <pc226:cmChg xmlns:pc226="http://schemas.microsoft.com/office/powerpoint/2022/06/main/command" chg="del">
              <pc226:chgData name="Charlotte Ryland" userId="b6ed7ec6-bc21-4c2b-be72-a058310cc3eb" providerId="ADAL" clId="{05FE1974-EC85-4E80-802F-948C6F298856}" dt="2023-06-01T13:47:00.344" v="1"/>
              <pc2:cmMkLst xmlns:pc2="http://schemas.microsoft.com/office/powerpoint/2019/9/main/command">
                <pc:docMk/>
                <pc:sldMk cId="2206300391" sldId="601"/>
                <pc2:cmMk id="{68186716-08BC-4E63-BD83-50DC696A0CF3}"/>
              </pc2:cmMkLst>
            </pc226:cmChg>
          </p:ext>
        </pc:extLst>
      </pc:sldChg>
      <pc:sldChg chg="del">
        <pc:chgData name="Charlotte Ryland" userId="b6ed7ec6-bc21-4c2b-be72-a058310cc3eb" providerId="ADAL" clId="{05FE1974-EC85-4E80-802F-948C6F298856}" dt="2023-06-01T13:46:35.298" v="0" actId="47"/>
        <pc:sldMkLst>
          <pc:docMk/>
          <pc:sldMk cId="2631005205" sldId="60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15E0D6-C12F-E444-B602-C5C8FA2AAA3B}" type="slidenum">
              <a:rPr lang="en-GB" smtClean="0"/>
              <a:t>‹#›</a:t>
            </a:fld>
            <a:endParaRPr lang="en-GB"/>
          </a:p>
        </p:txBody>
      </p:sp>
    </p:spTree>
    <p:extLst>
      <p:ext uri="{BB962C8B-B14F-4D97-AF65-F5344CB8AC3E}">
        <p14:creationId xmlns:p14="http://schemas.microsoft.com/office/powerpoint/2010/main" val="2225933965"/>
      </p:ext>
    </p:extLst>
  </p:cSld>
  <p:clrMap bg1="lt1" tx1="dk1" bg2="lt2" tx2="dk2" accent1="accent1" accent2="accent2" accent3="accent3" accent4="accent4" accent5="accent5" accent6="accent6" hlink="hlink" folHlink="folHlink"/>
  <p:hf sldNum="0" hdr="0" ftr="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6-29T16:57:38.181"/>
    </inkml:context>
    <inkml:brush xml:id="br0">
      <inkml:brushProperty name="width" value="0.05" units="cm"/>
      <inkml:brushProperty name="height" value="0.05" units="cm"/>
    </inkml:brush>
  </inkml:definitions>
  <inkml:trace contextRef="#ctx0" brushRef="#br0">0 9 6150,'0'-4'128,"0"4"-64,0 0 2050,0-5-1986,0 5-224,0 0-32,0 0-32,0 0-737,0 0-1633</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1-25T15:13:16.795"/>
    </inkml:context>
    <inkml:brush xml:id="br0">
      <inkml:brushProperty name="width" value="0.1" units="cm"/>
      <inkml:brushProperty name="height" value="0.1" units="cm"/>
      <inkml:brushProperty name="color" value="#E71224"/>
    </inkml:brush>
  </inkml:definitions>
  <inkml:trace contextRef="#ctx0" brushRef="#br0">23720 3177 7392 0 0,'-12'19'5249'0'0,"-4"10"-5065"0"0,0 4 16 0 0,1 2-56 0 0,3-2 24 0 0,3-1-16 0 0,2-1 40 0 0,1-2 24 0 0,1-2-71 0 0,1-1-17 0 0,0-2 0 0 0,0 0-72 0 0,1-2 8 0 0,0 0-8 0 0,2 0-32 0 0,0-2 32 0 0,1 0-48 0 0,0-2 64 0 0,0-2-16 0 0,0-3 72 0 0,0-1 80 0 0,0-3-80 0 0,0-1-80 0 0,0-2 0 0 0,0-1-40 0 0,0 0 48 0 0,0 1-40 0 0,0 1-16 0 0,0 0 64 0 0,0 2-64 0 0,0 0 8 0 0,0 0 40 0 0,0-1-48 0 0,0 0 80 0 0,0 0 0 0 0,0-1 0 0 0,0 0 16 0 0,0-1-80 0 0,-1 0-8 0 0,0 1 72 0 0,0 1-64 0 0,0 0 56 0 0,-1 1-8 0 0,1 0-48 0 0,0 0 64 0 0,1-1-80 0 0,-1-1 8 0 0,1-1 0 0 0,0 0 0 0 0,0-1 56 0 0,0-1-40 0 0,0 1 88 0 0,0-2-112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1-25T15:13:16.796"/>
    </inkml:context>
    <inkml:brush xml:id="br0">
      <inkml:brushProperty name="width" value="0.1" units="cm"/>
      <inkml:brushProperty name="height" value="0.1" units="cm"/>
      <inkml:brushProperty name="color" value="#E71224"/>
    </inkml:brush>
  </inkml:definitions>
  <inkml:trace contextRef="#ctx0" brushRef="#br0">23630 3303 6104 0 0,'3'10'5937'0'0,"0"7"-5769"0"0,0 2 48 0 0,-1 0 32 0 0,0 0-40 0 0,-1-2-56 0 0,-1 0-48 0 0,1-1-8 0 0,-1 1-48 0 0,-1 1 8 0 0,1 2-48 0 0,0 2 8 0 0,0 0-8 0 0,0 1 40 0 0,0-1-48 0 0,0 1 40 0 0,0-3-24 0 0,0-2 32 0 0,0-1 0 0 0,-1-2 56 0 0,0 0 24 0 0,0-2-8 0 0,0 0-64 0 0,1 1-56 0 0,0 1 48 0 0,-1-1-23 0 0,1-1-17 0 0,0 0 0 0 0,0-1 40 0 0,0-1-40 0 0,0-1 40 0 0,0 1-24 0 0,0 1-16 0 0,1 1 80 0 0,-1 3 0 0 0,-1 2-80 0 0,0 0 64 0 0,0 1-64 0 0,0-1 8 0 0,0-1 0 0 0,1-1-8 0 0,-1-2 0 0 0,0 0 0 0 0,0-2-8 0 0,0 1 16 0 0,1-1-16 0 0,-1-1 8 0 0,1-1 8 0 0,-1-1-16 0 0,0-1 8 0 0,0-1 0 0 0,1 0 0 0 0,-1 0 0 0 0,1 0 0 0 0,0-1-8 0 0,0 0 8 0 0,0-1 0 0 0,0 1 0 0 0,1-2-232 0 0,2-4-841 0 0,2-4-1951 0 0,-1-3 3016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2-14T12:28:18.133"/>
    </inkml:context>
    <inkml:brush xml:id="br0">
      <inkml:brushProperty name="width" value="0.1" units="cm"/>
      <inkml:brushProperty name="height" value="0.1" units="cm"/>
      <inkml:brushProperty name="color" value="#E71224"/>
    </inkml:brush>
  </inkml:definitions>
  <inkml:trace contextRef="#ctx0" brushRef="#br0">22516 4313 10609 0 0,'0'23'5513'0'0,"0"11"-5321"0"0,0 6-40 0 0,-2 0 16 0 0,-2-1-16 0 0,-1-3-136 0 0,-1-2 48 0 0,-1-2 24 0 0,0-1 0 0 0,1-1 0 0 0,-1-2-40 0 0,1 0 0 0 0,1 0 64 0 0,0-2-64 0 0,0-1 24 0 0,0-1 0 0 0,1 0-64 0 0,0-1 200 0 0,1 1-40 0 0,-2 0-8 0 0,1-1-24 0 0,-2 0-128 0 0,0-2 80 0 0,0 0 48 0 0,-1-1-80 0 0,-1-2 64 0 0,0 0 49 0 0,0 0-9 0 0,-2 1-48 0 0,0 0-112 0 0,0 1 8 0 0,-1 1 88 0 0,0 0-88 0 0,0 2 72 0 0,-2 1-32 0 0,0 4-48 0 0,1 2 112 0 0,1 1-104 0 0,0 1 0 0 0,2-1 88 0 0,0-1-88 0 0,3-3 0 0 0,1-2 0 0 0,1-3 72 0 0,0-4-80 0 0,1-3 8 0 0,0-2 48 0 0,1-1-56 0 0,0-1 0 0 0,0-1 8 0 0,0-2 40 0 0,1 0-48 0 0,-1-1 64 0 0,1 0-64 0 0,1-1 0 0 0,-1-1 0 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1-25T15:13:16.795"/>
    </inkml:context>
    <inkml:brush xml:id="br0">
      <inkml:brushProperty name="width" value="0.1" units="cm"/>
      <inkml:brushProperty name="height" value="0.1" units="cm"/>
      <inkml:brushProperty name="color" value="#E71224"/>
    </inkml:brush>
  </inkml:definitions>
  <inkml:trace contextRef="#ctx0" brushRef="#br0">23720 3177 7392 0 0,'-12'19'5249'0'0,"-4"10"-5065"0"0,0 4 16 0 0,1 2-56 0 0,3-2 24 0 0,3-1-16 0 0,2-1 40 0 0,1-2 24 0 0,1-2-71 0 0,1-1-17 0 0,0-2 0 0 0,0 0-72 0 0,1-2 8 0 0,0 0-8 0 0,2 0-32 0 0,0-2 32 0 0,1 0-48 0 0,0-2 64 0 0,0-2-16 0 0,0-3 72 0 0,0-1 80 0 0,0-3-80 0 0,0-1-80 0 0,0-2 0 0 0,0-1-40 0 0,0 0 48 0 0,0 1-40 0 0,0 1-16 0 0,0 0 64 0 0,0 2-64 0 0,0 0 8 0 0,0 0 40 0 0,0-1-48 0 0,0 0 80 0 0,0 0 0 0 0,0-1 0 0 0,0 0 16 0 0,0-1-80 0 0,-1 0-8 0 0,0 1 72 0 0,0 1-64 0 0,0 0 56 0 0,-1 1-8 0 0,1 0-48 0 0,0 0 64 0 0,1-1-80 0 0,-1-1 8 0 0,1-1 0 0 0,0 0 0 0 0,0-1 56 0 0,0-1-40 0 0,0 1 88 0 0,0-2-112 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1-25T15:13:16.796"/>
    </inkml:context>
    <inkml:brush xml:id="br0">
      <inkml:brushProperty name="width" value="0.1" units="cm"/>
      <inkml:brushProperty name="height" value="0.1" units="cm"/>
      <inkml:brushProperty name="color" value="#E71224"/>
    </inkml:brush>
  </inkml:definitions>
  <inkml:trace contextRef="#ctx0" brushRef="#br0">23630 3303 6104 0 0,'3'10'5937'0'0,"0"7"-5769"0"0,0 2 48 0 0,-1 0 32 0 0,0 0-40 0 0,-1-2-56 0 0,-1 0-48 0 0,1-1-8 0 0,-1 1-48 0 0,-1 1 8 0 0,1 2-48 0 0,0 2 8 0 0,0 0-8 0 0,0 1 40 0 0,0-1-48 0 0,0 1 40 0 0,0-3-24 0 0,0-2 32 0 0,0-1 0 0 0,-1-2 56 0 0,0 0 24 0 0,0-2-8 0 0,0 0-64 0 0,1 1-56 0 0,0 1 48 0 0,-1-1-23 0 0,1-1-17 0 0,0 0 0 0 0,0-1 40 0 0,0-1-40 0 0,0-1 40 0 0,0 1-24 0 0,0 1-16 0 0,1 1 80 0 0,-1 3 0 0 0,-1 2-80 0 0,0 0 64 0 0,0 1-64 0 0,0-1 8 0 0,0-1 0 0 0,1-1-8 0 0,-1-2 0 0 0,0 0 0 0 0,0-2-8 0 0,0 1 16 0 0,1-1-16 0 0,-1-1 8 0 0,1-1 8 0 0,-1-1-16 0 0,0-1 8 0 0,0-1 0 0 0,1 0 0 0 0,-1 0 0 0 0,1 0 0 0 0,0-1-8 0 0,0 0 8 0 0,0-1 0 0 0,0 1 0 0 0,1-2-232 0 0,2-4-841 0 0,2-4-1951 0 0,-1-3 3016 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2-14T12:28:18.258"/>
    </inkml:context>
    <inkml:brush xml:id="br0">
      <inkml:brushProperty name="width" value="0.1" units="cm"/>
      <inkml:brushProperty name="height" value="0.1" units="cm"/>
      <inkml:brushProperty name="color" value="#E71224"/>
    </inkml:brush>
  </inkml:definitions>
  <inkml:trace contextRef="#ctx0" brushRef="#br0">22287 9289 7456 0 0,'-4'25'12987'0'0,"-2"15"-12539"0"0,0 7-8 0 0,2 1 32 0 0,1 1-16 0 0,1-2-72 0 0,1-1-88 0 0,0 0-56 0 0,1 1-15 0 0,1 1-81 0 0,-1 1-96 0 0,0 1 24 0 0,0 0-56 0 0,0-2-8 0 0,1-2 0 0 0,-1-1 88 0 0,0-1 56 0 0,0-2 56 0 0,0 1-104 0 0,0-1 88 0 0,1 1-88 0 0,0 0-16 0 0,0 1-80 0 0,2-1 80 0 0,-1-1-40 0 0,0-1-40 0 0,0-3 56 0 0,1-1 16 0 0,-1-4 32 0 0,1-1 40 0 0,0-3-16 0 0,2-1-64 0 0,-2-1 72 0 0,1-1-40 0 0,1 1-88 0 0,-1-2 64 0 0,0 0-72 0 0,1-1 0 0 0,0-3 32 0 0,0-2-40 0 0,-1-4 0 0 0,0-3 0 0 0,0-4 8 0 0,-1-2 112 0 0,-1-3 328 0 0,-1-9-4401 0 0,-10-10-7409 0 0,-2-3 11362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2-14T12:28:18.664"/>
    </inkml:context>
    <inkml:brush xml:id="br0">
      <inkml:brushProperty name="width" value="0.1" units="cm"/>
      <inkml:brushProperty name="height" value="0.1" units="cm"/>
      <inkml:brushProperty name="color" value="#E71224"/>
    </inkml:brush>
  </inkml:definitions>
  <inkml:trace contextRef="#ctx0" brushRef="#br0">22255 7065 6240 0 0,'1'24'7265'0'0,"0"9"-6656"0"0,1 0 159 0 0,-1-1-144 0 0,0-4-176 0 0,-1-5-160 0 0,1-3-128 0 0,-1-3-64 0 0,0-1-80 0 0,0 0-8 0 0,0 1 88 0 0,-1 1-96 0 0,1 3 80 0 0,0 1-64 0 0,0 1 144 0 0,0-1 112 0 0,0 0-128 0 0,0-2-16 0 0,0 0 72 0 0,0 0-56 0 0,0-1-16 0 0,0-2-56 0 0,0-2-64 0 0,0-2 48 0 0,0-3-48 0 0,0-2-8 0 0,0 0 16 0 0,0-2-8 0 0,0 0 8 0 0,0 0 128 0 0,0 1-16 0 0,0 1 16 0 0,0-1 8 0 0,0 0-23 0 0,0 0-1 0 0,-3-1 1696 0 0,-8-2-2488 0 0,-10-1-4481 0 0,-2-2 5145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1-26T10:54:15.711"/>
    </inkml:context>
    <inkml:brush xml:id="br0">
      <inkml:brushProperty name="width" value="0.1" units="cm"/>
      <inkml:brushProperty name="height" value="0.1" units="cm"/>
      <inkml:brushProperty name="color" value="#E71224"/>
    </inkml:brush>
  </inkml:definitions>
  <inkml:trace contextRef="#ctx0" brushRef="#br0">23339 2353 8184 0 0,'0'0'0'0'0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2-12T15:52:35.419"/>
    </inkml:context>
    <inkml:brush xml:id="br0">
      <inkml:brushProperty name="width" value="0.1" units="cm"/>
      <inkml:brushProperty name="height" value="0.1" units="cm"/>
      <inkml:brushProperty name="color" value="#E71224"/>
    </inkml:brush>
  </inkml:definitions>
  <inkml:trace contextRef="#ctx0" brushRef="#br0">22332 8549 5976 0 0,'-4'19'9234'0'0,"-2"10"-8914"0"0,1 5 32 0 0,1 1 128 0 0,0-1-96 0 0,0-1-120 0 0,1-1-8 0 0,-1-1 0 0 0,2 1-8 0 0,0 1-64 0 0,1 2 48 0 0,0 0-40 0 0,1 1-24 0 0,-1 2-16 0 0,0 0 73 0 0,0 2-97 0 0,-1-1 64 0 0,0 2-48 0 0,-2 2 8 0 0,1 1-96 0 0,1 2-48 0 0,0 0 64 0 0,1-2-64 0 0,0-1 8 0 0,1-2 32 0 0,0-2-48 0 0,0-3 8 0 0,0-2-8 0 0,0-1 0 0 0,0 0 8 0 0,0 0 48 0 0,0 1-56 0 0,0-1 16 0 0,0 0 32 0 0,0 0 48 0 0,0-2 8 0 0,0 2-56 0 0,0-1 8 0 0,0 1-40 0 0,0 2 56 0 0,0 1 0 0 0,0 2-64 0 0,0 0 48 0 0,0-1-48 0 0,0-1-8 0 0,0-2 8 0 0,0-4 8 0 0,0-2-16 0 0,0-3 8 0 0,0-2 0 0 0,0-1 40 0 0,0-1-32 0 0,0-1-16 0 0,0 0 48 0 0,0-1-48 0 0,0 1 0 0 0,0 1 40 0 0,0 0-32 0 0,0-1 0 0 0,0 0 0 0 0,0-3-8 0 0,0-1 40 0 0,0-4-32 0 0,0-3 32 0 0,0-1-40 0 0,0-2 0 0 0,0-1 88 0 0,0-1-88 0 0,0 1 56 0 0,0-1 240 0 0,0 1-192 0 0,0-1 32 0 0,0 1 8 0 0,0-1-2064 0 0,-2-6-1089 0 0,-2-7-3192 0 0,-1-2 6201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1-10T12:50:55.037"/>
    </inkml:context>
    <inkml:brush xml:id="br0">
      <inkml:brushProperty name="width" value="0.1" units="cm"/>
      <inkml:brushProperty name="height" value="0.1" units="cm"/>
      <inkml:brushProperty name="color" value="#E71224"/>
    </inkml:brush>
  </inkml:definitions>
  <inkml:trace contextRef="#ctx0" brushRef="#br0">11668 3736 2999 0 0,'0'0'0'0'0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2-14T12:28:17.649"/>
    </inkml:context>
    <inkml:brush xml:id="br0">
      <inkml:brushProperty name="width" value="0.1" units="cm"/>
      <inkml:brushProperty name="height" value="0.1" units="cm"/>
      <inkml:brushProperty name="color" value="#E71224"/>
    </inkml:brush>
  </inkml:definitions>
  <inkml:trace contextRef="#ctx0" brushRef="#br0">3128 5767 8768 0 0,'0'0'0'0'0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2-14T12:28:17.650"/>
    </inkml:context>
    <inkml:brush xml:id="br0">
      <inkml:brushProperty name="width" value="0.1" units="cm"/>
      <inkml:brushProperty name="height" value="0.1" units="cm"/>
      <inkml:brushProperty name="color" value="#E71224"/>
    </inkml:brush>
  </inkml:definitions>
  <inkml:trace contextRef="#ctx0" brushRef="#br0">23919 4364 471 0 0,'2'-23'15179'0'0,"2"-13"-15035"0"0,1-7-80 0 0,2-3 48 0 0,1-3 96 0 0,1 0-56 0 0,1 0 8 0 0,0-3-72 0 0,1 0 24 0 0,0-1-64 0 0,0-1 72 0 0,1-1-120 0 0,1 0 48 0 0,0-2 24 0 0,2-1-56 0 0,3-4-8 0 0,1-6 0 0 0,1-4 0 0 0,3-6 96 0 0,-1-5-56 0 0,1-3 40 0 0,0-1 200 0 0,-3 3-136 0 0,-2 4 96 0 0,-3 6 16 0 0,-3 7-56 0 0,-1 8 8 0 0,-2 7-39 0 0,-1 7-73 0 0,-1 7-32 0 0,-1 6-56 0 0,0 4 32 0 0,0 3-40 0 0,0 2 104 0 0,0 1-32 0 0,0 2-32 0 0,0-1-40 0 0,-1 3 176 0 0,0 1-48 0 0,-1 2-16 0 0,-1 1 48 0 0,-2 2-72 0 0,1 2 32 0 0,0 1-32 0 0,-1 2 88 0 0,0 1 112 0 0,0 0-216 0 0,-1 0 168 0 0,0 0-56 0 0,0 0-144 0 0,-2 1-8042 0 0,-1 1 7994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2-14T12:28:17.651"/>
    </inkml:context>
    <inkml:brush xml:id="br0">
      <inkml:brushProperty name="width" value="0.1" units="cm"/>
      <inkml:brushProperty name="height" value="0.1" units="cm"/>
      <inkml:brushProperty name="color" value="#E71224"/>
    </inkml:brush>
  </inkml:definitions>
  <inkml:trace contextRef="#ctx0" brushRef="#br0">20868 8128 12993 0 0,'0'0'0'0'0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2-14T12:28:17.652"/>
    </inkml:context>
    <inkml:brush xml:id="br0">
      <inkml:brushProperty name="width" value="0.1" units="cm"/>
      <inkml:brushProperty name="height" value="0.1" units="cm"/>
      <inkml:brushProperty name="color" value="#E71224"/>
    </inkml:brush>
  </inkml:definitions>
  <inkml:trace contextRef="#ctx0" brushRef="#br0">24286 10729 4904 0 0,'-5'12'15299'0'0,"-3"6"-14907"0"0,0 5 16 0 0,1 2-216 0 0,0 0-40 0 0,2 0-64 0 0,0-1-40 0 0,1 0-40 0 0,2-2-8 0 0,0 0 0 0 0,2-2 72 0 0,-1-1 56 0 0,0 0 16 0 0,0-1 72 0 0,1 0-72 0 0,-1-1 8 0 0,1 1-152 0 0,0-2 8 0 0,0 1-16 0 0,0-1 8 0 0,0 1 0 0 0,0-1 72 0 0,0 0-72 0 0,0 0 8 0 0,0-2 32 0 0,0-1-32 0 0,0-3 32 0 0,0-1 56 0 0,0-2 0 0 0,0 0-88 0 0,0 0 40 0 0,0 2-48 0 0,0 0 48 0 0,0 2-48 0 0,0 1 0 0 0,0-1 0 0 0,0 0-40 0 0,0-1 40 0 0,1-2 0 0 0,0 0 128 0 0,0-2 112 0 0,0-1-136 0 0,0 0-96 0 0,0 0 0 0 0,1 0 8 0 0,0 0-16 0 0,0 0 8 0 0,0 0 0 0 0,0-1-8 0 0,-1 0 8 0 0,0 1-8 0 0,1-1-16 0 0,0 0 16 0 0,-1 1 16 0 0,2-1-16 0 0,-1 1 0 0 0,0 0 8 0 0,1 0 8 0 0,1 1-16 0 0,1 0-72 0 0,0 0 64 0 0,0-2-112 0 0,0-1-64 0 0,0 0-272 0 0,0-2-1336 0 0,1-5-32 0 0,0-15-2033 0 0,-1-5 3857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2-14T12:28:18.133"/>
    </inkml:context>
    <inkml:brush xml:id="br0">
      <inkml:brushProperty name="width" value="0.1" units="cm"/>
      <inkml:brushProperty name="height" value="0.1" units="cm"/>
      <inkml:brushProperty name="color" value="#E71224"/>
    </inkml:brush>
  </inkml:definitions>
  <inkml:trace contextRef="#ctx0" brushRef="#br0">22516 4313 10609 0 0,'0'23'5513'0'0,"0"11"-5321"0"0,0 6-40 0 0,-2 0 16 0 0,-2-1-16 0 0,-1-3-136 0 0,-1-2 48 0 0,-1-2 24 0 0,0-1 0 0 0,1-1 0 0 0,-1-2-40 0 0,1 0 0 0 0,1 0 64 0 0,0-2-64 0 0,0-1 24 0 0,0-1 0 0 0,1 0-64 0 0,0-1 200 0 0,1 1-40 0 0,-2 0-8 0 0,1-1-24 0 0,-2 0-128 0 0,0-2 80 0 0,0 0 48 0 0,-1-1-80 0 0,-1-2 64 0 0,0 0 49 0 0,0 0-9 0 0,-2 1-48 0 0,0 0-112 0 0,0 1 8 0 0,-1 1 88 0 0,0 0-88 0 0,0 2 72 0 0,-2 1-32 0 0,0 4-48 0 0,1 2 112 0 0,1 1-104 0 0,0 1 0 0 0,2-1 88 0 0,0-1-88 0 0,3-3 0 0 0,1-2 0 0 0,1-3 72 0 0,0-4-80 0 0,1-3 8 0 0,0-2 48 0 0,1-1-56 0 0,0-1 0 0 0,0-1 8 0 0,0-2 40 0 0,1 0-48 0 0,-1-1 64 0 0,1 0-64 0 0,1-1 0 0 0,-1-1 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GB"/>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C0FF48-FFDF-A14F-BBF2-9B4C2434C3A5}" type="slidenum">
              <a:rPr lang="en-GB" smtClean="0"/>
              <a:t>‹#›</a:t>
            </a:fld>
            <a:endParaRPr lang="en-GB"/>
          </a:p>
        </p:txBody>
      </p:sp>
    </p:spTree>
    <p:extLst>
      <p:ext uri="{BB962C8B-B14F-4D97-AF65-F5344CB8AC3E}">
        <p14:creationId xmlns:p14="http://schemas.microsoft.com/office/powerpoint/2010/main" val="1237546417"/>
      </p:ext>
    </p:extLst>
  </p:cSld>
  <p:clrMap bg1="lt1" tx1="dk1" bg2="lt2" tx2="dk2" accent1="accent1" accent2="accent2" accent3="accent3" accent4="accent4" accent5="accent5" accent6="accent6" hlink="hlink" folHlink="folHlink"/>
  <p:hf sldNum="0" hdr="0" ft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231900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29910114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0"/>
          </p:nvPr>
        </p:nvSpPr>
        <p:spPr/>
        <p:txBody>
          <a:bodyPr/>
          <a:lstStyle/>
          <a:p>
            <a:endParaRPr lang="en-GB"/>
          </a:p>
        </p:txBody>
      </p:sp>
    </p:spTree>
    <p:extLst>
      <p:ext uri="{BB962C8B-B14F-4D97-AF65-F5344CB8AC3E}">
        <p14:creationId xmlns:p14="http://schemas.microsoft.com/office/powerpoint/2010/main" val="1827978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36"/>
            <a:ext cx="8420100" cy="1470025"/>
          </a:xfrm>
        </p:spPr>
        <p:txBody>
          <a:bodyPr/>
          <a:lstStyle>
            <a:lvl1pPr>
              <a:defRPr>
                <a:solidFill>
                  <a:schemeClr val="tx2">
                    <a:lumMod val="75000"/>
                  </a:schemeClr>
                </a:solidFill>
                <a:latin typeface="+mj-lt"/>
              </a:defRPr>
            </a:lvl1pPr>
          </a:lstStyle>
          <a:p>
            <a:r>
              <a:rPr lang="en-GB"/>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2">
                    <a:lumMod val="60000"/>
                    <a:lumOff val="40000"/>
                  </a:schemeClr>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p>
        </p:txBody>
      </p:sp>
      <p:sp>
        <p:nvSpPr>
          <p:cNvPr id="5" name="Footer Placeholder 4"/>
          <p:cNvSpPr>
            <a:spLocks noGrp="1"/>
          </p:cNvSpPr>
          <p:nvPr>
            <p:ph type="ftr" sz="quarter" idx="11"/>
          </p:nvPr>
        </p:nvSpPr>
        <p:spPr/>
        <p:txBody>
          <a:bodyPr/>
          <a:lstStyle>
            <a:lvl1pPr>
              <a:defRPr>
                <a:solidFill>
                  <a:schemeClr val="tx2">
                    <a:lumMod val="60000"/>
                    <a:lumOff val="40000"/>
                  </a:schemeClr>
                </a:solidFill>
              </a:defRPr>
            </a:lvl1pPr>
          </a:lstStyle>
          <a:p>
            <a:r>
              <a:rPr lang="en-GB"/>
              <a:t>Resilience for Changemakers</a:t>
            </a:r>
          </a:p>
        </p:txBody>
      </p:sp>
      <p:sp>
        <p:nvSpPr>
          <p:cNvPr id="6" name="Slide Number Placeholder 5"/>
          <p:cNvSpPr>
            <a:spLocks noGrp="1"/>
          </p:cNvSpPr>
          <p:nvPr>
            <p:ph type="sldNum" sz="quarter" idx="12"/>
          </p:nvPr>
        </p:nvSpPr>
        <p:spPr/>
        <p:txBody>
          <a:bodyPr/>
          <a:lstStyle>
            <a:lvl1pPr>
              <a:defRPr>
                <a:solidFill>
                  <a:schemeClr val="tx2">
                    <a:lumMod val="60000"/>
                    <a:lumOff val="40000"/>
                  </a:schemeClr>
                </a:solidFill>
              </a:defRPr>
            </a:lvl1pPr>
          </a:lstStyle>
          <a:p>
            <a:fld id="{5A83E587-CDA0-CE47-AF83-BF26282CDA58}" type="slidenum">
              <a:rPr lang="en-GB" smtClean="0"/>
              <a:pPr/>
              <a:t>‹#›</a:t>
            </a:fld>
            <a:endParaRPr lang="en-GB"/>
          </a:p>
        </p:txBody>
      </p:sp>
    </p:spTree>
    <p:extLst>
      <p:ext uri="{BB962C8B-B14F-4D97-AF65-F5344CB8AC3E}">
        <p14:creationId xmlns:p14="http://schemas.microsoft.com/office/powerpoint/2010/main" val="1994915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a:xfrm>
            <a:off x="495300" y="6356361"/>
            <a:ext cx="23114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a:t>Resilience for Changemakers</a:t>
            </a:r>
          </a:p>
        </p:txBody>
      </p:sp>
      <p:sp>
        <p:nvSpPr>
          <p:cNvPr id="6" name="Slide Number Placeholder 5"/>
          <p:cNvSpPr>
            <a:spLocks noGrp="1"/>
          </p:cNvSpPr>
          <p:nvPr>
            <p:ph type="sldNum" sz="quarter" idx="12"/>
          </p:nvPr>
        </p:nvSpPr>
        <p:spPr/>
        <p:txBody>
          <a:bodyPr/>
          <a:lstStyle/>
          <a:p>
            <a:fld id="{5A83E587-CDA0-CE47-AF83-BF26282CDA58}" type="slidenum">
              <a:rPr lang="en-GB" smtClean="0"/>
              <a:t>‹#›</a:t>
            </a:fld>
            <a:endParaRPr lang="en-GB"/>
          </a:p>
        </p:txBody>
      </p:sp>
    </p:spTree>
    <p:extLst>
      <p:ext uri="{BB962C8B-B14F-4D97-AF65-F5344CB8AC3E}">
        <p14:creationId xmlns:p14="http://schemas.microsoft.com/office/powerpoint/2010/main" val="293014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9"/>
            <a:ext cx="2228850" cy="5851525"/>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495300" y="274649"/>
            <a:ext cx="652145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a:xfrm>
            <a:off x="495300" y="6356361"/>
            <a:ext cx="23114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a:t>Resilience for Changemakers</a:t>
            </a:r>
          </a:p>
        </p:txBody>
      </p:sp>
      <p:sp>
        <p:nvSpPr>
          <p:cNvPr id="6" name="Slide Number Placeholder 5"/>
          <p:cNvSpPr>
            <a:spLocks noGrp="1"/>
          </p:cNvSpPr>
          <p:nvPr>
            <p:ph type="sldNum" sz="quarter" idx="12"/>
          </p:nvPr>
        </p:nvSpPr>
        <p:spPr/>
        <p:txBody>
          <a:bodyPr/>
          <a:lstStyle/>
          <a:p>
            <a:fld id="{5A83E587-CDA0-CE47-AF83-BF26282CDA58}" type="slidenum">
              <a:rPr lang="en-GB" smtClean="0"/>
              <a:t>‹#›</a:t>
            </a:fld>
            <a:endParaRPr lang="en-GB"/>
          </a:p>
        </p:txBody>
      </p:sp>
    </p:spTree>
    <p:extLst>
      <p:ext uri="{BB962C8B-B14F-4D97-AF65-F5344CB8AC3E}">
        <p14:creationId xmlns:p14="http://schemas.microsoft.com/office/powerpoint/2010/main" val="17467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a:xfrm>
            <a:off x="495300" y="6356361"/>
            <a:ext cx="23114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a:t>Resilience for Changemakers</a:t>
            </a:r>
          </a:p>
        </p:txBody>
      </p:sp>
      <p:sp>
        <p:nvSpPr>
          <p:cNvPr id="6" name="Slide Number Placeholder 5"/>
          <p:cNvSpPr>
            <a:spLocks noGrp="1"/>
          </p:cNvSpPr>
          <p:nvPr>
            <p:ph type="sldNum" sz="quarter" idx="12"/>
          </p:nvPr>
        </p:nvSpPr>
        <p:spPr/>
        <p:txBody>
          <a:bodyPr/>
          <a:lstStyle/>
          <a:p>
            <a:fld id="{5A83E587-CDA0-CE47-AF83-BF26282CDA58}" type="slidenum">
              <a:rPr lang="en-GB" smtClean="0"/>
              <a:t>‹#›</a:t>
            </a:fld>
            <a:endParaRPr lang="en-GB"/>
          </a:p>
        </p:txBody>
      </p:sp>
    </p:spTree>
    <p:extLst>
      <p:ext uri="{BB962C8B-B14F-4D97-AF65-F5344CB8AC3E}">
        <p14:creationId xmlns:p14="http://schemas.microsoft.com/office/powerpoint/2010/main" val="1198342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95300" y="6356361"/>
            <a:ext cx="23114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a:t>Resilience for Changemakers</a:t>
            </a:r>
          </a:p>
        </p:txBody>
      </p:sp>
      <p:sp>
        <p:nvSpPr>
          <p:cNvPr id="6" name="Slide Number Placeholder 5"/>
          <p:cNvSpPr>
            <a:spLocks noGrp="1"/>
          </p:cNvSpPr>
          <p:nvPr>
            <p:ph type="sldNum" sz="quarter" idx="12"/>
          </p:nvPr>
        </p:nvSpPr>
        <p:spPr/>
        <p:txBody>
          <a:bodyPr/>
          <a:lstStyle/>
          <a:p>
            <a:fld id="{5A83E587-CDA0-CE47-AF83-BF26282CDA58}" type="slidenum">
              <a:rPr lang="en-GB" smtClean="0"/>
              <a:t>‹#›</a:t>
            </a:fld>
            <a:endParaRPr lang="en-GB"/>
          </a:p>
        </p:txBody>
      </p:sp>
    </p:spTree>
    <p:extLst>
      <p:ext uri="{BB962C8B-B14F-4D97-AF65-F5344CB8AC3E}">
        <p14:creationId xmlns:p14="http://schemas.microsoft.com/office/powerpoint/2010/main" val="3048267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a:xfrm>
            <a:off x="495300" y="6356361"/>
            <a:ext cx="23114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a:t>Resilience for Changemakers</a:t>
            </a:r>
          </a:p>
        </p:txBody>
      </p:sp>
      <p:sp>
        <p:nvSpPr>
          <p:cNvPr id="7" name="Slide Number Placeholder 6"/>
          <p:cNvSpPr>
            <a:spLocks noGrp="1"/>
          </p:cNvSpPr>
          <p:nvPr>
            <p:ph type="sldNum" sz="quarter" idx="12"/>
          </p:nvPr>
        </p:nvSpPr>
        <p:spPr/>
        <p:txBody>
          <a:bodyPr/>
          <a:lstStyle/>
          <a:p>
            <a:fld id="{5A83E587-CDA0-CE47-AF83-BF26282CDA58}" type="slidenum">
              <a:rPr lang="en-GB" smtClean="0"/>
              <a:t>‹#›</a:t>
            </a:fld>
            <a:endParaRPr lang="en-GB"/>
          </a:p>
        </p:txBody>
      </p:sp>
    </p:spTree>
    <p:extLst>
      <p:ext uri="{BB962C8B-B14F-4D97-AF65-F5344CB8AC3E}">
        <p14:creationId xmlns:p14="http://schemas.microsoft.com/office/powerpoint/2010/main" val="3229309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a:xfrm>
            <a:off x="495300" y="6356361"/>
            <a:ext cx="2311400" cy="365125"/>
          </a:xfrm>
          <a:prstGeom prst="rect">
            <a:avLst/>
          </a:prstGeom>
        </p:spPr>
        <p:txBody>
          <a:bodyPr/>
          <a:lstStyle/>
          <a:p>
            <a:endParaRPr lang="en-GB"/>
          </a:p>
        </p:txBody>
      </p:sp>
      <p:sp>
        <p:nvSpPr>
          <p:cNvPr id="8" name="Footer Placeholder 7"/>
          <p:cNvSpPr>
            <a:spLocks noGrp="1"/>
          </p:cNvSpPr>
          <p:nvPr>
            <p:ph type="ftr" sz="quarter" idx="11"/>
          </p:nvPr>
        </p:nvSpPr>
        <p:spPr/>
        <p:txBody>
          <a:bodyPr/>
          <a:lstStyle/>
          <a:p>
            <a:r>
              <a:rPr lang="en-GB"/>
              <a:t>Resilience for Changemakers</a:t>
            </a:r>
          </a:p>
        </p:txBody>
      </p:sp>
      <p:sp>
        <p:nvSpPr>
          <p:cNvPr id="9" name="Slide Number Placeholder 8"/>
          <p:cNvSpPr>
            <a:spLocks noGrp="1"/>
          </p:cNvSpPr>
          <p:nvPr>
            <p:ph type="sldNum" sz="quarter" idx="12"/>
          </p:nvPr>
        </p:nvSpPr>
        <p:spPr/>
        <p:txBody>
          <a:bodyPr/>
          <a:lstStyle/>
          <a:p>
            <a:fld id="{5A83E587-CDA0-CE47-AF83-BF26282CDA58}" type="slidenum">
              <a:rPr lang="en-GB" smtClean="0"/>
              <a:t>‹#›</a:t>
            </a:fld>
            <a:endParaRPr lang="en-GB"/>
          </a:p>
        </p:txBody>
      </p:sp>
    </p:spTree>
    <p:extLst>
      <p:ext uri="{BB962C8B-B14F-4D97-AF65-F5344CB8AC3E}">
        <p14:creationId xmlns:p14="http://schemas.microsoft.com/office/powerpoint/2010/main" val="1984706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a:xfrm>
            <a:off x="495300" y="6356361"/>
            <a:ext cx="2311400" cy="365125"/>
          </a:xfrm>
          <a:prstGeom prst="rect">
            <a:avLst/>
          </a:prstGeom>
        </p:spPr>
        <p:txBody>
          <a:bodyPr/>
          <a:lstStyle/>
          <a:p>
            <a:endParaRPr lang="en-GB"/>
          </a:p>
        </p:txBody>
      </p:sp>
      <p:sp>
        <p:nvSpPr>
          <p:cNvPr id="4" name="Footer Placeholder 3"/>
          <p:cNvSpPr>
            <a:spLocks noGrp="1"/>
          </p:cNvSpPr>
          <p:nvPr>
            <p:ph type="ftr" sz="quarter" idx="11"/>
          </p:nvPr>
        </p:nvSpPr>
        <p:spPr/>
        <p:txBody>
          <a:bodyPr/>
          <a:lstStyle/>
          <a:p>
            <a:r>
              <a:rPr lang="en-GB"/>
              <a:t>Resilience for Changemakers</a:t>
            </a:r>
          </a:p>
        </p:txBody>
      </p:sp>
      <p:sp>
        <p:nvSpPr>
          <p:cNvPr id="5" name="Slide Number Placeholder 4"/>
          <p:cNvSpPr>
            <a:spLocks noGrp="1"/>
          </p:cNvSpPr>
          <p:nvPr>
            <p:ph type="sldNum" sz="quarter" idx="12"/>
          </p:nvPr>
        </p:nvSpPr>
        <p:spPr/>
        <p:txBody>
          <a:bodyPr/>
          <a:lstStyle/>
          <a:p>
            <a:fld id="{5A83E587-CDA0-CE47-AF83-BF26282CDA58}" type="slidenum">
              <a:rPr lang="en-GB" smtClean="0"/>
              <a:t>‹#›</a:t>
            </a:fld>
            <a:endParaRPr lang="en-GB"/>
          </a:p>
        </p:txBody>
      </p:sp>
    </p:spTree>
    <p:extLst>
      <p:ext uri="{BB962C8B-B14F-4D97-AF65-F5344CB8AC3E}">
        <p14:creationId xmlns:p14="http://schemas.microsoft.com/office/powerpoint/2010/main" val="635872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95300" y="6356361"/>
            <a:ext cx="2311400" cy="365125"/>
          </a:xfrm>
          <a:prstGeom prst="rect">
            <a:avLst/>
          </a:prstGeom>
        </p:spPr>
        <p:txBody>
          <a:bodyPr/>
          <a:lstStyle/>
          <a:p>
            <a:endParaRPr lang="en-GB"/>
          </a:p>
        </p:txBody>
      </p:sp>
      <p:sp>
        <p:nvSpPr>
          <p:cNvPr id="3" name="Footer Placeholder 2"/>
          <p:cNvSpPr>
            <a:spLocks noGrp="1"/>
          </p:cNvSpPr>
          <p:nvPr>
            <p:ph type="ftr" sz="quarter" idx="11"/>
          </p:nvPr>
        </p:nvSpPr>
        <p:spPr/>
        <p:txBody>
          <a:bodyPr/>
          <a:lstStyle/>
          <a:p>
            <a:r>
              <a:rPr lang="en-GB"/>
              <a:t>Resilience for Changemakers</a:t>
            </a:r>
          </a:p>
        </p:txBody>
      </p:sp>
      <p:sp>
        <p:nvSpPr>
          <p:cNvPr id="4" name="Slide Number Placeholder 3"/>
          <p:cNvSpPr>
            <a:spLocks noGrp="1"/>
          </p:cNvSpPr>
          <p:nvPr>
            <p:ph type="sldNum" sz="quarter" idx="12"/>
          </p:nvPr>
        </p:nvSpPr>
        <p:spPr/>
        <p:txBody>
          <a:bodyPr/>
          <a:lstStyle/>
          <a:p>
            <a:fld id="{5A83E587-CDA0-CE47-AF83-BF26282CDA58}" type="slidenum">
              <a:rPr lang="en-GB" smtClean="0"/>
              <a:t>‹#›</a:t>
            </a:fld>
            <a:endParaRPr lang="en-GB"/>
          </a:p>
        </p:txBody>
      </p:sp>
    </p:spTree>
    <p:extLst>
      <p:ext uri="{BB962C8B-B14F-4D97-AF65-F5344CB8AC3E}">
        <p14:creationId xmlns:p14="http://schemas.microsoft.com/office/powerpoint/2010/main" val="2437758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GB"/>
              <a:t>Click to edit Master title style</a:t>
            </a:r>
          </a:p>
        </p:txBody>
      </p:sp>
      <p:sp>
        <p:nvSpPr>
          <p:cNvPr id="3" name="Content Placeholder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95300" y="6356361"/>
            <a:ext cx="23114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a:t>Resilience for Changemakers</a:t>
            </a:r>
          </a:p>
        </p:txBody>
      </p:sp>
      <p:sp>
        <p:nvSpPr>
          <p:cNvPr id="7" name="Slide Number Placeholder 6"/>
          <p:cNvSpPr>
            <a:spLocks noGrp="1"/>
          </p:cNvSpPr>
          <p:nvPr>
            <p:ph type="sldNum" sz="quarter" idx="12"/>
          </p:nvPr>
        </p:nvSpPr>
        <p:spPr/>
        <p:txBody>
          <a:bodyPr/>
          <a:lstStyle/>
          <a:p>
            <a:fld id="{5A83E587-CDA0-CE47-AF83-BF26282CDA58}" type="slidenum">
              <a:rPr lang="en-GB" smtClean="0"/>
              <a:t>‹#›</a:t>
            </a:fld>
            <a:endParaRPr lang="en-GB"/>
          </a:p>
        </p:txBody>
      </p:sp>
    </p:spTree>
    <p:extLst>
      <p:ext uri="{BB962C8B-B14F-4D97-AF65-F5344CB8AC3E}">
        <p14:creationId xmlns:p14="http://schemas.microsoft.com/office/powerpoint/2010/main" val="394905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GB"/>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95300" y="6356361"/>
            <a:ext cx="23114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a:t>Resilience for Changemakers</a:t>
            </a:r>
          </a:p>
        </p:txBody>
      </p:sp>
      <p:sp>
        <p:nvSpPr>
          <p:cNvPr id="7" name="Slide Number Placeholder 6"/>
          <p:cNvSpPr>
            <a:spLocks noGrp="1"/>
          </p:cNvSpPr>
          <p:nvPr>
            <p:ph type="sldNum" sz="quarter" idx="12"/>
          </p:nvPr>
        </p:nvSpPr>
        <p:spPr/>
        <p:txBody>
          <a:bodyPr/>
          <a:lstStyle/>
          <a:p>
            <a:fld id="{5A83E587-CDA0-CE47-AF83-BF26282CDA58}" type="slidenum">
              <a:rPr lang="en-GB" smtClean="0"/>
              <a:t>‹#›</a:t>
            </a:fld>
            <a:endParaRPr lang="en-GB"/>
          </a:p>
        </p:txBody>
      </p:sp>
    </p:spTree>
    <p:extLst>
      <p:ext uri="{BB962C8B-B14F-4D97-AF65-F5344CB8AC3E}">
        <p14:creationId xmlns:p14="http://schemas.microsoft.com/office/powerpoint/2010/main" val="1392807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Footer Placeholder 4"/>
          <p:cNvSpPr>
            <a:spLocks noGrp="1"/>
          </p:cNvSpPr>
          <p:nvPr>
            <p:ph type="ftr" sz="quarter" idx="3"/>
          </p:nvPr>
        </p:nvSpPr>
        <p:spPr>
          <a:xfrm>
            <a:off x="3384550" y="6356361"/>
            <a:ext cx="3136900" cy="365125"/>
          </a:xfrm>
          <a:prstGeom prst="rect">
            <a:avLst/>
          </a:prstGeom>
        </p:spPr>
        <p:txBody>
          <a:bodyPr vert="horz" lIns="91440" tIns="45720" rIns="91440" bIns="45720" rtlCol="0" anchor="ctr"/>
          <a:lstStyle>
            <a:lvl1pPr algn="ctr">
              <a:defRPr sz="1200">
                <a:solidFill>
                  <a:schemeClr val="tx2">
                    <a:lumMod val="60000"/>
                    <a:lumOff val="40000"/>
                  </a:schemeClr>
                </a:solidFill>
                <a:latin typeface="+mj-lt"/>
              </a:defRPr>
            </a:lvl1pPr>
          </a:lstStyle>
          <a:p>
            <a:r>
              <a:rPr lang="en-GB"/>
              <a:t>Resilience for Changemakers</a:t>
            </a:r>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2">
                    <a:lumMod val="60000"/>
                    <a:lumOff val="40000"/>
                  </a:schemeClr>
                </a:solidFill>
                <a:latin typeface="+mj-lt"/>
              </a:defRPr>
            </a:lvl1pPr>
          </a:lstStyle>
          <a:p>
            <a:fld id="{5A83E587-CDA0-CE47-AF83-BF26282CDA58}" type="slidenum">
              <a:rPr lang="en-GB" smtClean="0"/>
              <a:pPr/>
              <a:t>‹#›</a:t>
            </a:fld>
            <a:endParaRPr lang="en-GB"/>
          </a:p>
        </p:txBody>
      </p:sp>
    </p:spTree>
    <p:extLst>
      <p:ext uri="{BB962C8B-B14F-4D97-AF65-F5344CB8AC3E}">
        <p14:creationId xmlns:p14="http://schemas.microsoft.com/office/powerpoint/2010/main" val="2553711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2">
              <a:lumMod val="60000"/>
              <a:lumOff val="40000"/>
            </a:schemeClr>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2">
              <a:lumMod val="75000"/>
            </a:schemeClr>
          </a:solidFill>
          <a:latin typeface="+mj-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75000"/>
            </a:schemeClr>
          </a:solidFill>
          <a:latin typeface="+mj-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75000"/>
            </a:schemeClr>
          </a:solidFill>
          <a:latin typeface="+mj-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75000"/>
            </a:schemeClr>
          </a:solidFill>
          <a:latin typeface="+mj-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75000"/>
            </a:schemeClr>
          </a:solidFill>
          <a:latin typeface="+mj-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customXml" Target="../ink/ink1.xml"/><Relationship Id="rId7" Type="http://schemas.openxmlformats.org/officeDocument/2006/relationships/customXml" Target="../ink/ink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customXml" Target="../ink/ink7.xml"/><Relationship Id="rId3" Type="http://schemas.openxmlformats.org/officeDocument/2006/relationships/customXml" Target="../ink/ink5.xml"/><Relationship Id="rId7"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customXml" Target="../ink/ink6.xml"/><Relationship Id="rId5" Type="http://schemas.openxmlformats.org/officeDocument/2006/relationships/image" Target="../media/image5.png"/><Relationship Id="rId10" Type="http://schemas.openxmlformats.org/officeDocument/2006/relationships/image" Target="../media/image7.png"/><Relationship Id="rId9" Type="http://schemas.openxmlformats.org/officeDocument/2006/relationships/customXml" Target="../ink/ink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customXml" Target="../ink/ink11.xml"/><Relationship Id="rId3" Type="http://schemas.openxmlformats.org/officeDocument/2006/relationships/customXml" Target="../ink/ink9.xml"/><Relationship Id="rId7" Type="http://schemas.openxmlformats.org/officeDocument/2006/relationships/image" Target="../media/image9.png"/><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customXml" Target="../ink/ink10.xml"/><Relationship Id="rId5" Type="http://schemas.openxmlformats.org/officeDocument/2006/relationships/image" Target="../media/image8.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customXml" Target="../ink/ink12.xml"/><Relationship Id="rId7" Type="http://schemas.openxmlformats.org/officeDocument/2006/relationships/customXml" Target="../ink/ink14.xm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customXml" Target="../ink/ink13.xml"/><Relationship Id="rId4" Type="http://schemas.openxmlformats.org/officeDocument/2006/relationships/image" Target="../media/image11.png"/></Relationships>
</file>

<file path=ppt/slides/_rels/slide41.xml.rels><?xml version="1.0" encoding="UTF-8" standalone="yes"?>
<Relationships xmlns="http://schemas.openxmlformats.org/package/2006/relationships"><Relationship Id="rId3" Type="http://schemas.openxmlformats.org/officeDocument/2006/relationships/customXml" Target="../ink/ink15.xml"/><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image" Target="../media/image90.pn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ustomXml" Target="../ink/ink16.xml"/><Relationship Id="rId2" Type="http://schemas.openxmlformats.org/officeDocument/2006/relationships/notesSlide" Target="../notesSlides/notesSlide44.xml"/><Relationship Id="rId1" Type="http://schemas.openxmlformats.org/officeDocument/2006/relationships/slideLayout" Target="../slideLayouts/slideLayout2.xml"/><Relationship Id="rId5" Type="http://schemas.openxmlformats.org/officeDocument/2006/relationships/image" Target="../media/image100.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1E1B0D09-E625-46E3-BA55-462561EE85E4}"/>
                  </a:ext>
                </a:extLst>
              </p14:cNvPr>
              <p14:cNvContentPartPr/>
              <p14:nvPr/>
            </p14:nvContentPartPr>
            <p14:xfrm>
              <a:off x="12351323" y="4227867"/>
              <a:ext cx="390" cy="3600"/>
            </p14:xfrm>
          </p:contentPart>
        </mc:Choice>
        <mc:Fallback xmlns="">
          <p:pic>
            <p:nvPicPr>
              <p:cNvPr id="12" name="Ink 11">
                <a:extLst>
                  <a:ext uri="{FF2B5EF4-FFF2-40B4-BE49-F238E27FC236}">
                    <a16:creationId xmlns:a16="http://schemas.microsoft.com/office/drawing/2014/main" id="{1E1B0D09-E625-46E3-BA55-462561EE85E4}"/>
                  </a:ext>
                </a:extLst>
              </p:cNvPr>
              <p:cNvPicPr/>
              <p:nvPr/>
            </p:nvPicPr>
            <p:blipFill>
              <a:blip r:embed="rId4"/>
              <a:stretch>
                <a:fillRect/>
              </a:stretch>
            </p:blipFill>
            <p:spPr>
              <a:xfrm>
                <a:off x="12341573" y="4218867"/>
                <a:ext cx="19500" cy="21240"/>
              </a:xfrm>
              <a:prstGeom prst="rect">
                <a:avLst/>
              </a:prstGeom>
            </p:spPr>
          </p:pic>
        </mc:Fallback>
      </mc:AlternateContent>
      <p:sp>
        <p:nvSpPr>
          <p:cNvPr id="2" name="Title 1"/>
          <p:cNvSpPr>
            <a:spLocks noGrp="1"/>
          </p:cNvSpPr>
          <p:nvPr>
            <p:ph type="ctrTitle"/>
          </p:nvPr>
        </p:nvSpPr>
        <p:spPr>
          <a:xfrm>
            <a:off x="1055297" y="3415509"/>
            <a:ext cx="8099315" cy="1435067"/>
          </a:xfrm>
        </p:spPr>
        <p:txBody>
          <a:bodyPr>
            <a:noAutofit/>
          </a:bodyPr>
          <a:lstStyle/>
          <a:p>
            <a:r>
              <a:rPr lang="en-GB" sz="3200" b="1" dirty="0">
                <a:solidFill>
                  <a:schemeClr val="tx2">
                    <a:lumMod val="60000"/>
                    <a:lumOff val="40000"/>
                  </a:schemeClr>
                </a:solidFill>
              </a:rPr>
              <a:t>Stephen Spender Trust </a:t>
            </a:r>
            <a:br>
              <a:rPr lang="en-GB" sz="3200" b="1" dirty="0">
                <a:solidFill>
                  <a:schemeClr val="tx2">
                    <a:lumMod val="60000"/>
                    <a:lumOff val="40000"/>
                  </a:schemeClr>
                </a:solidFill>
              </a:rPr>
            </a:br>
            <a:r>
              <a:rPr lang="en-GB" sz="3200" b="1" dirty="0">
                <a:solidFill>
                  <a:schemeClr val="tx2">
                    <a:lumMod val="60000"/>
                    <a:lumOff val="40000"/>
                  </a:schemeClr>
                </a:solidFill>
              </a:rPr>
              <a:t>Creative Translation in the Classroom</a:t>
            </a:r>
            <a:br>
              <a:rPr lang="en-GB" sz="3200" dirty="0">
                <a:solidFill>
                  <a:schemeClr val="tx2">
                    <a:lumMod val="60000"/>
                    <a:lumOff val="40000"/>
                  </a:schemeClr>
                </a:solidFill>
              </a:rPr>
            </a:br>
            <a:r>
              <a:rPr lang="en-GB" sz="2800" dirty="0"/>
              <a:t>Evaluation Findings Report</a:t>
            </a:r>
            <a:endParaRPr lang="en-GB" sz="2400" dirty="0"/>
          </a:p>
        </p:txBody>
      </p:sp>
      <p:pic>
        <p:nvPicPr>
          <p:cNvPr id="8" name="Picture 7" descr="images.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679482">
            <a:off x="-61032" y="227427"/>
            <a:ext cx="2341299" cy="2548204"/>
          </a:xfrm>
          <a:prstGeom prst="rect">
            <a:avLst/>
          </a:prstGeom>
        </p:spPr>
      </p:pic>
      <p:pic>
        <p:nvPicPr>
          <p:cNvPr id="4" name="Picture 3" descr="download.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7054" y="5883198"/>
            <a:ext cx="3285877" cy="690705"/>
          </a:xfrm>
          <a:prstGeom prst="rect">
            <a:avLst/>
          </a:prstGeom>
        </p:spPr>
      </p:pic>
      <mc:AlternateContent xmlns:mc="http://schemas.openxmlformats.org/markup-compatibility/2006" xmlns:p14="http://schemas.microsoft.com/office/powerpoint/2010/main">
        <mc:Choice Requires="p14">
          <p:contentPart p14:bwMode="auto" r:id="rId7">
            <p14:nvContentPartPr>
              <p14:cNvPr id="3" name="Ink 2">
                <a:extLst>
                  <a:ext uri="{FF2B5EF4-FFF2-40B4-BE49-F238E27FC236}">
                    <a16:creationId xmlns:a16="http://schemas.microsoft.com/office/drawing/2014/main" id="{8CDCCBD2-FF8F-EF20-FC86-45EE6C2F192B}"/>
                  </a:ext>
                </a:extLst>
              </p14:cNvPr>
              <p14:cNvContentPartPr/>
              <p14:nvPr/>
            </p14:nvContentPartPr>
            <p14:xfrm>
              <a:off x="11188645" y="988092"/>
              <a:ext cx="16212" cy="16212"/>
            </p14:xfrm>
          </p:contentPart>
        </mc:Choice>
        <mc:Fallback xmlns="">
          <p:pic>
            <p:nvPicPr>
              <p:cNvPr id="3" name="Ink 2">
                <a:extLst>
                  <a:ext uri="{FF2B5EF4-FFF2-40B4-BE49-F238E27FC236}">
                    <a16:creationId xmlns:a16="http://schemas.microsoft.com/office/drawing/2014/main" id="{8CDCCBD2-FF8F-EF20-FC86-45EE6C2F192B}"/>
                  </a:ext>
                </a:extLst>
              </p:cNvPr>
              <p:cNvPicPr/>
              <p:nvPr/>
            </p:nvPicPr>
            <p:blipFill>
              <a:blip r:embed="rId8"/>
              <a:stretch>
                <a:fillRect/>
              </a:stretch>
            </p:blipFill>
            <p:spPr>
              <a:xfrm>
                <a:off x="10378045" y="177492"/>
                <a:ext cx="1621200" cy="1621200"/>
              </a:xfrm>
              <a:prstGeom prst="rect">
                <a:avLst/>
              </a:prstGeom>
            </p:spPr>
          </p:pic>
        </mc:Fallback>
      </mc:AlternateContent>
    </p:spTree>
    <p:extLst>
      <p:ext uri="{BB962C8B-B14F-4D97-AF65-F5344CB8AC3E}">
        <p14:creationId xmlns:p14="http://schemas.microsoft.com/office/powerpoint/2010/main" val="2129882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277710"/>
            <a:ext cx="8915400" cy="5443776"/>
          </a:xfrm>
        </p:spPr>
        <p:txBody>
          <a:bodyPr vert="horz" lIns="91440" tIns="45720" rIns="91440" bIns="45720" rtlCol="0" anchor="t">
            <a:normAutofit fontScale="85000" lnSpcReduction="10000"/>
          </a:bodyPr>
          <a:lstStyle/>
          <a:p>
            <a:pPr marL="0" indent="0">
              <a:buNone/>
            </a:pPr>
            <a:r>
              <a:rPr lang="en-GB" sz="1800" dirty="0"/>
              <a:t>Teachers and students described a range of ways in which the creative translation sessions were engaging. These included:</a:t>
            </a:r>
          </a:p>
          <a:p>
            <a:pPr marL="0" indent="0">
              <a:buNone/>
            </a:pPr>
            <a:endParaRPr lang="en-GB" sz="1800"/>
          </a:p>
          <a:p>
            <a:pPr>
              <a:buFontTx/>
              <a:buChar char="•"/>
            </a:pPr>
            <a:r>
              <a:rPr lang="en-GB" sz="1800" dirty="0"/>
              <a:t>The simple fact that this was different to a usual lesson.</a:t>
            </a:r>
            <a:endParaRPr lang="en-GB" sz="1800" dirty="0">
              <a:cs typeface="Calibri"/>
            </a:endParaRPr>
          </a:p>
          <a:p>
            <a:pPr>
              <a:buFontTx/>
              <a:buChar char="•"/>
            </a:pPr>
            <a:endParaRPr lang="en-GB" sz="1800"/>
          </a:p>
          <a:p>
            <a:pPr marL="0" indent="0">
              <a:buNone/>
            </a:pPr>
            <a:r>
              <a:rPr lang="en-GB" sz="1800" dirty="0"/>
              <a:t>	</a:t>
            </a:r>
            <a:r>
              <a:rPr lang="en-GB" sz="1800" i="1" dirty="0"/>
              <a:t>Lessons have a different atmosphere - a bit of a buzz </a:t>
            </a:r>
            <a:r>
              <a:rPr lang="mr-IN" sz="1800" i="1" dirty="0">
                <a:cs typeface="Mangal"/>
              </a:rPr>
              <a:t>–</a:t>
            </a:r>
            <a:r>
              <a:rPr lang="en-GB" sz="1800" i="1" dirty="0"/>
              <a:t> when doing something different like 	</a:t>
            </a:r>
            <a:endParaRPr lang="en-GB" sz="1800" dirty="0"/>
          </a:p>
          <a:p>
            <a:pPr marL="0" indent="0">
              <a:buNone/>
            </a:pPr>
            <a:r>
              <a:rPr lang="en-GB" sz="1800" i="1" dirty="0"/>
              <a:t>         this.’ - teacher</a:t>
            </a:r>
            <a:endParaRPr lang="en-GB" sz="1800" dirty="0">
              <a:cs typeface="Calibri"/>
            </a:endParaRPr>
          </a:p>
          <a:p>
            <a:pPr>
              <a:buFontTx/>
              <a:buChar char="•"/>
            </a:pPr>
            <a:endParaRPr lang="en-GB" sz="1800"/>
          </a:p>
          <a:p>
            <a:pPr>
              <a:buFontTx/>
              <a:buChar char="•"/>
            </a:pPr>
            <a:r>
              <a:rPr lang="en-GB" sz="1800" dirty="0"/>
              <a:t>Being able to translate a text or explore translation as a skill  was the most frequently mentioned positive aspect of the session by secondary students, and the second most by those in primary school</a:t>
            </a:r>
            <a:endParaRPr lang="en-GB" sz="1800" dirty="0">
              <a:cs typeface="Calibri"/>
            </a:endParaRPr>
          </a:p>
          <a:p>
            <a:pPr marL="0" indent="0">
              <a:buNone/>
            </a:pPr>
            <a:r>
              <a:rPr lang="en-GB" sz="1800" i="1" dirty="0">
                <a:ea typeface="+mj-lt"/>
                <a:cs typeface="+mj-lt"/>
              </a:rPr>
              <a:t>      </a:t>
            </a:r>
            <a:endParaRPr lang="en-GB" sz="1800" dirty="0">
              <a:ea typeface="+mj-lt"/>
              <a:cs typeface="+mj-lt"/>
            </a:endParaRPr>
          </a:p>
          <a:p>
            <a:pPr marL="0" indent="0">
              <a:buNone/>
            </a:pPr>
            <a:r>
              <a:rPr lang="en-GB" sz="1800" i="1" dirty="0">
                <a:ea typeface="+mj-lt"/>
                <a:cs typeface="+mj-lt"/>
              </a:rPr>
              <a:t>        (The best bit was) translating sentences and playing with the words in order for them to make sense. -          </a:t>
            </a:r>
            <a:endParaRPr lang="en-GB" sz="1800" dirty="0">
              <a:ea typeface="+mj-lt"/>
              <a:cs typeface="+mj-lt"/>
            </a:endParaRPr>
          </a:p>
          <a:p>
            <a:pPr marL="0" indent="0">
              <a:buNone/>
            </a:pPr>
            <a:r>
              <a:rPr lang="en-GB" sz="1800" i="1">
                <a:ea typeface="+mj-lt"/>
                <a:cs typeface="+mj-lt"/>
              </a:rPr>
              <a:t>        primary student</a:t>
            </a:r>
            <a:endParaRPr lang="en-GB" sz="1800">
              <a:cs typeface="Calibri"/>
            </a:endParaRPr>
          </a:p>
          <a:p>
            <a:pPr marL="0" indent="0">
              <a:buNone/>
            </a:pPr>
            <a:r>
              <a:rPr lang="en-GB" sz="1800" dirty="0"/>
              <a:t>	</a:t>
            </a:r>
            <a:endParaRPr lang="en-GB" sz="1800" i="1" dirty="0">
              <a:cs typeface="Calibri"/>
            </a:endParaRPr>
          </a:p>
          <a:p>
            <a:pPr marL="0" indent="0">
              <a:buNone/>
            </a:pPr>
            <a:endParaRPr lang="en-GB" sz="1800"/>
          </a:p>
          <a:p>
            <a:pPr marL="285750" indent="-285750"/>
            <a:r>
              <a:rPr lang="en-GB" sz="1800" dirty="0">
                <a:ea typeface="+mj-lt"/>
                <a:cs typeface="+mj-lt"/>
              </a:rPr>
              <a:t>Students were also able to play and have fun with the translation and linked activities </a:t>
            </a:r>
            <a:endParaRPr lang="en-GB" dirty="0">
              <a:cs typeface="Calibri"/>
            </a:endParaRPr>
          </a:p>
          <a:p>
            <a:pPr marL="285750" indent="-285750"/>
            <a:endParaRPr lang="en-GB" sz="1800" dirty="0">
              <a:cs typeface="Calibri"/>
            </a:endParaRPr>
          </a:p>
          <a:p>
            <a:pPr marL="0" indent="0">
              <a:buNone/>
            </a:pPr>
            <a:r>
              <a:rPr lang="en-GB" sz="1800" dirty="0"/>
              <a:t>	</a:t>
            </a:r>
            <a:r>
              <a:rPr lang="en-GB" sz="1800" i="1" dirty="0">
                <a:ea typeface="+mj-lt"/>
                <a:cs typeface="+mj-lt"/>
              </a:rPr>
              <a:t>(The best bit was) we were able to look at a text and decipher it by ourselves at our own time and then we               were able to put our own fun twist onto them to make the sentences more fun to write out. </a:t>
            </a:r>
            <a:r>
              <a:rPr lang="mr-IN" sz="1800" i="1" dirty="0">
                <a:ea typeface="+mj-lt"/>
                <a:cs typeface="+mj-lt"/>
              </a:rPr>
              <a:t>–</a:t>
            </a:r>
            <a:r>
              <a:rPr lang="en-GB" sz="1800" i="1" dirty="0">
                <a:ea typeface="+mj-lt"/>
                <a:cs typeface="+mj-lt"/>
              </a:rPr>
              <a:t>       </a:t>
            </a:r>
          </a:p>
          <a:p>
            <a:pPr marL="0" indent="0">
              <a:buNone/>
            </a:pPr>
            <a:r>
              <a:rPr lang="en-GB" sz="1800" i="1" dirty="0">
                <a:ea typeface="+mj-lt"/>
                <a:cs typeface="+mj-lt"/>
              </a:rPr>
              <a:t>           secondary student</a:t>
            </a:r>
            <a:endParaRPr lang="en-GB" sz="1800" i="1" dirty="0">
              <a:cs typeface="Calibri"/>
            </a:endParaRPr>
          </a:p>
          <a:p>
            <a:pPr>
              <a:buFontTx/>
              <a:buChar char="•"/>
            </a:pPr>
            <a:endParaRPr lang="en-GB" sz="1800"/>
          </a:p>
          <a:p>
            <a:pPr marL="0" indent="0">
              <a:buNone/>
            </a:pPr>
            <a:r>
              <a:rPr lang="en-GB" sz="1800" dirty="0"/>
              <a:t>	</a:t>
            </a:r>
            <a:r>
              <a:rPr lang="en-GB" sz="1800" i="1" dirty="0"/>
              <a:t>(The best bit was) I liked the drawing but the most fun was the translating. - primary student</a:t>
            </a:r>
            <a:endParaRPr lang="en-GB" sz="1800" i="1" dirty="0">
              <a:cs typeface="Calibri"/>
            </a:endParaRPr>
          </a:p>
          <a:p>
            <a:pPr marL="0" indent="0">
              <a:buNone/>
            </a:pPr>
            <a:endParaRPr lang="en-GB" sz="1800"/>
          </a:p>
          <a:p>
            <a:pPr marL="0" indent="0">
              <a:buNone/>
            </a:pP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10</a:t>
            </a:fld>
            <a:endParaRPr lang="en-GB"/>
          </a:p>
        </p:txBody>
      </p:sp>
      <p:sp>
        <p:nvSpPr>
          <p:cNvPr id="5" name="Title 4"/>
          <p:cNvSpPr>
            <a:spLocks noGrp="1"/>
          </p:cNvSpPr>
          <p:nvPr>
            <p:ph type="title"/>
          </p:nvPr>
        </p:nvSpPr>
        <p:spPr>
          <a:xfrm>
            <a:off x="495300" y="153702"/>
            <a:ext cx="8915400" cy="813773"/>
          </a:xfrm>
        </p:spPr>
        <p:txBody>
          <a:bodyPr>
            <a:normAutofit/>
          </a:bodyPr>
          <a:lstStyle/>
          <a:p>
            <a:r>
              <a:rPr lang="en-GB" sz="3600" b="1"/>
              <a:t>Students: more engaged in language learning</a:t>
            </a:r>
          </a:p>
        </p:txBody>
      </p:sp>
    </p:spTree>
    <p:extLst>
      <p:ext uri="{BB962C8B-B14F-4D97-AF65-F5344CB8AC3E}">
        <p14:creationId xmlns:p14="http://schemas.microsoft.com/office/powerpoint/2010/main" val="3186940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002757"/>
            <a:ext cx="8915400" cy="5890525"/>
          </a:xfrm>
        </p:spPr>
        <p:txBody>
          <a:bodyPr>
            <a:normAutofit fontScale="92500" lnSpcReduction="20000"/>
          </a:bodyPr>
          <a:lstStyle/>
          <a:p>
            <a:pPr>
              <a:buFontTx/>
              <a:buChar char="•"/>
            </a:pPr>
            <a:r>
              <a:rPr lang="en-GB" sz="1800"/>
              <a:t>The structure of the task of translation (using the ‘decode, translate, create’ model)</a:t>
            </a:r>
          </a:p>
          <a:p>
            <a:pPr marL="0" indent="0">
              <a:buNone/>
            </a:pPr>
            <a:r>
              <a:rPr lang="en-GB" sz="1800"/>
              <a:t>	</a:t>
            </a:r>
          </a:p>
          <a:p>
            <a:pPr marL="0" indent="0">
              <a:buNone/>
            </a:pPr>
            <a:r>
              <a:rPr lang="en-GB" sz="1800" i="1"/>
              <a:t>	‘They see it as a task, they can see the beginning middle and end.’ </a:t>
            </a:r>
            <a:r>
              <a:rPr lang="mr-IN" sz="1800" i="1"/>
              <a:t>–</a:t>
            </a:r>
            <a:r>
              <a:rPr lang="en-GB" sz="1800" i="1"/>
              <a:t> teacher</a:t>
            </a:r>
            <a:endParaRPr lang="en-GB" sz="1800"/>
          </a:p>
          <a:p>
            <a:pPr marL="0" indent="0">
              <a:buNone/>
            </a:pPr>
            <a:endParaRPr lang="en-GB" sz="1800"/>
          </a:p>
          <a:p>
            <a:pPr>
              <a:buFontTx/>
              <a:buChar char="•"/>
            </a:pPr>
            <a:r>
              <a:rPr lang="en-GB" sz="1800"/>
              <a:t>The use of practical creative tasks such as lantern making or cooking, as well as the use of story, music, song and poetry. For primary students in particular these factors were mentioned the most frequently in their open feedback.</a:t>
            </a:r>
          </a:p>
          <a:p>
            <a:pPr>
              <a:buFontTx/>
              <a:buChar char="•"/>
            </a:pPr>
            <a:endParaRPr lang="en-GB" sz="1800"/>
          </a:p>
          <a:p>
            <a:pPr marL="0" indent="0">
              <a:buNone/>
            </a:pPr>
            <a:r>
              <a:rPr lang="en-GB" sz="1800">
                <a:cs typeface="Calibri"/>
              </a:rPr>
              <a:t>	</a:t>
            </a:r>
            <a:r>
              <a:rPr lang="en-GB" sz="1800" i="1">
                <a:cs typeface="Calibri"/>
              </a:rPr>
              <a:t>(This was different from a normal language lesson because) using the french we learned we 	managed to make something cool. </a:t>
            </a:r>
            <a:r>
              <a:rPr lang="mr-IN" sz="1800" i="1">
                <a:cs typeface="Calibri"/>
              </a:rPr>
              <a:t>–</a:t>
            </a:r>
            <a:r>
              <a:rPr lang="en-GB" sz="1800" i="1">
                <a:cs typeface="Calibri"/>
              </a:rPr>
              <a:t> secondary student</a:t>
            </a:r>
          </a:p>
          <a:p>
            <a:pPr>
              <a:buFontTx/>
              <a:buChar char="•"/>
            </a:pPr>
            <a:endParaRPr lang="en-GB" sz="1800"/>
          </a:p>
          <a:p>
            <a:pPr marL="0" indent="0">
              <a:buNone/>
            </a:pPr>
            <a:r>
              <a:rPr lang="en-GB" sz="1800"/>
              <a:t>	</a:t>
            </a:r>
            <a:r>
              <a:rPr lang="en-GB" sz="1800" i="1"/>
              <a:t>‘It was clear to me that many students were drawn in and engaged [by the song] regardless of 	their usual attitudes to learning French.’ </a:t>
            </a:r>
            <a:r>
              <a:rPr lang="mr-IN" sz="1800" i="1"/>
              <a:t>–</a:t>
            </a:r>
            <a:r>
              <a:rPr lang="en-GB" sz="1800" i="1"/>
              <a:t> teacher</a:t>
            </a:r>
          </a:p>
          <a:p>
            <a:pPr marL="0" indent="0">
              <a:buNone/>
            </a:pPr>
            <a:endParaRPr lang="en-GB" sz="1800"/>
          </a:p>
          <a:p>
            <a:pPr marL="0" indent="0">
              <a:buNone/>
            </a:pPr>
            <a:r>
              <a:rPr lang="en-GB" sz="1800"/>
              <a:t>	This was supported by comments from one translator, that for primary students </a:t>
            </a:r>
            <a:r>
              <a:rPr lang="en-GB" sz="1800" i="1"/>
              <a:t>at this age 	they engage more with storytelling, cultural difference, new information about sounds.</a:t>
            </a:r>
            <a:endParaRPr lang="en-GB" sz="1800"/>
          </a:p>
          <a:p>
            <a:pPr marL="0" indent="0">
              <a:buNone/>
            </a:pPr>
            <a:endParaRPr lang="en-GB" sz="1800"/>
          </a:p>
          <a:p>
            <a:pPr>
              <a:buFontTx/>
              <a:buChar char="•"/>
            </a:pPr>
            <a:r>
              <a:rPr lang="en-GB" sz="1800"/>
              <a:t>The ability to extend the task, for instance into cooking at home or, in one case, sharing the ideas of creative translation more widely. </a:t>
            </a:r>
          </a:p>
          <a:p>
            <a:pPr>
              <a:buFontTx/>
              <a:buChar char="•"/>
            </a:pPr>
            <a:endParaRPr lang="en-GB" sz="1800"/>
          </a:p>
          <a:p>
            <a:pPr marL="0" indent="0" fontAlgn="b">
              <a:buNone/>
            </a:pPr>
            <a:r>
              <a:rPr lang="en-US" sz="1800">
                <a:solidFill>
                  <a:srgbClr val="000000"/>
                </a:solidFill>
              </a:rPr>
              <a:t>	</a:t>
            </a:r>
            <a:r>
              <a:rPr lang="en-US" sz="1800" i="1"/>
              <a:t>Some of our students loved making their own "promotional" video of the Translation 	Workshop sessions, as they wanted to reach a wider audience. They adapted their own 	computer, video, editing and presentation skills to that effect. - teacher</a:t>
            </a:r>
          </a:p>
        </p:txBody>
      </p:sp>
      <p:sp>
        <p:nvSpPr>
          <p:cNvPr id="3" name="Slide Number Placeholder 2"/>
          <p:cNvSpPr>
            <a:spLocks noGrp="1"/>
          </p:cNvSpPr>
          <p:nvPr>
            <p:ph type="sldNum" sz="quarter" idx="12"/>
          </p:nvPr>
        </p:nvSpPr>
        <p:spPr/>
        <p:txBody>
          <a:bodyPr/>
          <a:lstStyle/>
          <a:p>
            <a:fld id="{5A83E587-CDA0-CE47-AF83-BF26282CDA58}" type="slidenum">
              <a:rPr lang="en-GB" smtClean="0"/>
              <a:t>11</a:t>
            </a:fld>
            <a:endParaRPr lang="en-GB"/>
          </a:p>
        </p:txBody>
      </p:sp>
      <p:sp>
        <p:nvSpPr>
          <p:cNvPr id="5" name="Title 4"/>
          <p:cNvSpPr>
            <a:spLocks noGrp="1"/>
          </p:cNvSpPr>
          <p:nvPr>
            <p:ph type="title"/>
          </p:nvPr>
        </p:nvSpPr>
        <p:spPr>
          <a:xfrm>
            <a:off x="495300" y="153702"/>
            <a:ext cx="8915400" cy="813773"/>
          </a:xfrm>
        </p:spPr>
        <p:txBody>
          <a:bodyPr>
            <a:normAutofit/>
          </a:bodyPr>
          <a:lstStyle/>
          <a:p>
            <a:r>
              <a:rPr lang="en-GB" sz="3600" b="1"/>
              <a:t>Students: more engaged in language learning</a:t>
            </a:r>
          </a:p>
        </p:txBody>
      </p:sp>
    </p:spTree>
    <p:extLst>
      <p:ext uri="{BB962C8B-B14F-4D97-AF65-F5344CB8AC3E}">
        <p14:creationId xmlns:p14="http://schemas.microsoft.com/office/powerpoint/2010/main" val="401810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985116"/>
            <a:ext cx="8915400" cy="5872884"/>
          </a:xfrm>
        </p:spPr>
        <p:txBody>
          <a:bodyPr>
            <a:normAutofit fontScale="85000" lnSpcReduction="10000"/>
          </a:bodyPr>
          <a:lstStyle/>
          <a:p>
            <a:pPr>
              <a:buFontTx/>
              <a:buChar char="•"/>
            </a:pPr>
            <a:endParaRPr lang="en-GB" sz="1800"/>
          </a:p>
          <a:p>
            <a:pPr>
              <a:buFontTx/>
              <a:buChar char="•"/>
            </a:pPr>
            <a:r>
              <a:rPr lang="en-GB" sz="1800"/>
              <a:t>The structure of the sessions overall, with longer time given to each task, and a greater variety of activities, in contrast to what seems to be a normal language lesson’s rapid pace and focus on testing or copying things down.</a:t>
            </a:r>
          </a:p>
          <a:p>
            <a:pPr>
              <a:buFontTx/>
              <a:buChar char="•"/>
            </a:pPr>
            <a:endParaRPr lang="en-GB" sz="1800"/>
          </a:p>
          <a:p>
            <a:pPr marL="0" indent="0">
              <a:buNone/>
            </a:pPr>
            <a:r>
              <a:rPr lang="en-GB" sz="1800" i="1">
                <a:cs typeface="Calibri"/>
              </a:rPr>
              <a:t>	(This was different from a normal language lesson because) it’s all one text and it was the main focus</a:t>
            </a:r>
          </a:p>
          <a:p>
            <a:pPr marL="0" indent="0">
              <a:buNone/>
            </a:pPr>
            <a:endParaRPr lang="en-GB" sz="1800" i="1"/>
          </a:p>
          <a:p>
            <a:pPr marL="0" indent="0">
              <a:buNone/>
            </a:pPr>
            <a:r>
              <a:rPr lang="en-GB" sz="1800" i="1">
                <a:cs typeface="Calibri"/>
              </a:rPr>
              <a:t>	(This was different from a normal language lesson because) we did a lot of discussing instead of writing 	everything down and we did a lot of little activities that were fun and not just writing down what was on 	the board. </a:t>
            </a:r>
            <a:r>
              <a:rPr lang="mr-IN" sz="1800" i="1">
                <a:cs typeface="Calibri"/>
              </a:rPr>
              <a:t>–</a:t>
            </a:r>
            <a:r>
              <a:rPr lang="en-GB" sz="1800" i="1">
                <a:cs typeface="Calibri"/>
              </a:rPr>
              <a:t> secondary student</a:t>
            </a:r>
          </a:p>
          <a:p>
            <a:pPr>
              <a:buFontTx/>
              <a:buChar char="•"/>
            </a:pPr>
            <a:endParaRPr lang="en-GB" sz="1800"/>
          </a:p>
          <a:p>
            <a:pPr>
              <a:buFontTx/>
              <a:buChar char="•"/>
            </a:pPr>
            <a:r>
              <a:rPr lang="en-GB" sz="1800"/>
              <a:t>Many students also enjoyed working in groups.</a:t>
            </a:r>
          </a:p>
          <a:p>
            <a:pPr>
              <a:buFontTx/>
              <a:buChar char="•"/>
            </a:pPr>
            <a:endParaRPr lang="en-GB" sz="1800" i="1"/>
          </a:p>
          <a:p>
            <a:pPr marL="0" indent="0">
              <a:buNone/>
            </a:pPr>
            <a:r>
              <a:rPr lang="en-GB" sz="1800" i="1">
                <a:cs typeface="Calibri"/>
              </a:rPr>
              <a:t>	(The best bit was) working as a group, all of us contributing ideas to make a natural translation. </a:t>
            </a:r>
            <a:r>
              <a:rPr lang="mr-IN" sz="1800" i="1">
                <a:cs typeface="Calibri"/>
              </a:rPr>
              <a:t>–</a:t>
            </a:r>
            <a:r>
              <a:rPr lang="en-GB" sz="1800" i="1">
                <a:cs typeface="Calibri"/>
              </a:rPr>
              <a:t> secondary 	student</a:t>
            </a:r>
          </a:p>
          <a:p>
            <a:pPr marL="0" indent="0">
              <a:buNone/>
            </a:pPr>
            <a:endParaRPr lang="en-GB" sz="1800"/>
          </a:p>
          <a:p>
            <a:pPr>
              <a:buFontTx/>
              <a:buChar char="•"/>
            </a:pPr>
            <a:r>
              <a:rPr lang="en-GB" sz="1800"/>
              <a:t>The way an authentic text gives a third point of focus around which teachers and students could collaborate, breaking up the student-teacher binary and possibly reducing some tension by giving some respite from an entrenched pattern.</a:t>
            </a:r>
          </a:p>
          <a:p>
            <a:pPr marL="0" indent="0">
              <a:buNone/>
            </a:pPr>
            <a:endParaRPr lang="en-GB" sz="1800"/>
          </a:p>
          <a:p>
            <a:pPr marL="0" indent="0">
              <a:buNone/>
            </a:pPr>
            <a:r>
              <a:rPr lang="en-GB" sz="1800"/>
              <a:t>	</a:t>
            </a:r>
            <a:r>
              <a:rPr lang="en-GB" sz="1800" i="1"/>
              <a:t>‘They really enjoyed it</a:t>
            </a:r>
            <a:r>
              <a:rPr lang="mr-IN" sz="1800" i="1"/>
              <a:t>…</a:t>
            </a:r>
            <a:r>
              <a:rPr lang="en-GB" sz="1800" i="1"/>
              <a:t> because it was less teacher-centred.’ </a:t>
            </a:r>
            <a:r>
              <a:rPr lang="mr-IN" sz="1800" i="1"/>
              <a:t>–</a:t>
            </a:r>
            <a:r>
              <a:rPr lang="en-GB" sz="1800" i="1"/>
              <a:t> teacher</a:t>
            </a:r>
          </a:p>
          <a:p>
            <a:pPr marL="0" indent="0">
              <a:buNone/>
            </a:pPr>
            <a:endParaRPr lang="en-GB" sz="1800" i="1"/>
          </a:p>
          <a:p>
            <a:pPr marL="0" indent="0">
              <a:buNone/>
            </a:pPr>
            <a:r>
              <a:rPr lang="en-GB" sz="1800" i="1"/>
              <a:t>	‘The sessions allowed me to take a step back, talk to the students and see what they were doing without 	having to be so much in control. Freedom to connect with the students.’ - teacher</a:t>
            </a:r>
          </a:p>
        </p:txBody>
      </p:sp>
      <p:sp>
        <p:nvSpPr>
          <p:cNvPr id="3" name="Slide Number Placeholder 2"/>
          <p:cNvSpPr>
            <a:spLocks noGrp="1"/>
          </p:cNvSpPr>
          <p:nvPr>
            <p:ph type="sldNum" sz="quarter" idx="12"/>
          </p:nvPr>
        </p:nvSpPr>
        <p:spPr/>
        <p:txBody>
          <a:bodyPr/>
          <a:lstStyle/>
          <a:p>
            <a:fld id="{5A83E587-CDA0-CE47-AF83-BF26282CDA58}" type="slidenum">
              <a:rPr lang="en-GB" smtClean="0"/>
              <a:t>12</a:t>
            </a:fld>
            <a:endParaRPr lang="en-GB"/>
          </a:p>
        </p:txBody>
      </p:sp>
      <p:sp>
        <p:nvSpPr>
          <p:cNvPr id="5" name="Title 4"/>
          <p:cNvSpPr>
            <a:spLocks noGrp="1"/>
          </p:cNvSpPr>
          <p:nvPr>
            <p:ph type="title"/>
          </p:nvPr>
        </p:nvSpPr>
        <p:spPr>
          <a:xfrm>
            <a:off x="495300" y="153702"/>
            <a:ext cx="8915400" cy="813773"/>
          </a:xfrm>
        </p:spPr>
        <p:txBody>
          <a:bodyPr>
            <a:normAutofit/>
          </a:bodyPr>
          <a:lstStyle/>
          <a:p>
            <a:r>
              <a:rPr lang="en-GB" sz="3600" b="1"/>
              <a:t>Students: more engaged in language learning</a:t>
            </a:r>
          </a:p>
        </p:txBody>
      </p:sp>
    </p:spTree>
    <p:extLst>
      <p:ext uri="{BB962C8B-B14F-4D97-AF65-F5344CB8AC3E}">
        <p14:creationId xmlns:p14="http://schemas.microsoft.com/office/powerpoint/2010/main" val="3443899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934981"/>
            <a:ext cx="8915400" cy="5645171"/>
          </a:xfrm>
        </p:spPr>
        <p:txBody>
          <a:bodyPr>
            <a:normAutofit fontScale="85000" lnSpcReduction="10000"/>
          </a:bodyPr>
          <a:lstStyle/>
          <a:p>
            <a:pPr marL="0" indent="0">
              <a:buNone/>
            </a:pPr>
            <a:r>
              <a:rPr lang="en-GB" sz="1800"/>
              <a:t>Evidence for this outcome is limited this year, as in Ys 1+2 (see previous evaluation reports for further detail). A number of factors may have contributed, most notably that in some classrooms there were few or no children with English as an additional language (or EAL). Some schools (e.g. grammars in Buckinghamshire) provide no EAL support (or supportive culture), meaning that EAL children can feel shy or even hide their home/ additional languages, making it tricky to celebrate them and their knowledge.</a:t>
            </a:r>
          </a:p>
          <a:p>
            <a:pPr marL="0" indent="0">
              <a:buNone/>
            </a:pPr>
            <a:endParaRPr lang="en-GB" sz="1800"/>
          </a:p>
          <a:p>
            <a:pPr marL="0" indent="0">
              <a:buNone/>
            </a:pPr>
            <a:r>
              <a:rPr lang="en-GB" sz="1800"/>
              <a:t>When it does work, however, it works well. Supportive factors included:</a:t>
            </a:r>
          </a:p>
          <a:p>
            <a:pPr marL="0" indent="0">
              <a:buNone/>
            </a:pPr>
            <a:endParaRPr lang="en-GB" sz="1800"/>
          </a:p>
          <a:p>
            <a:pPr>
              <a:buFontTx/>
              <a:buChar char="•"/>
            </a:pPr>
            <a:r>
              <a:rPr lang="en-GB" sz="1800"/>
              <a:t>Having more than one EAL speaker in the class</a:t>
            </a:r>
          </a:p>
          <a:p>
            <a:pPr>
              <a:buFontTx/>
              <a:buChar char="•"/>
            </a:pPr>
            <a:r>
              <a:rPr lang="en-GB" sz="1800"/>
              <a:t>The text for the session being in their language</a:t>
            </a:r>
          </a:p>
          <a:p>
            <a:pPr>
              <a:buFontTx/>
              <a:buChar char="•"/>
            </a:pPr>
            <a:r>
              <a:rPr lang="en-GB" sz="1800"/>
              <a:t>Including discussion or activities that explicitly value multilingualism (e.g. Rahul’s intro exercise) </a:t>
            </a:r>
          </a:p>
          <a:p>
            <a:pPr>
              <a:buFontTx/>
              <a:buChar char="•"/>
            </a:pPr>
            <a:r>
              <a:rPr lang="en-GB" sz="1800"/>
              <a:t>The school (and/ or teacher) valuing EAL/ providing EAL support</a:t>
            </a:r>
          </a:p>
          <a:p>
            <a:pPr>
              <a:buFontTx/>
              <a:buChar char="•"/>
            </a:pPr>
            <a:endParaRPr lang="en-GB" sz="1800"/>
          </a:p>
          <a:p>
            <a:pPr marL="0" indent="0">
              <a:buNone/>
            </a:pPr>
            <a:r>
              <a:rPr lang="en-GB" sz="1800"/>
              <a:t>In one school, where many of these factors were present, Romanian-speaking students enjoyed sharing their knowledge with the class. </a:t>
            </a:r>
          </a:p>
          <a:p>
            <a:pPr marL="0" indent="0">
              <a:buNone/>
            </a:pPr>
            <a:endParaRPr lang="en-GB" sz="1800"/>
          </a:p>
          <a:p>
            <a:pPr marL="0" indent="0">
              <a:buNone/>
            </a:pPr>
            <a:r>
              <a:rPr lang="en-GB" sz="1800" i="1"/>
              <a:t>(This was different from a normal language lesson because) we get to talk in our own languages and teach the teacher. </a:t>
            </a:r>
            <a:r>
              <a:rPr lang="mr-IN" sz="1800" i="1"/>
              <a:t>–</a:t>
            </a:r>
            <a:r>
              <a:rPr lang="en-GB" sz="1800" i="1"/>
              <a:t> primary student</a:t>
            </a:r>
          </a:p>
          <a:p>
            <a:pPr marL="0" indent="0">
              <a:buNone/>
            </a:pPr>
            <a:endParaRPr lang="en-GB" sz="1800" i="1">
              <a:cs typeface="Calibri"/>
            </a:endParaRPr>
          </a:p>
          <a:p>
            <a:pPr marL="0" indent="0">
              <a:buNone/>
            </a:pPr>
            <a:r>
              <a:rPr lang="en-GB" sz="1800" i="1">
                <a:cs typeface="Calibri"/>
              </a:rPr>
              <a:t>It gave EAL students an opportunity to excel and be mentors in the sessions </a:t>
            </a:r>
            <a:r>
              <a:rPr lang="mr-IN" sz="1800" i="1">
                <a:cs typeface="Calibri"/>
              </a:rPr>
              <a:t>–</a:t>
            </a:r>
            <a:r>
              <a:rPr lang="en-GB" sz="1800" i="1">
                <a:cs typeface="Calibri"/>
              </a:rPr>
              <a:t> specifically my two Romanian students.’ </a:t>
            </a:r>
            <a:r>
              <a:rPr lang="mr-IN" sz="1800" i="1">
                <a:cs typeface="Calibri"/>
              </a:rPr>
              <a:t>–</a:t>
            </a:r>
            <a:r>
              <a:rPr lang="en-GB" sz="1800" i="1">
                <a:cs typeface="Calibri"/>
              </a:rPr>
              <a:t> teacher (of the same class)</a:t>
            </a:r>
          </a:p>
          <a:p>
            <a:pPr marL="0" indent="0">
              <a:buNone/>
            </a:pPr>
            <a:endParaRPr lang="en-GB" sz="1800"/>
          </a:p>
          <a:p>
            <a:pPr marL="0" indent="0">
              <a:buNone/>
            </a:pPr>
            <a:r>
              <a:rPr lang="en-GB" sz="1800"/>
              <a:t>In another school, students requested that further languages (their languages) be included in future sessions. </a:t>
            </a:r>
          </a:p>
        </p:txBody>
      </p:sp>
      <p:sp>
        <p:nvSpPr>
          <p:cNvPr id="3" name="Slide Number Placeholder 2"/>
          <p:cNvSpPr>
            <a:spLocks noGrp="1"/>
          </p:cNvSpPr>
          <p:nvPr>
            <p:ph type="sldNum" sz="quarter" idx="12"/>
          </p:nvPr>
        </p:nvSpPr>
        <p:spPr/>
        <p:txBody>
          <a:bodyPr/>
          <a:lstStyle/>
          <a:p>
            <a:fld id="{5A83E587-CDA0-CE47-AF83-BF26282CDA58}" type="slidenum">
              <a:rPr lang="en-GB" smtClean="0"/>
              <a:t>13</a:t>
            </a:fld>
            <a:endParaRPr lang="en-GB"/>
          </a:p>
        </p:txBody>
      </p:sp>
      <p:sp>
        <p:nvSpPr>
          <p:cNvPr id="5" name="Title 4"/>
          <p:cNvSpPr>
            <a:spLocks noGrp="1"/>
          </p:cNvSpPr>
          <p:nvPr>
            <p:ph type="title"/>
          </p:nvPr>
        </p:nvSpPr>
        <p:spPr>
          <a:xfrm>
            <a:off x="495300" y="-78182"/>
            <a:ext cx="8915400" cy="1143000"/>
          </a:xfrm>
        </p:spPr>
        <p:txBody>
          <a:bodyPr>
            <a:normAutofit fontScale="90000"/>
          </a:bodyPr>
          <a:lstStyle/>
          <a:p>
            <a:r>
              <a:rPr lang="en-GB" sz="3600" b="1"/>
              <a:t>Students: higher profile to multilingual students</a:t>
            </a:r>
          </a:p>
        </p:txBody>
      </p:sp>
    </p:spTree>
    <p:extLst>
      <p:ext uri="{BB962C8B-B14F-4D97-AF65-F5344CB8AC3E}">
        <p14:creationId xmlns:p14="http://schemas.microsoft.com/office/powerpoint/2010/main" val="844607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GB" sz="1800"/>
              <a:t>One teacher reported using the session to begin to change the school’s culture, at least within her classroom.</a:t>
            </a:r>
          </a:p>
          <a:p>
            <a:pPr marL="0" indent="0">
              <a:buNone/>
            </a:pPr>
            <a:endParaRPr lang="en-GB" sz="1800"/>
          </a:p>
          <a:p>
            <a:pPr marL="0" indent="0">
              <a:buNone/>
            </a:pPr>
            <a:r>
              <a:rPr lang="en-GB" sz="1800" i="1"/>
              <a:t>‘Through this I’ve been able to empower EAL students who are otherwise ignored... They’ve been able to acknowledge that having another language is a power for them.’ - teacher</a:t>
            </a:r>
          </a:p>
          <a:p>
            <a:pPr marL="0" indent="0">
              <a:buNone/>
            </a:pPr>
            <a:endParaRPr lang="en-GB" sz="1800"/>
          </a:p>
          <a:p>
            <a:pPr marL="0" indent="0">
              <a:buNone/>
            </a:pPr>
            <a:r>
              <a:rPr lang="en-GB" sz="1800"/>
              <a:t>In some cases the creative translation sessions could feel like a barrier for EAL students, due to their limited reading or speaking experience and therefore vocabulary in English. This challenge was also recognised by a language teacher, not a native English speaker, for her own ability to support students during the ‘create’ part of the poetry translation process.</a:t>
            </a:r>
          </a:p>
          <a:p>
            <a:pPr marL="0" indent="0">
              <a:buNone/>
            </a:pPr>
            <a:r>
              <a:rPr lang="en-GB" sz="1800"/>
              <a:t> </a:t>
            </a:r>
          </a:p>
          <a:p>
            <a:pPr marL="0" indent="0">
              <a:buNone/>
            </a:pP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14</a:t>
            </a:fld>
            <a:endParaRPr lang="en-GB"/>
          </a:p>
        </p:txBody>
      </p:sp>
      <p:sp>
        <p:nvSpPr>
          <p:cNvPr id="5" name="Title 4"/>
          <p:cNvSpPr>
            <a:spLocks noGrp="1"/>
          </p:cNvSpPr>
          <p:nvPr>
            <p:ph type="title"/>
          </p:nvPr>
        </p:nvSpPr>
        <p:spPr/>
        <p:txBody>
          <a:bodyPr>
            <a:normAutofit fontScale="90000"/>
          </a:bodyPr>
          <a:lstStyle/>
          <a:p>
            <a:r>
              <a:rPr lang="en-GB" sz="3600" b="1"/>
              <a:t>Students: higher profile to multilingual students</a:t>
            </a:r>
          </a:p>
        </p:txBody>
      </p:sp>
    </p:spTree>
    <p:extLst>
      <p:ext uri="{BB962C8B-B14F-4D97-AF65-F5344CB8AC3E}">
        <p14:creationId xmlns:p14="http://schemas.microsoft.com/office/powerpoint/2010/main" val="259099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539738"/>
            <a:ext cx="8915400" cy="5121280"/>
          </a:xfrm>
        </p:spPr>
        <p:txBody>
          <a:bodyPr>
            <a:normAutofit lnSpcReduction="10000"/>
          </a:bodyPr>
          <a:lstStyle/>
          <a:p>
            <a:pPr marL="0" indent="0">
              <a:buNone/>
            </a:pPr>
            <a:r>
              <a:rPr lang="en-GB" sz="1800"/>
              <a:t>Alongside engagement, this has been one of the most strongly achieved outcomes across all three years of the project. Students and teachers enjoyed the ability to work with a real text, to express themselves, and to operate (however briefly) in a language-learning context in which there was no right answer. </a:t>
            </a:r>
          </a:p>
          <a:p>
            <a:pPr marL="0" indent="0">
              <a:buNone/>
            </a:pPr>
            <a:endParaRPr lang="en-GB" sz="1800"/>
          </a:p>
          <a:p>
            <a:pPr marL="0" indent="0">
              <a:buNone/>
            </a:pPr>
            <a:r>
              <a:rPr lang="en-GB" sz="1800"/>
              <a:t>61% of students agreed that ‘I’ve tried out new ways of coming up with my own ideas and answers.’ This was higher for primary than for secondary school students in the voting (quantitative) responses, although creativity or ‘getting to do your own version’ was appreciated far more by secondary students in their open (qualitative) responses.</a:t>
            </a:r>
          </a:p>
          <a:p>
            <a:pPr marL="0" indent="0">
              <a:buNone/>
            </a:pPr>
            <a:endParaRPr lang="en-GB" sz="1800"/>
          </a:p>
          <a:p>
            <a:pPr marL="0" indent="0">
              <a:buNone/>
            </a:pPr>
            <a:r>
              <a:rPr lang="en-GB" sz="1800"/>
              <a:t>Many students surprised both themselves and their teachers.</a:t>
            </a:r>
          </a:p>
          <a:p>
            <a:pPr marL="0" indent="0">
              <a:buNone/>
            </a:pPr>
            <a:endParaRPr lang="en-GB" sz="1800"/>
          </a:p>
          <a:p>
            <a:pPr marL="0" indent="0">
              <a:buNone/>
            </a:pPr>
            <a:r>
              <a:rPr lang="en-GB" sz="1800" i="1"/>
              <a:t>‘I said ok for homework, these two lines</a:t>
            </a:r>
            <a:r>
              <a:rPr lang="mr-IN" sz="1800" i="1"/>
              <a:t>…</a:t>
            </a:r>
            <a:r>
              <a:rPr lang="en-GB" sz="1800" i="1"/>
              <a:t> we got a really nice variety of quite thoughtful and sweet responses, some really quite creative, gone further than I imagined</a:t>
            </a:r>
            <a:r>
              <a:rPr lang="mr-IN" sz="1800" i="1"/>
              <a:t>…</a:t>
            </a:r>
            <a:r>
              <a:rPr lang="en-GB" sz="1800" i="1"/>
              <a:t> from the original.’ </a:t>
            </a:r>
            <a:r>
              <a:rPr lang="mr-IN" sz="1800" i="1"/>
              <a:t>–</a:t>
            </a:r>
            <a:r>
              <a:rPr lang="en-GB" sz="1800" i="1"/>
              <a:t> teacher</a:t>
            </a:r>
          </a:p>
          <a:p>
            <a:pPr marL="0" indent="0">
              <a:buNone/>
            </a:pPr>
            <a:endParaRPr lang="en-GB" sz="1800" i="1"/>
          </a:p>
          <a:p>
            <a:pPr marL="0" indent="0">
              <a:buNone/>
            </a:pPr>
            <a:r>
              <a:rPr lang="en-GB" sz="1800" i="1"/>
              <a:t>(I was surprised by) how we figured out what the poem meant even though it didn’t make sense at the beginning. </a:t>
            </a:r>
            <a:r>
              <a:rPr lang="mr-IN" sz="1800" i="1"/>
              <a:t>–</a:t>
            </a:r>
            <a:r>
              <a:rPr lang="en-GB" sz="1800" i="1"/>
              <a:t> primary student</a:t>
            </a:r>
            <a:endParaRPr lang="en-GB" sz="1800"/>
          </a:p>
          <a:p>
            <a:pPr marL="0" indent="0">
              <a:buNone/>
            </a:pP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15</a:t>
            </a:fld>
            <a:endParaRPr lang="en-GB"/>
          </a:p>
        </p:txBody>
      </p:sp>
      <p:sp>
        <p:nvSpPr>
          <p:cNvPr id="5" name="Title 4"/>
          <p:cNvSpPr>
            <a:spLocks noGrp="1"/>
          </p:cNvSpPr>
          <p:nvPr>
            <p:ph type="title"/>
          </p:nvPr>
        </p:nvSpPr>
        <p:spPr/>
        <p:txBody>
          <a:bodyPr>
            <a:normAutofit fontScale="90000"/>
          </a:bodyPr>
          <a:lstStyle/>
          <a:p>
            <a:r>
              <a:rPr lang="en-GB" sz="3600" b="1"/>
              <a:t>Students: more experience of working creatively or meaningfully with languages</a:t>
            </a:r>
          </a:p>
        </p:txBody>
      </p:sp>
    </p:spTree>
    <p:extLst>
      <p:ext uri="{BB962C8B-B14F-4D97-AF65-F5344CB8AC3E}">
        <p14:creationId xmlns:p14="http://schemas.microsoft.com/office/powerpoint/2010/main" val="434922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376010"/>
            <a:ext cx="8915400" cy="5186501"/>
          </a:xfrm>
        </p:spPr>
        <p:txBody>
          <a:bodyPr>
            <a:normAutofit fontScale="92500" lnSpcReduction="20000"/>
          </a:bodyPr>
          <a:lstStyle/>
          <a:p>
            <a:pPr marL="0" indent="0">
              <a:buNone/>
            </a:pPr>
            <a:r>
              <a:rPr lang="en-GB" sz="1800"/>
              <a:t>Many students commented on the creative aspect, and the freedom that this gave them.</a:t>
            </a:r>
          </a:p>
          <a:p>
            <a:pPr marL="0" indent="0">
              <a:spcBef>
                <a:spcPts val="0"/>
              </a:spcBef>
              <a:buNone/>
              <a:defRPr/>
            </a:pPr>
            <a:endParaRPr lang="en-GB" sz="1800" i="1">
              <a:cs typeface="Calibri"/>
            </a:endParaRPr>
          </a:p>
          <a:p>
            <a:pPr marL="0" indent="0">
              <a:spcBef>
                <a:spcPts val="0"/>
              </a:spcBef>
              <a:buNone/>
              <a:defRPr/>
            </a:pPr>
            <a:r>
              <a:rPr lang="en-GB" sz="1800" i="1">
                <a:cs typeface="Calibri"/>
              </a:rPr>
              <a:t>(This was different from a normal language lesson because) I was able to express myself and be more creative with my writing, and I enjoyed it. </a:t>
            </a:r>
            <a:r>
              <a:rPr lang="mr-IN" sz="1800" i="1">
                <a:cs typeface="Calibri"/>
              </a:rPr>
              <a:t>–</a:t>
            </a:r>
            <a:r>
              <a:rPr lang="en-GB" sz="1800" i="1">
                <a:cs typeface="Calibri"/>
              </a:rPr>
              <a:t> secondary student</a:t>
            </a:r>
          </a:p>
          <a:p>
            <a:pPr marL="0" indent="0">
              <a:spcBef>
                <a:spcPts val="0"/>
              </a:spcBef>
              <a:buNone/>
              <a:defRPr/>
            </a:pPr>
            <a:endParaRPr lang="en-GB" sz="1800" i="1">
              <a:cs typeface="Calibri"/>
            </a:endParaRPr>
          </a:p>
          <a:p>
            <a:pPr marL="0" indent="0">
              <a:spcBef>
                <a:spcPts val="0"/>
              </a:spcBef>
              <a:buNone/>
              <a:defRPr/>
            </a:pPr>
            <a:r>
              <a:rPr lang="en-GB" sz="1800" i="1">
                <a:cs typeface="Calibri"/>
              </a:rPr>
              <a:t>(This was different from a normal language lesson because) we were doing something creative which mixed both creativity and language skills. </a:t>
            </a:r>
            <a:r>
              <a:rPr lang="mr-IN" sz="1800" i="1">
                <a:cs typeface="Calibri"/>
              </a:rPr>
              <a:t>–</a:t>
            </a:r>
            <a:r>
              <a:rPr lang="en-GB" sz="1800" i="1">
                <a:cs typeface="Calibri"/>
              </a:rPr>
              <a:t> secondary student</a:t>
            </a:r>
          </a:p>
          <a:p>
            <a:pPr marL="0" indent="0">
              <a:buNone/>
            </a:pPr>
            <a:endParaRPr lang="en-GB" sz="1800" i="1">
              <a:cs typeface="Calibri"/>
            </a:endParaRPr>
          </a:p>
          <a:p>
            <a:pPr marL="0" indent="0">
              <a:buNone/>
            </a:pPr>
            <a:r>
              <a:rPr lang="en-GB" sz="1800"/>
              <a:t>These benefits were most easily enjoyed by students who enjoy writing in English </a:t>
            </a:r>
            <a:r>
              <a:rPr lang="mr-IN" sz="1800"/>
              <a:t>–</a:t>
            </a:r>
            <a:r>
              <a:rPr lang="en-GB" sz="1800"/>
              <a:t> while for those who either don’t, or may struggle due to a lack of vocabulary or experience, they could be less accessible.</a:t>
            </a:r>
          </a:p>
          <a:p>
            <a:pPr marL="0" indent="0">
              <a:buNone/>
            </a:pPr>
            <a:endParaRPr lang="en-GB" sz="1800" i="1">
              <a:cs typeface="Calibri"/>
            </a:endParaRPr>
          </a:p>
          <a:p>
            <a:pPr marL="0" indent="0">
              <a:buNone/>
            </a:pPr>
            <a:r>
              <a:rPr lang="en-GB" sz="1800">
                <a:cs typeface="Calibri"/>
              </a:rPr>
              <a:t>Some took particular delight in the lack of a ‘right’ answer.</a:t>
            </a:r>
          </a:p>
          <a:p>
            <a:pPr marL="0" indent="0">
              <a:buNone/>
            </a:pPr>
            <a:endParaRPr lang="en-GB" sz="1800"/>
          </a:p>
          <a:p>
            <a:pPr marL="0" indent="0">
              <a:spcBef>
                <a:spcPts val="0"/>
              </a:spcBef>
              <a:buNone/>
              <a:defRPr/>
            </a:pPr>
            <a:r>
              <a:rPr lang="en-GB" sz="1800" i="1">
                <a:cs typeface="Calibri"/>
              </a:rPr>
              <a:t>(This was different from a normal language lesson because) we usually would translate something and mark it but we didn’t mark this since there wasn’t a right or wrong answer. </a:t>
            </a:r>
            <a:r>
              <a:rPr lang="mr-IN" sz="1800" i="1">
                <a:cs typeface="Calibri"/>
              </a:rPr>
              <a:t>–</a:t>
            </a:r>
            <a:r>
              <a:rPr lang="en-GB" sz="1800" i="1">
                <a:cs typeface="Calibri"/>
              </a:rPr>
              <a:t> secondary student</a:t>
            </a:r>
          </a:p>
          <a:p>
            <a:pPr marL="0" indent="0">
              <a:spcBef>
                <a:spcPts val="0"/>
              </a:spcBef>
              <a:buNone/>
              <a:defRPr/>
            </a:pPr>
            <a:endParaRPr lang="en-GB" sz="1800" i="1">
              <a:cs typeface="Calibri"/>
            </a:endParaRPr>
          </a:p>
          <a:p>
            <a:pPr marL="0" indent="0">
              <a:spcBef>
                <a:spcPts val="0"/>
              </a:spcBef>
              <a:buNone/>
              <a:defRPr/>
            </a:pPr>
            <a:r>
              <a:rPr lang="en-GB" sz="1800" i="1"/>
              <a:t>‘All of these translations are perfect!’ </a:t>
            </a:r>
            <a:r>
              <a:rPr lang="mr-IN" sz="1800" i="1"/>
              <a:t>–</a:t>
            </a:r>
            <a:r>
              <a:rPr lang="en-GB" sz="1800" i="1"/>
              <a:t> teacher</a:t>
            </a:r>
            <a:endParaRPr lang="en-GB" sz="1800" i="1">
              <a:cs typeface="Calibri"/>
            </a:endParaRPr>
          </a:p>
          <a:p>
            <a:pPr marL="0" indent="0">
              <a:buNone/>
            </a:pPr>
            <a:endParaRPr lang="en-GB" sz="1800"/>
          </a:p>
          <a:p>
            <a:pPr marL="0" indent="0">
              <a:buNone/>
            </a:pPr>
            <a:r>
              <a:rPr lang="en-GB" sz="1800"/>
              <a:t>This was effectively modelled by at least one translator bringing in an English translation of their text, to </a:t>
            </a:r>
            <a:r>
              <a:rPr lang="en-GB" sz="1800" i="1"/>
              <a:t>show them at the end</a:t>
            </a:r>
            <a:r>
              <a:rPr lang="mr-IN" sz="1800" i="1"/>
              <a:t>…</a:t>
            </a:r>
            <a:r>
              <a:rPr lang="en-GB" sz="1800" i="1"/>
              <a:t> that there is no wrong or right and that translators always have to make choices. - translator</a:t>
            </a:r>
          </a:p>
          <a:p>
            <a:pPr marL="0" indent="0">
              <a:buNone/>
            </a:pPr>
            <a:endParaRPr lang="en-GB" sz="1800"/>
          </a:p>
          <a:p>
            <a:pPr marL="0" indent="0">
              <a:buNone/>
            </a:pP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16</a:t>
            </a:fld>
            <a:endParaRPr lang="en-GB"/>
          </a:p>
        </p:txBody>
      </p:sp>
      <p:sp>
        <p:nvSpPr>
          <p:cNvPr id="5" name="Title 4"/>
          <p:cNvSpPr>
            <a:spLocks noGrp="1"/>
          </p:cNvSpPr>
          <p:nvPr>
            <p:ph type="title"/>
          </p:nvPr>
        </p:nvSpPr>
        <p:spPr>
          <a:xfrm>
            <a:off x="495300" y="62946"/>
            <a:ext cx="8915400" cy="1143000"/>
          </a:xfrm>
        </p:spPr>
        <p:txBody>
          <a:bodyPr>
            <a:normAutofit fontScale="90000"/>
          </a:bodyPr>
          <a:lstStyle/>
          <a:p>
            <a:r>
              <a:rPr lang="en-GB" sz="3600" b="1"/>
              <a:t>Students: more experience of working creatively or meaningfully with languages</a:t>
            </a:r>
          </a:p>
        </p:txBody>
      </p:sp>
    </p:spTree>
    <p:extLst>
      <p:ext uri="{BB962C8B-B14F-4D97-AF65-F5344CB8AC3E}">
        <p14:creationId xmlns:p14="http://schemas.microsoft.com/office/powerpoint/2010/main" val="3044616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vert="horz" lIns="91440" tIns="45720" rIns="91440" bIns="45720" rtlCol="0" anchor="t">
            <a:normAutofit fontScale="92500" lnSpcReduction="10000"/>
          </a:bodyPr>
          <a:lstStyle/>
          <a:p>
            <a:pPr marL="0" indent="0">
              <a:buNone/>
            </a:pPr>
            <a:r>
              <a:rPr lang="en-GB" sz="1800" dirty="0"/>
              <a:t>As well as being valued in themselves, these factors seemed to provide a profound break from the norms of a UK curriculum based language lesson. In both structure and content these can be experienced as limiting.</a:t>
            </a:r>
          </a:p>
          <a:p>
            <a:pPr marL="0" indent="0">
              <a:buNone/>
            </a:pPr>
            <a:endParaRPr lang="en-GB" sz="1800"/>
          </a:p>
          <a:p>
            <a:pPr marL="0" indent="0">
              <a:spcBef>
                <a:spcPts val="0"/>
              </a:spcBef>
              <a:buNone/>
              <a:defRPr/>
            </a:pPr>
            <a:r>
              <a:rPr lang="en-GB" sz="1800" i="1" dirty="0">
                <a:cs typeface="Calibri"/>
              </a:rPr>
              <a:t>(This was different from a normal language lesson because) we weren’t learning new vocabulary but properly translating. </a:t>
            </a:r>
            <a:r>
              <a:rPr lang="mr-IN" sz="1800" i="1" dirty="0">
                <a:cs typeface="Calibri"/>
              </a:rPr>
              <a:t>–</a:t>
            </a:r>
            <a:r>
              <a:rPr lang="en-GB" sz="1800" i="1" dirty="0">
                <a:cs typeface="Calibri"/>
              </a:rPr>
              <a:t> secondary student</a:t>
            </a:r>
          </a:p>
          <a:p>
            <a:pPr marL="0" indent="0">
              <a:spcBef>
                <a:spcPts val="0"/>
              </a:spcBef>
              <a:buNone/>
              <a:defRPr/>
            </a:pPr>
            <a:endParaRPr lang="en-GB" sz="1800" i="1">
              <a:cs typeface="Calibri"/>
            </a:endParaRPr>
          </a:p>
          <a:p>
            <a:pPr marL="0" indent="0">
              <a:spcBef>
                <a:spcPts val="0"/>
              </a:spcBef>
              <a:buNone/>
              <a:defRPr/>
            </a:pPr>
            <a:r>
              <a:rPr lang="en-GB" sz="1800" i="1" dirty="0">
                <a:cs typeface="Calibri"/>
              </a:rPr>
              <a:t>(This was different from a normal language lesson because) we made things rather than repeating words meaninglessly. </a:t>
            </a:r>
            <a:r>
              <a:rPr lang="mr-IN" sz="1800" i="1" dirty="0">
                <a:cs typeface="Calibri"/>
              </a:rPr>
              <a:t>–</a:t>
            </a:r>
            <a:r>
              <a:rPr lang="en-GB" sz="1800" i="1" dirty="0">
                <a:cs typeface="Calibri"/>
              </a:rPr>
              <a:t> secondary student</a:t>
            </a:r>
          </a:p>
          <a:p>
            <a:pPr marL="0" indent="0">
              <a:spcBef>
                <a:spcPts val="0"/>
              </a:spcBef>
              <a:buNone/>
              <a:defRPr/>
            </a:pPr>
            <a:endParaRPr lang="en-GB" sz="1800" i="1">
              <a:cs typeface="Calibri"/>
            </a:endParaRPr>
          </a:p>
          <a:p>
            <a:pPr marL="0" indent="0">
              <a:spcBef>
                <a:spcPts val="0"/>
              </a:spcBef>
              <a:buNone/>
              <a:defRPr/>
            </a:pPr>
            <a:r>
              <a:rPr lang="en-GB" sz="1800" dirty="0">
                <a:cs typeface="Calibri"/>
              </a:rPr>
              <a:t>One translator also observed this, noting </a:t>
            </a:r>
            <a:r>
              <a:rPr lang="en-GB" sz="1800" i="1" dirty="0">
                <a:cs typeface="Calibri"/>
              </a:rPr>
              <a:t>French activities are always prescriptive and to do with repetition and vocabulary whereas English class is where they can be creative </a:t>
            </a:r>
            <a:r>
              <a:rPr lang="mr-IN" sz="1800" i="1" dirty="0">
                <a:cs typeface="Calibri"/>
              </a:rPr>
              <a:t>–</a:t>
            </a:r>
            <a:r>
              <a:rPr lang="en-GB" sz="1800" i="1" dirty="0">
                <a:cs typeface="Calibri"/>
              </a:rPr>
              <a:t> they were really surprised that this was a French session</a:t>
            </a:r>
            <a:r>
              <a:rPr lang="mr-IN" sz="1800" i="1" dirty="0">
                <a:cs typeface="Calibri"/>
              </a:rPr>
              <a:t>…</a:t>
            </a:r>
            <a:r>
              <a:rPr lang="en-GB" sz="1800" i="1" dirty="0">
                <a:cs typeface="Calibri"/>
              </a:rPr>
              <a:t> made me realise how NOT fun they find language-learning in school.</a:t>
            </a:r>
            <a:endParaRPr lang="en-GB" sz="1800" dirty="0">
              <a:cs typeface="Calibri"/>
            </a:endParaRPr>
          </a:p>
          <a:p>
            <a:pPr marL="0" indent="0">
              <a:spcBef>
                <a:spcPts val="0"/>
              </a:spcBef>
              <a:buNone/>
              <a:defRPr/>
            </a:pPr>
            <a:endParaRPr lang="en-GB" sz="1800">
              <a:cs typeface="Calibri"/>
            </a:endParaRPr>
          </a:p>
          <a:p>
            <a:pPr marL="0" indent="0">
              <a:spcBef>
                <a:spcPts val="0"/>
              </a:spcBef>
              <a:buNone/>
              <a:defRPr/>
            </a:pPr>
            <a:r>
              <a:rPr lang="en-GB" sz="1800" dirty="0">
                <a:cs typeface="Calibri"/>
              </a:rPr>
              <a:t>Teachers are of course all too aware.</a:t>
            </a:r>
          </a:p>
          <a:p>
            <a:pPr marL="0" indent="0">
              <a:spcBef>
                <a:spcPts val="0"/>
              </a:spcBef>
              <a:buNone/>
              <a:defRPr/>
            </a:pPr>
            <a:endParaRPr lang="en-GB" sz="1800">
              <a:cs typeface="Calibri"/>
            </a:endParaRPr>
          </a:p>
          <a:p>
            <a:pPr marL="0" indent="0">
              <a:spcBef>
                <a:spcPts val="0"/>
              </a:spcBef>
              <a:buNone/>
              <a:defRPr/>
            </a:pPr>
            <a:r>
              <a:rPr lang="en-GB" sz="1800" i="1" dirty="0">
                <a:cs typeface="Calibri"/>
              </a:rPr>
              <a:t>‘Creativity</a:t>
            </a:r>
            <a:r>
              <a:rPr lang="mr-IN" sz="1800" i="1" dirty="0">
                <a:cs typeface="Calibri"/>
              </a:rPr>
              <a:t>…</a:t>
            </a:r>
            <a:r>
              <a:rPr lang="en-GB" sz="1800" i="1" dirty="0">
                <a:cs typeface="Calibri"/>
              </a:rPr>
              <a:t> its being killed in ourselves and being killed in our students.’ - teacher</a:t>
            </a:r>
          </a:p>
          <a:p>
            <a:pPr marL="0" indent="0">
              <a:spcBef>
                <a:spcPts val="0"/>
              </a:spcBef>
              <a:buNone/>
              <a:defRPr/>
            </a:pPr>
            <a:endParaRPr lang="en-GB" sz="1800" i="1">
              <a:cs typeface="Calibri"/>
            </a:endParaRPr>
          </a:p>
          <a:p>
            <a:pPr marL="0" indent="0">
              <a:spcBef>
                <a:spcPts val="0"/>
              </a:spcBef>
              <a:buNone/>
              <a:defRPr/>
            </a:pPr>
            <a:endParaRPr lang="en-GB" sz="1800" i="1">
              <a:cs typeface="Calibri"/>
            </a:endParaRPr>
          </a:p>
          <a:p>
            <a:pPr marL="0" indent="0">
              <a:buNone/>
            </a:pPr>
            <a:endParaRPr lang="en-GB" sz="1800"/>
          </a:p>
          <a:p>
            <a:pPr marL="0" indent="0">
              <a:buNone/>
            </a:pPr>
            <a:endParaRPr lang="en-GB" sz="1800"/>
          </a:p>
          <a:p>
            <a:pPr marL="0" indent="0">
              <a:buNone/>
            </a:pP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17</a:t>
            </a:fld>
            <a:endParaRPr lang="en-GB"/>
          </a:p>
        </p:txBody>
      </p:sp>
      <p:sp>
        <p:nvSpPr>
          <p:cNvPr id="5" name="Title 4"/>
          <p:cNvSpPr>
            <a:spLocks noGrp="1"/>
          </p:cNvSpPr>
          <p:nvPr>
            <p:ph type="title"/>
          </p:nvPr>
        </p:nvSpPr>
        <p:spPr/>
        <p:txBody>
          <a:bodyPr>
            <a:normAutofit fontScale="90000"/>
          </a:bodyPr>
          <a:lstStyle/>
          <a:p>
            <a:r>
              <a:rPr lang="en-GB" sz="3600" b="1"/>
              <a:t>Students: more experience of working creatively or meaningfully with languages</a:t>
            </a:r>
          </a:p>
        </p:txBody>
      </p:sp>
    </p:spTree>
    <p:extLst>
      <p:ext uri="{BB962C8B-B14F-4D97-AF65-F5344CB8AC3E}">
        <p14:creationId xmlns:p14="http://schemas.microsoft.com/office/powerpoint/2010/main" val="131557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GB" sz="1800"/>
              <a:t>Students and teachers both appreciated working with real texts.</a:t>
            </a:r>
          </a:p>
          <a:p>
            <a:pPr marL="0" indent="0">
              <a:buNone/>
            </a:pPr>
            <a:endParaRPr lang="en-GB" sz="1800"/>
          </a:p>
          <a:p>
            <a:pPr marL="0" indent="0">
              <a:spcBef>
                <a:spcPts val="0"/>
              </a:spcBef>
              <a:buNone/>
              <a:defRPr/>
            </a:pPr>
            <a:r>
              <a:rPr lang="en-GB" sz="1800" i="1">
                <a:cs typeface="Calibri"/>
              </a:rPr>
              <a:t>(This was different from a normal language lesson because) it was more interactive and I enjoyed it was a poem and something actual in media that is interesting. </a:t>
            </a:r>
            <a:r>
              <a:rPr lang="mr-IN" sz="1800" i="1">
                <a:cs typeface="Calibri"/>
              </a:rPr>
              <a:t>–</a:t>
            </a:r>
            <a:r>
              <a:rPr lang="en-GB" sz="1800" i="1">
                <a:cs typeface="Calibri"/>
              </a:rPr>
              <a:t> secondary student</a:t>
            </a:r>
          </a:p>
          <a:p>
            <a:pPr marL="0" indent="0">
              <a:spcBef>
                <a:spcPts val="0"/>
              </a:spcBef>
              <a:buNone/>
              <a:defRPr/>
            </a:pPr>
            <a:endParaRPr lang="en-GB" sz="1800" i="1">
              <a:cs typeface="Calibri"/>
            </a:endParaRPr>
          </a:p>
          <a:p>
            <a:pPr marL="0" indent="0">
              <a:spcBef>
                <a:spcPts val="0"/>
              </a:spcBef>
              <a:buNone/>
              <a:defRPr/>
            </a:pPr>
            <a:r>
              <a:rPr lang="en-GB" sz="1800" i="1">
                <a:cs typeface="Calibri"/>
              </a:rPr>
              <a:t>(This was different from a normal language lesson because) we were translating a poem instead of just random sentences. </a:t>
            </a:r>
            <a:r>
              <a:rPr lang="mr-IN" sz="1800" i="1">
                <a:cs typeface="Calibri"/>
              </a:rPr>
              <a:t>–</a:t>
            </a:r>
            <a:r>
              <a:rPr lang="en-GB" sz="1800" i="1">
                <a:cs typeface="Calibri"/>
              </a:rPr>
              <a:t> secondary student</a:t>
            </a:r>
          </a:p>
          <a:p>
            <a:pPr marL="0" indent="0">
              <a:buNone/>
            </a:pPr>
            <a:endParaRPr lang="en-GB" sz="1800"/>
          </a:p>
          <a:p>
            <a:pPr marL="0" indent="0">
              <a:buNone/>
            </a:pPr>
            <a:r>
              <a:rPr lang="en-GB" sz="1800" i="1"/>
              <a:t>‘Authentic texts are better than textbooks and great for cultural conversations and classroom enrichment. Better than manufactured GCSE texts. GCSEs teach exams, not culture. </a:t>
            </a:r>
            <a:r>
              <a:rPr lang="mr-IN" sz="1800" i="1"/>
              <a:t>–</a:t>
            </a:r>
            <a:r>
              <a:rPr lang="en-GB" sz="1800" i="1"/>
              <a:t> teacher</a:t>
            </a:r>
          </a:p>
          <a:p>
            <a:pPr marL="0" indent="0">
              <a:buNone/>
            </a:pPr>
            <a:endParaRPr lang="en-GB" sz="1800" i="1"/>
          </a:p>
          <a:p>
            <a:pPr marL="0" indent="0">
              <a:buNone/>
            </a:pPr>
            <a:r>
              <a:rPr lang="en-GB" sz="1800" i="1"/>
              <a:t>‘They actually get interested because they’re dealing with something real. Even if they have to work a bit harder at it.’ - teacher</a:t>
            </a:r>
          </a:p>
          <a:p>
            <a:pPr marL="0" indent="0">
              <a:buNone/>
            </a:pP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18</a:t>
            </a:fld>
            <a:endParaRPr lang="en-GB"/>
          </a:p>
        </p:txBody>
      </p:sp>
      <p:sp>
        <p:nvSpPr>
          <p:cNvPr id="5" name="Title 4"/>
          <p:cNvSpPr>
            <a:spLocks noGrp="1"/>
          </p:cNvSpPr>
          <p:nvPr>
            <p:ph type="title"/>
          </p:nvPr>
        </p:nvSpPr>
        <p:spPr/>
        <p:txBody>
          <a:bodyPr>
            <a:normAutofit fontScale="90000"/>
          </a:bodyPr>
          <a:lstStyle/>
          <a:p>
            <a:r>
              <a:rPr lang="en-GB" sz="3600" b="1"/>
              <a:t>Students: more experience of working creatively or meaningfully with languages</a:t>
            </a:r>
          </a:p>
        </p:txBody>
      </p:sp>
    </p:spTree>
    <p:extLst>
      <p:ext uri="{BB962C8B-B14F-4D97-AF65-F5344CB8AC3E}">
        <p14:creationId xmlns:p14="http://schemas.microsoft.com/office/powerpoint/2010/main" val="4291890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lnSpcReduction="10000"/>
          </a:bodyPr>
          <a:lstStyle/>
          <a:p>
            <a:pPr marL="0" indent="0">
              <a:buNone/>
            </a:pPr>
            <a:r>
              <a:rPr lang="en-GB" sz="1800"/>
              <a:t>This outcome has been achieved well over all three years through the delivery itself (see previous evaluation reports for further detail). In this third year, at least 533 students had ‘live’ contact during the Spring sessions, with more seeing the translator over video during the seasonal and summer sessions, and 949 having additional (if brief) contact through assemblies.</a:t>
            </a:r>
          </a:p>
          <a:p>
            <a:pPr marL="0" indent="0">
              <a:buNone/>
            </a:pPr>
            <a:endParaRPr lang="en-GB" sz="1800"/>
          </a:p>
          <a:p>
            <a:pPr marL="0" indent="0">
              <a:buNone/>
            </a:pPr>
            <a:r>
              <a:rPr lang="en-GB" sz="1800"/>
              <a:t>Teachers described the presence of the translator as making a huge difference to the class in terms of engagement on the day, as well as attitudes to languages more broadly. In some cases this seemed simply about having a break from the norm, having a visitor, or the </a:t>
            </a:r>
            <a:r>
              <a:rPr lang="en-GB" sz="1800" i="1"/>
              <a:t>‘personal touch’</a:t>
            </a:r>
            <a:r>
              <a:rPr lang="en-GB" sz="1800"/>
              <a:t>. It made some students, or classes, feel special.</a:t>
            </a:r>
          </a:p>
          <a:p>
            <a:pPr marL="0" indent="0">
              <a:buNone/>
            </a:pPr>
            <a:endParaRPr lang="en-GB" sz="1800"/>
          </a:p>
          <a:p>
            <a:pPr marL="0" indent="0">
              <a:buNone/>
            </a:pPr>
            <a:r>
              <a:rPr lang="en-GB" sz="1800"/>
              <a:t>In others it helped to make the case for the wider relevance of languages in life outside of school, or in the future, for instance for travel or careers.</a:t>
            </a:r>
          </a:p>
          <a:p>
            <a:pPr marL="0" indent="0">
              <a:buNone/>
            </a:pPr>
            <a:endParaRPr lang="en-GB" sz="1800"/>
          </a:p>
          <a:p>
            <a:pPr marL="0" indent="0">
              <a:buNone/>
            </a:pPr>
            <a:r>
              <a:rPr lang="en-GB" sz="1800" i="1"/>
              <a:t>‘Meeting a translator had a big impact on my classroom. Someone else talking about the real world </a:t>
            </a:r>
            <a:r>
              <a:rPr lang="mr-IN" sz="1800" i="1"/>
              <a:t>–</a:t>
            </a:r>
            <a:r>
              <a:rPr lang="en-GB" sz="1800" i="1"/>
              <a:t> it’s a different dynamic.’ - teacher</a:t>
            </a:r>
          </a:p>
        </p:txBody>
      </p:sp>
      <p:sp>
        <p:nvSpPr>
          <p:cNvPr id="3" name="Slide Number Placeholder 2"/>
          <p:cNvSpPr>
            <a:spLocks noGrp="1"/>
          </p:cNvSpPr>
          <p:nvPr>
            <p:ph type="sldNum" sz="quarter" idx="12"/>
          </p:nvPr>
        </p:nvSpPr>
        <p:spPr/>
        <p:txBody>
          <a:bodyPr/>
          <a:lstStyle/>
          <a:p>
            <a:fld id="{5A83E587-CDA0-CE47-AF83-BF26282CDA58}" type="slidenum">
              <a:rPr lang="en-GB" smtClean="0"/>
              <a:t>19</a:t>
            </a:fld>
            <a:endParaRPr lang="en-GB"/>
          </a:p>
        </p:txBody>
      </p:sp>
      <p:sp>
        <p:nvSpPr>
          <p:cNvPr id="5" name="Title 4"/>
          <p:cNvSpPr>
            <a:spLocks noGrp="1"/>
          </p:cNvSpPr>
          <p:nvPr>
            <p:ph type="title"/>
          </p:nvPr>
        </p:nvSpPr>
        <p:spPr/>
        <p:txBody>
          <a:bodyPr>
            <a:normAutofit fontScale="90000"/>
          </a:bodyPr>
          <a:lstStyle/>
          <a:p>
            <a:r>
              <a:rPr lang="en-GB" sz="3600" b="1"/>
              <a:t>Students: more contact with professional translators</a:t>
            </a:r>
          </a:p>
        </p:txBody>
      </p:sp>
    </p:spTree>
    <p:extLst>
      <p:ext uri="{BB962C8B-B14F-4D97-AF65-F5344CB8AC3E}">
        <p14:creationId xmlns:p14="http://schemas.microsoft.com/office/powerpoint/2010/main" val="862929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299" y="1600206"/>
            <a:ext cx="9161223" cy="5121280"/>
          </a:xfrm>
        </p:spPr>
        <p:txBody>
          <a:bodyPr>
            <a:noAutofit/>
          </a:bodyPr>
          <a:lstStyle/>
          <a:p>
            <a:pPr marL="0" indent="0">
              <a:buNone/>
            </a:pPr>
            <a:r>
              <a:rPr lang="en-GB" sz="1600" b="1"/>
              <a:t>From students</a:t>
            </a:r>
            <a:endParaRPr lang="en-GB" sz="1600"/>
          </a:p>
          <a:p>
            <a:r>
              <a:rPr lang="en-GB" sz="1600"/>
              <a:t>Quantitative feedback from sessions throughout the year from (approx.) 421 students (969 responses) </a:t>
            </a:r>
          </a:p>
          <a:p>
            <a:r>
              <a:rPr lang="en-GB" sz="1600"/>
              <a:t>Qualitative feedback from the same group</a:t>
            </a:r>
          </a:p>
          <a:p>
            <a:r>
              <a:rPr lang="en-GB" sz="1600"/>
              <a:t>Ad-hoc feedback shared with translators or teachers</a:t>
            </a:r>
          </a:p>
          <a:p>
            <a:r>
              <a:rPr lang="en-GB" sz="1600"/>
              <a:t>Observations made by teachers, translators and the evaluator</a:t>
            </a:r>
          </a:p>
          <a:p>
            <a:pPr marL="0" indent="0">
              <a:buNone/>
            </a:pPr>
            <a:endParaRPr lang="en-GB" sz="1600"/>
          </a:p>
          <a:p>
            <a:pPr marL="0" indent="0">
              <a:buNone/>
            </a:pPr>
            <a:r>
              <a:rPr lang="en-GB" sz="1600"/>
              <a:t>From teachers and schools</a:t>
            </a:r>
          </a:p>
          <a:p>
            <a:pPr lvl="0"/>
            <a:r>
              <a:rPr lang="en-GB" sz="1600"/>
              <a:t>Two telephone interviews with the main case study school teacher</a:t>
            </a:r>
          </a:p>
          <a:p>
            <a:pPr lvl="0"/>
            <a:r>
              <a:rPr lang="en-GB" sz="1600"/>
              <a:t>Three additional interviews with teachers from the same school</a:t>
            </a:r>
          </a:p>
          <a:p>
            <a:pPr lvl="0"/>
            <a:r>
              <a:rPr lang="en-GB" sz="1600"/>
              <a:t>Informal conversations with other language teachers from the case study school</a:t>
            </a:r>
          </a:p>
          <a:p>
            <a:pPr lvl="0"/>
            <a:r>
              <a:rPr lang="en-GB" sz="1600"/>
              <a:t>Observation of a school meeting with seven language teachers from the same school</a:t>
            </a:r>
          </a:p>
          <a:p>
            <a:pPr lvl="0"/>
            <a:r>
              <a:rPr lang="en-GB" sz="1600"/>
              <a:t>Survey responses from 12 teachers (across all three years of the programme) </a:t>
            </a:r>
          </a:p>
          <a:p>
            <a:pPr lvl="0"/>
            <a:r>
              <a:rPr lang="en-GB" sz="1600"/>
              <a:t>Notes from two learning sessions at the July Celebration Event with eight teachers </a:t>
            </a:r>
          </a:p>
          <a:p>
            <a:pPr lvl="0"/>
            <a:r>
              <a:rPr lang="en-GB" sz="1600"/>
              <a:t>Some informal sharing over email from teachers </a:t>
            </a:r>
          </a:p>
          <a:p>
            <a:pPr lvl="0"/>
            <a:r>
              <a:rPr lang="en-GB" sz="1600"/>
              <a:t>26 session monitoring forms including observations and reflective comments (seasonal: 17, summer: 9)</a:t>
            </a:r>
          </a:p>
        </p:txBody>
      </p:sp>
      <p:sp>
        <p:nvSpPr>
          <p:cNvPr id="3" name="Slide Number Placeholder 2"/>
          <p:cNvSpPr>
            <a:spLocks noGrp="1"/>
          </p:cNvSpPr>
          <p:nvPr>
            <p:ph type="sldNum" sz="quarter" idx="12"/>
          </p:nvPr>
        </p:nvSpPr>
        <p:spPr/>
        <p:txBody>
          <a:bodyPr/>
          <a:lstStyle/>
          <a:p>
            <a:fld id="{5A83E587-CDA0-CE47-AF83-BF26282CDA58}" type="slidenum">
              <a:rPr lang="en-GB" smtClean="0"/>
              <a:t>2</a:t>
            </a:fld>
            <a:endParaRPr lang="en-GB"/>
          </a:p>
        </p:txBody>
      </p:sp>
      <p:sp>
        <p:nvSpPr>
          <p:cNvPr id="5" name="Title 4"/>
          <p:cNvSpPr>
            <a:spLocks noGrp="1"/>
          </p:cNvSpPr>
          <p:nvPr>
            <p:ph type="title"/>
          </p:nvPr>
        </p:nvSpPr>
        <p:spPr>
          <a:xfrm>
            <a:off x="495300" y="234326"/>
            <a:ext cx="8915400" cy="1143000"/>
          </a:xfrm>
        </p:spPr>
        <p:txBody>
          <a:bodyPr>
            <a:normAutofit/>
          </a:bodyPr>
          <a:lstStyle/>
          <a:p>
            <a:r>
              <a:rPr lang="en-GB" sz="4000"/>
              <a:t>Summary of information collected (1)</a:t>
            </a:r>
          </a:p>
        </p:txBody>
      </p:sp>
    </p:spTree>
    <p:extLst>
      <p:ext uri="{BB962C8B-B14F-4D97-AF65-F5344CB8AC3E}">
        <p14:creationId xmlns:p14="http://schemas.microsoft.com/office/powerpoint/2010/main" val="4273322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vert="horz" lIns="91440" tIns="45720" rIns="91440" bIns="45720" rtlCol="0" anchor="t">
            <a:normAutofit/>
          </a:bodyPr>
          <a:lstStyle/>
          <a:p>
            <a:pPr marL="0" indent="0">
              <a:buNone/>
            </a:pPr>
            <a:r>
              <a:rPr lang="en-GB" sz="1800" dirty="0"/>
              <a:t>Translators reported that their additional sessions (the assemblies) gave them the opportunity to speak with students about the use of languages more broadly in work and life, for instance working for companies in different countries, or when travelling. When older students thinking about their degrees, or sixth formers who had already decided to study languages were present, there was even greater engagement.</a:t>
            </a:r>
          </a:p>
          <a:p>
            <a:pPr marL="0" indent="0">
              <a:buNone/>
            </a:pPr>
            <a:endParaRPr lang="en-GB" sz="1800"/>
          </a:p>
          <a:p>
            <a:pPr marL="0" indent="0">
              <a:buNone/>
            </a:pPr>
            <a:r>
              <a:rPr lang="en-GB" sz="1800" dirty="0"/>
              <a:t>It’s notable that while the role of the translator was greatly emphasised by teachers, it was barely mentioned by the students themselves in their open (sentence completion) feedback. This may be through a lack of self-awareness, or the ability to reflect on the wider context of their learning, which is understandable given the ages of the students involved. Please note that we did not specifically ask students for feedback on the translators' involvement.</a:t>
            </a:r>
            <a:endParaRPr lang="en-GB" sz="1800" dirty="0">
              <a:cs typeface="Calibri"/>
            </a:endParaRPr>
          </a:p>
          <a:p>
            <a:pPr marL="0" indent="0">
              <a:buNone/>
            </a:pP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20</a:t>
            </a:fld>
            <a:endParaRPr lang="en-GB"/>
          </a:p>
        </p:txBody>
      </p:sp>
      <p:sp>
        <p:nvSpPr>
          <p:cNvPr id="5" name="Title 4"/>
          <p:cNvSpPr>
            <a:spLocks noGrp="1"/>
          </p:cNvSpPr>
          <p:nvPr>
            <p:ph type="title"/>
          </p:nvPr>
        </p:nvSpPr>
        <p:spPr/>
        <p:txBody>
          <a:bodyPr>
            <a:normAutofit fontScale="90000"/>
          </a:bodyPr>
          <a:lstStyle/>
          <a:p>
            <a:r>
              <a:rPr lang="en-GB" sz="3600" b="1"/>
              <a:t>Students: more contact with professional translators</a:t>
            </a:r>
          </a:p>
        </p:txBody>
      </p:sp>
    </p:spTree>
    <p:extLst>
      <p:ext uri="{BB962C8B-B14F-4D97-AF65-F5344CB8AC3E}">
        <p14:creationId xmlns:p14="http://schemas.microsoft.com/office/powerpoint/2010/main" val="2092726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vert="horz" lIns="91440" tIns="45720" rIns="91440" bIns="45720" rtlCol="0" anchor="t">
            <a:normAutofit fontScale="92500" lnSpcReduction="10000"/>
          </a:bodyPr>
          <a:lstStyle/>
          <a:p>
            <a:pPr marL="0" indent="0">
              <a:buNone/>
            </a:pPr>
            <a:r>
              <a:rPr lang="en-GB" sz="1800" dirty="0"/>
              <a:t>In the first year of the project, this was (along with priority student outcome 2), one of the outcomes for which there was little evidence. The changes to the delivery model (for instance more sessions, more material, and more teacher-led activity) increased the time given to the cultural aspect, and this is reflected in the increased evidence for this outcome across Ys 2+3 (see previous evaluation reports for further detail). The greater attention given to gathering student feedback in these years may also be a contributing factor.</a:t>
            </a:r>
          </a:p>
          <a:p>
            <a:pPr marL="0" indent="0">
              <a:buNone/>
            </a:pPr>
            <a:endParaRPr lang="en-GB" sz="1800"/>
          </a:p>
          <a:p>
            <a:pPr marL="0" indent="0">
              <a:buNone/>
            </a:pPr>
            <a:r>
              <a:rPr lang="en-GB" sz="1800" dirty="0"/>
              <a:t>In Y3, 78% of students agreed that ‘I learned things I didn’t know before about other languages and cultures’. This was higher in primary than in secondary schools. This wider reach into the intercultural, interdisciplinary and extracurricular aspects of language learning and use was a huge part of the session’s appeal for many students and mentioned frequently in their open feedback. </a:t>
            </a:r>
            <a:endParaRPr lang="en-GB" sz="1800" dirty="0">
              <a:cs typeface="Calibri"/>
            </a:endParaRPr>
          </a:p>
          <a:p>
            <a:pPr marL="0" indent="0">
              <a:buNone/>
            </a:pPr>
            <a:endParaRPr lang="en-GB" sz="1800"/>
          </a:p>
          <a:p>
            <a:pPr marL="0" indent="0">
              <a:buNone/>
            </a:pPr>
            <a:r>
              <a:rPr lang="en-GB" sz="1800" i="1" dirty="0">
                <a:cs typeface="Calibri"/>
              </a:rPr>
              <a:t>(This was different from a normal language lesson because) instead of learning et, un, </a:t>
            </a:r>
            <a:r>
              <a:rPr lang="en-GB" sz="1800" i="1" dirty="0" err="1">
                <a:cs typeface="Calibri"/>
              </a:rPr>
              <a:t>c’est</a:t>
            </a:r>
            <a:r>
              <a:rPr lang="en-GB" sz="1800" i="1" dirty="0">
                <a:cs typeface="Calibri"/>
              </a:rPr>
              <a:t> etc.. we were learning about cooking ingredients and history and geography. </a:t>
            </a:r>
            <a:r>
              <a:rPr lang="mr-IN" sz="1800" i="1" dirty="0">
                <a:cs typeface="Calibri"/>
              </a:rPr>
              <a:t>–</a:t>
            </a:r>
            <a:r>
              <a:rPr lang="en-GB" sz="1800" i="1" dirty="0">
                <a:cs typeface="Calibri"/>
              </a:rPr>
              <a:t> secondary student</a:t>
            </a:r>
          </a:p>
          <a:p>
            <a:pPr marL="0" indent="0">
              <a:buNone/>
            </a:pPr>
            <a:endParaRPr lang="en-GB" sz="1800"/>
          </a:p>
          <a:p>
            <a:pPr marL="0" indent="0">
              <a:buNone/>
            </a:pPr>
            <a:r>
              <a:rPr lang="en-GB" sz="1800" dirty="0"/>
              <a:t>Some teachers noted that students were respectful of one another’s cultures and traditions, in the more diverse classrooms. </a:t>
            </a:r>
            <a:endParaRPr lang="en-GB" sz="1800" dirty="0">
              <a:cs typeface="Calibri"/>
            </a:endParaRPr>
          </a:p>
        </p:txBody>
      </p:sp>
      <p:sp>
        <p:nvSpPr>
          <p:cNvPr id="3" name="Slide Number Placeholder 2"/>
          <p:cNvSpPr>
            <a:spLocks noGrp="1"/>
          </p:cNvSpPr>
          <p:nvPr>
            <p:ph type="sldNum" sz="quarter" idx="12"/>
          </p:nvPr>
        </p:nvSpPr>
        <p:spPr/>
        <p:txBody>
          <a:bodyPr/>
          <a:lstStyle/>
          <a:p>
            <a:fld id="{5A83E587-CDA0-CE47-AF83-BF26282CDA58}" type="slidenum">
              <a:rPr lang="en-GB" smtClean="0"/>
              <a:t>21</a:t>
            </a:fld>
            <a:endParaRPr lang="en-GB"/>
          </a:p>
        </p:txBody>
      </p:sp>
      <p:sp>
        <p:nvSpPr>
          <p:cNvPr id="5" name="Title 4"/>
          <p:cNvSpPr>
            <a:spLocks noGrp="1"/>
          </p:cNvSpPr>
          <p:nvPr>
            <p:ph type="title"/>
          </p:nvPr>
        </p:nvSpPr>
        <p:spPr/>
        <p:txBody>
          <a:bodyPr>
            <a:normAutofit/>
          </a:bodyPr>
          <a:lstStyle/>
          <a:p>
            <a:r>
              <a:rPr lang="en-GB" sz="3600" b="1"/>
              <a:t>Students: increased intercultural engagement</a:t>
            </a:r>
          </a:p>
        </p:txBody>
      </p:sp>
    </p:spTree>
    <p:extLst>
      <p:ext uri="{BB962C8B-B14F-4D97-AF65-F5344CB8AC3E}">
        <p14:creationId xmlns:p14="http://schemas.microsoft.com/office/powerpoint/2010/main" val="2771554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92500" lnSpcReduction="20000"/>
          </a:bodyPr>
          <a:lstStyle/>
          <a:p>
            <a:pPr marL="0" indent="0">
              <a:buNone/>
            </a:pPr>
            <a:r>
              <a:rPr lang="en-GB" sz="1800"/>
              <a:t>Students enjoyed learning new facts and ideas,</a:t>
            </a:r>
          </a:p>
          <a:p>
            <a:pPr marL="0" indent="0">
              <a:buNone/>
            </a:pPr>
            <a:endParaRPr lang="en-GB" sz="1800"/>
          </a:p>
          <a:p>
            <a:pPr marL="0" indent="0">
              <a:buNone/>
            </a:pPr>
            <a:r>
              <a:rPr lang="en-GB" sz="1800" i="1"/>
              <a:t>(The best bit was) discovering the flag from Haiti: it is really nice!. </a:t>
            </a:r>
            <a:r>
              <a:rPr lang="mr-IN" sz="1800" i="1"/>
              <a:t>–</a:t>
            </a:r>
            <a:r>
              <a:rPr lang="en-GB" sz="1800" i="1"/>
              <a:t> primary student</a:t>
            </a:r>
            <a:endParaRPr lang="en-GB" sz="1800" i="1">
              <a:cs typeface="Calibri"/>
            </a:endParaRPr>
          </a:p>
          <a:p>
            <a:pPr marL="0" indent="0">
              <a:buNone/>
            </a:pPr>
            <a:endParaRPr lang="en-GB" sz="1800"/>
          </a:p>
          <a:p>
            <a:pPr marL="0" indent="0">
              <a:buNone/>
            </a:pPr>
            <a:r>
              <a:rPr lang="en-GB" sz="1800"/>
              <a:t>and were particularly struck by those that challenged their existing assumptions or knowledge, for instance about Christmas;</a:t>
            </a:r>
          </a:p>
          <a:p>
            <a:pPr marL="0" indent="0">
              <a:buNone/>
            </a:pPr>
            <a:endParaRPr lang="en-GB" sz="1800"/>
          </a:p>
          <a:p>
            <a:pPr marL="0" indent="0">
              <a:buNone/>
            </a:pPr>
            <a:r>
              <a:rPr lang="en-GB" sz="1800" i="1"/>
              <a:t>‘[They] got very excited about the Caribbean Christmas, loved the song. Some couldn’t get their heads around it </a:t>
            </a:r>
            <a:r>
              <a:rPr lang="mr-IN" sz="1800" i="1"/>
              <a:t>–</a:t>
            </a:r>
            <a:r>
              <a:rPr lang="en-GB" sz="1800" i="1"/>
              <a:t> that this was a Christmas song</a:t>
            </a:r>
            <a:r>
              <a:rPr lang="mr-IN" sz="1800" i="1"/>
              <a:t>…</a:t>
            </a:r>
            <a:r>
              <a:rPr lang="en-GB" sz="1800" i="1"/>
              <a:t> gave rise to an interesting discussion</a:t>
            </a:r>
            <a:r>
              <a:rPr lang="mr-IN" sz="1800" i="1"/>
              <a:t>…</a:t>
            </a:r>
            <a:r>
              <a:rPr lang="en-GB" sz="1800" i="1"/>
              <a:t> idea that things are done differently in different parts of the world.’ - teacher</a:t>
            </a:r>
          </a:p>
          <a:p>
            <a:pPr marL="0" indent="0">
              <a:buNone/>
            </a:pPr>
            <a:endParaRPr lang="en-GB" sz="1800"/>
          </a:p>
          <a:p>
            <a:pPr marL="0" indent="0">
              <a:buNone/>
            </a:pPr>
            <a:r>
              <a:rPr lang="en-GB" sz="1800"/>
              <a:t>or about where different languages are spoken;</a:t>
            </a:r>
          </a:p>
          <a:p>
            <a:pPr marL="0" indent="0">
              <a:buNone/>
            </a:pPr>
            <a:endParaRPr lang="en-GB" sz="1800"/>
          </a:p>
          <a:p>
            <a:pPr marL="0" indent="0">
              <a:buNone/>
            </a:pPr>
            <a:r>
              <a:rPr lang="en-GB" sz="1800" i="1"/>
              <a:t>(I was surprised by) we learnt some French things from a country which was not France. </a:t>
            </a:r>
            <a:r>
              <a:rPr lang="mr-IN" sz="1800" i="1"/>
              <a:t>–</a:t>
            </a:r>
            <a:r>
              <a:rPr lang="en-GB" sz="1800" i="1"/>
              <a:t> primary student</a:t>
            </a:r>
          </a:p>
          <a:p>
            <a:pPr marL="0" indent="0">
              <a:buNone/>
            </a:pPr>
            <a:endParaRPr lang="en-GB" sz="1800" i="1"/>
          </a:p>
          <a:p>
            <a:pPr marL="0" indent="0">
              <a:buNone/>
            </a:pPr>
            <a:r>
              <a:rPr lang="en-GB" sz="1800" i="1">
                <a:cs typeface="Calibri"/>
              </a:rPr>
              <a:t>(Something I learned about languages was) loads of countries have multiple languages. </a:t>
            </a:r>
            <a:r>
              <a:rPr lang="mr-IN" sz="1800" i="1">
                <a:cs typeface="Calibri"/>
              </a:rPr>
              <a:t>–</a:t>
            </a:r>
            <a:r>
              <a:rPr lang="en-GB" sz="1800" i="1">
                <a:cs typeface="Calibri"/>
              </a:rPr>
              <a:t> secondary student</a:t>
            </a:r>
          </a:p>
          <a:p>
            <a:pPr marL="0" indent="0">
              <a:buNone/>
            </a:pPr>
            <a:endParaRPr lang="en-GB" sz="1800" i="1"/>
          </a:p>
          <a:p>
            <a:pPr marL="0" indent="0">
              <a:buNone/>
            </a:pP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22</a:t>
            </a:fld>
            <a:endParaRPr lang="en-GB"/>
          </a:p>
        </p:txBody>
      </p:sp>
      <p:sp>
        <p:nvSpPr>
          <p:cNvPr id="5" name="Title 4"/>
          <p:cNvSpPr>
            <a:spLocks noGrp="1"/>
          </p:cNvSpPr>
          <p:nvPr>
            <p:ph type="title"/>
          </p:nvPr>
        </p:nvSpPr>
        <p:spPr/>
        <p:txBody>
          <a:bodyPr>
            <a:normAutofit/>
          </a:bodyPr>
          <a:lstStyle/>
          <a:p>
            <a:r>
              <a:rPr lang="en-GB" sz="3600" b="1"/>
              <a:t>Students: increased intercultural engagement</a:t>
            </a:r>
          </a:p>
        </p:txBody>
      </p:sp>
    </p:spTree>
    <p:extLst>
      <p:ext uri="{BB962C8B-B14F-4D97-AF65-F5344CB8AC3E}">
        <p14:creationId xmlns:p14="http://schemas.microsoft.com/office/powerpoint/2010/main" val="870609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600206"/>
            <a:ext cx="8915400" cy="4756155"/>
          </a:xfrm>
        </p:spPr>
        <p:txBody>
          <a:bodyPr>
            <a:normAutofit fontScale="92500" lnSpcReduction="10000"/>
          </a:bodyPr>
          <a:lstStyle/>
          <a:p>
            <a:pPr marL="0" indent="0">
              <a:buNone/>
            </a:pPr>
            <a:r>
              <a:rPr lang="en-GB" sz="1800"/>
              <a:t>It could make languages feel more relevant and part of real life.</a:t>
            </a:r>
          </a:p>
          <a:p>
            <a:pPr marL="0" indent="0">
              <a:buNone/>
            </a:pPr>
            <a:endParaRPr lang="en-GB" sz="1800"/>
          </a:p>
          <a:p>
            <a:pPr marL="0" indent="0">
              <a:buNone/>
            </a:pPr>
            <a:r>
              <a:rPr lang="en-GB" sz="1800" i="1">
                <a:cs typeface="Calibri"/>
              </a:rPr>
              <a:t>(This was different from a normal language lesson because) we did something that links French inside the classroom to French outside the classroom more clearly. </a:t>
            </a:r>
            <a:r>
              <a:rPr lang="mr-IN" sz="1800" i="1">
                <a:cs typeface="Calibri"/>
              </a:rPr>
              <a:t>–</a:t>
            </a:r>
            <a:r>
              <a:rPr lang="en-GB" sz="1800" i="1">
                <a:cs typeface="Calibri"/>
              </a:rPr>
              <a:t> secondary student</a:t>
            </a:r>
          </a:p>
          <a:p>
            <a:pPr marL="0" indent="0">
              <a:buNone/>
            </a:pPr>
            <a:endParaRPr lang="en-GB" sz="1800" i="1">
              <a:cs typeface="Calibri"/>
            </a:endParaRPr>
          </a:p>
          <a:p>
            <a:pPr marL="0" indent="0">
              <a:buNone/>
            </a:pPr>
            <a:r>
              <a:rPr lang="en-GB" sz="1800" i="1">
                <a:cs typeface="Calibri"/>
              </a:rPr>
              <a:t>(This was different from a normal language lesson because) we did more activities and explored the language in a more realistic way. </a:t>
            </a:r>
            <a:r>
              <a:rPr lang="mr-IN" sz="1800" i="1">
                <a:cs typeface="Calibri"/>
              </a:rPr>
              <a:t>–</a:t>
            </a:r>
            <a:r>
              <a:rPr lang="en-GB" sz="1800" i="1">
                <a:cs typeface="Calibri"/>
              </a:rPr>
              <a:t> secondary student</a:t>
            </a:r>
          </a:p>
          <a:p>
            <a:pPr marL="0" indent="0">
              <a:buNone/>
            </a:pPr>
            <a:endParaRPr lang="en-GB" sz="1800"/>
          </a:p>
          <a:p>
            <a:pPr marL="0" indent="0">
              <a:buNone/>
            </a:pPr>
            <a:r>
              <a:rPr lang="en-GB" sz="1800"/>
              <a:t>These insights extended into the relationship between culture and translation, for some.</a:t>
            </a:r>
          </a:p>
          <a:p>
            <a:pPr marL="0" indent="0">
              <a:buNone/>
            </a:pPr>
            <a:endParaRPr lang="en-GB" sz="1800"/>
          </a:p>
          <a:p>
            <a:pPr marL="0" indent="0">
              <a:spcBef>
                <a:spcPts val="0"/>
              </a:spcBef>
              <a:buNone/>
              <a:defRPr/>
            </a:pPr>
            <a:r>
              <a:rPr lang="en-GB" sz="1800" i="1">
                <a:cs typeface="Calibri"/>
              </a:rPr>
              <a:t>(Something I learned about languages was) that translators need to understand culture. </a:t>
            </a:r>
            <a:r>
              <a:rPr lang="mr-IN" sz="1800" i="1">
                <a:cs typeface="Calibri"/>
              </a:rPr>
              <a:t>–</a:t>
            </a:r>
            <a:r>
              <a:rPr lang="en-GB" sz="1800" i="1">
                <a:cs typeface="Calibri"/>
              </a:rPr>
              <a:t> secondary student</a:t>
            </a:r>
          </a:p>
          <a:p>
            <a:pPr marL="0" indent="0">
              <a:spcBef>
                <a:spcPts val="0"/>
              </a:spcBef>
              <a:buNone/>
              <a:defRPr/>
            </a:pPr>
            <a:endParaRPr lang="en-GB" sz="1800" i="1">
              <a:cs typeface="Calibri"/>
            </a:endParaRPr>
          </a:p>
          <a:p>
            <a:pPr marL="0" indent="0">
              <a:buNone/>
            </a:pPr>
            <a:r>
              <a:rPr lang="en-GB" sz="1800" i="1"/>
              <a:t>(The best bit was) I think translation is a good way to understand other people. </a:t>
            </a:r>
            <a:r>
              <a:rPr lang="mr-IN" sz="1800" i="1"/>
              <a:t>–</a:t>
            </a:r>
            <a:r>
              <a:rPr lang="en-GB" sz="1800" i="1"/>
              <a:t> primary student</a:t>
            </a:r>
          </a:p>
          <a:p>
            <a:pPr marL="0" indent="0">
              <a:buNone/>
            </a:pPr>
            <a:endParaRPr lang="en-GB" sz="1800" i="1"/>
          </a:p>
          <a:p>
            <a:pPr marL="0" indent="0">
              <a:buNone/>
            </a:pPr>
            <a:r>
              <a:rPr lang="en-GB" sz="1800" i="1">
                <a:cs typeface="Calibri"/>
              </a:rPr>
              <a:t>(Something I learned about languages was) how much culture influences word choice. </a:t>
            </a:r>
            <a:r>
              <a:rPr lang="mr-IN" sz="1800" i="1">
                <a:cs typeface="Calibri"/>
              </a:rPr>
              <a:t>–</a:t>
            </a:r>
            <a:r>
              <a:rPr lang="en-GB" sz="1800" i="1">
                <a:cs typeface="Calibri"/>
              </a:rPr>
              <a:t> secondary student</a:t>
            </a:r>
          </a:p>
        </p:txBody>
      </p:sp>
      <p:sp>
        <p:nvSpPr>
          <p:cNvPr id="3" name="Slide Number Placeholder 2"/>
          <p:cNvSpPr>
            <a:spLocks noGrp="1"/>
          </p:cNvSpPr>
          <p:nvPr>
            <p:ph type="sldNum" sz="quarter" idx="12"/>
          </p:nvPr>
        </p:nvSpPr>
        <p:spPr/>
        <p:txBody>
          <a:bodyPr/>
          <a:lstStyle/>
          <a:p>
            <a:fld id="{5A83E587-CDA0-CE47-AF83-BF26282CDA58}" type="slidenum">
              <a:rPr lang="en-GB" smtClean="0"/>
              <a:t>23</a:t>
            </a:fld>
            <a:endParaRPr lang="en-GB"/>
          </a:p>
        </p:txBody>
      </p:sp>
      <p:sp>
        <p:nvSpPr>
          <p:cNvPr id="5" name="Title 4"/>
          <p:cNvSpPr>
            <a:spLocks noGrp="1"/>
          </p:cNvSpPr>
          <p:nvPr>
            <p:ph type="title"/>
          </p:nvPr>
        </p:nvSpPr>
        <p:spPr/>
        <p:txBody>
          <a:bodyPr>
            <a:normAutofit/>
          </a:bodyPr>
          <a:lstStyle/>
          <a:p>
            <a:r>
              <a:rPr lang="en-GB" sz="3600" b="1"/>
              <a:t>Students: increased intercultural engagement</a:t>
            </a:r>
          </a:p>
        </p:txBody>
      </p:sp>
    </p:spTree>
    <p:extLst>
      <p:ext uri="{BB962C8B-B14F-4D97-AF65-F5344CB8AC3E}">
        <p14:creationId xmlns:p14="http://schemas.microsoft.com/office/powerpoint/2010/main" val="3892804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600206"/>
            <a:ext cx="8915400" cy="4756155"/>
          </a:xfrm>
        </p:spPr>
        <p:txBody>
          <a:bodyPr>
            <a:normAutofit/>
          </a:bodyPr>
          <a:lstStyle/>
          <a:p>
            <a:pPr marL="0" indent="0">
              <a:buNone/>
            </a:pPr>
            <a:r>
              <a:rPr lang="en-GB" sz="1800"/>
              <a:t>Teachers also enjoyed being able to bring cultural aspects into the classroom more;</a:t>
            </a:r>
          </a:p>
          <a:p>
            <a:pPr marL="0" indent="0">
              <a:buNone/>
            </a:pPr>
            <a:endParaRPr lang="en-GB" sz="1800"/>
          </a:p>
          <a:p>
            <a:pPr marL="0" indent="0">
              <a:buNone/>
            </a:pPr>
            <a:r>
              <a:rPr lang="en-GB" sz="1800" i="1"/>
              <a:t>‘As language teacher the thing that’s most fun is getting them to engage with cultural material.’ - teacher</a:t>
            </a:r>
          </a:p>
          <a:p>
            <a:pPr marL="0" indent="0">
              <a:buNone/>
            </a:pPr>
            <a:endParaRPr lang="en-GB" sz="1800"/>
          </a:p>
          <a:p>
            <a:pPr marL="0" indent="0">
              <a:buNone/>
            </a:pPr>
            <a:r>
              <a:rPr lang="en-GB" sz="1800"/>
              <a:t>and particularly valued the use of authentic texts as a way in.</a:t>
            </a:r>
          </a:p>
          <a:p>
            <a:pPr marL="0" indent="0">
              <a:buNone/>
            </a:pPr>
            <a:endParaRPr lang="en-GB" sz="1800"/>
          </a:p>
          <a:p>
            <a:pPr marL="0" indent="0">
              <a:buNone/>
            </a:pPr>
            <a:r>
              <a:rPr lang="en-GB" sz="1800" i="1"/>
              <a:t>‘Authentic texts are a great way to bring up discussion and route into the cultural conversation.’ - teacher</a:t>
            </a:r>
          </a:p>
        </p:txBody>
      </p:sp>
      <p:sp>
        <p:nvSpPr>
          <p:cNvPr id="3" name="Slide Number Placeholder 2"/>
          <p:cNvSpPr>
            <a:spLocks noGrp="1"/>
          </p:cNvSpPr>
          <p:nvPr>
            <p:ph type="sldNum" sz="quarter" idx="12"/>
          </p:nvPr>
        </p:nvSpPr>
        <p:spPr/>
        <p:txBody>
          <a:bodyPr/>
          <a:lstStyle/>
          <a:p>
            <a:fld id="{5A83E587-CDA0-CE47-AF83-BF26282CDA58}" type="slidenum">
              <a:rPr lang="en-GB" smtClean="0"/>
              <a:t>24</a:t>
            </a:fld>
            <a:endParaRPr lang="en-GB"/>
          </a:p>
        </p:txBody>
      </p:sp>
      <p:sp>
        <p:nvSpPr>
          <p:cNvPr id="5" name="Title 4"/>
          <p:cNvSpPr>
            <a:spLocks noGrp="1"/>
          </p:cNvSpPr>
          <p:nvPr>
            <p:ph type="title"/>
          </p:nvPr>
        </p:nvSpPr>
        <p:spPr/>
        <p:txBody>
          <a:bodyPr>
            <a:normAutofit/>
          </a:bodyPr>
          <a:lstStyle/>
          <a:p>
            <a:r>
              <a:rPr lang="en-GB" sz="3600" b="1"/>
              <a:t>Students: increased intercultural engagement</a:t>
            </a:r>
          </a:p>
        </p:txBody>
      </p:sp>
    </p:spTree>
    <p:extLst>
      <p:ext uri="{BB962C8B-B14F-4D97-AF65-F5344CB8AC3E}">
        <p14:creationId xmlns:p14="http://schemas.microsoft.com/office/powerpoint/2010/main" val="3222096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42649"/>
            <a:ext cx="8915400" cy="1968986"/>
          </a:xfrm>
        </p:spPr>
        <p:txBody>
          <a:bodyPr>
            <a:normAutofit fontScale="90000"/>
          </a:bodyPr>
          <a:lstStyle/>
          <a:p>
            <a:pPr marL="514350" indent="-514350" fontAlgn="base"/>
            <a:r>
              <a:rPr lang="en-GB" sz="3600" b="1"/>
              <a:t>Outcome 2:</a:t>
            </a:r>
            <a:br>
              <a:rPr lang="en-GB" sz="3600" b="1"/>
            </a:br>
            <a:r>
              <a:rPr lang="en-GB" sz="2200">
                <a:solidFill>
                  <a:schemeClr val="tx2">
                    <a:lumMod val="75000"/>
                  </a:schemeClr>
                </a:solidFill>
              </a:rPr>
              <a:t> ‘By December 2022, 25 teachers and community leaders will be fully trained and experienced in using translation creatively in their classroom practice, and in involving the families of their EAL students in that practice. They will have access to print and digital resources to sustain that practice.’ </a:t>
            </a:r>
            <a:br>
              <a:rPr lang="en-GB" sz="2200">
                <a:solidFill>
                  <a:schemeClr val="tx2">
                    <a:lumMod val="75000"/>
                  </a:schemeClr>
                </a:solidFill>
              </a:rPr>
            </a:br>
            <a:endParaRPr lang="en-GB" sz="2200">
              <a:solidFill>
                <a:schemeClr val="tx2">
                  <a:lumMod val="75000"/>
                </a:schemeClr>
              </a:solidFill>
            </a:endParaRPr>
          </a:p>
        </p:txBody>
      </p:sp>
      <p:sp>
        <p:nvSpPr>
          <p:cNvPr id="4" name="Content Placeholder 3"/>
          <p:cNvSpPr>
            <a:spLocks noGrp="1"/>
          </p:cNvSpPr>
          <p:nvPr>
            <p:ph idx="1"/>
          </p:nvPr>
        </p:nvSpPr>
        <p:spPr>
          <a:xfrm>
            <a:off x="495300" y="2530263"/>
            <a:ext cx="8915400" cy="3767947"/>
          </a:xfrm>
        </p:spPr>
        <p:txBody>
          <a:bodyPr>
            <a:normAutofit lnSpcReduction="10000"/>
          </a:bodyPr>
          <a:lstStyle/>
          <a:p>
            <a:pPr marL="0" indent="0">
              <a:buNone/>
            </a:pPr>
            <a:r>
              <a:rPr lang="en-GB" sz="2400"/>
              <a:t>The following slides share findings for this outcome broken down by: </a:t>
            </a:r>
          </a:p>
          <a:p>
            <a:pPr marL="0" indent="0">
              <a:buNone/>
            </a:pPr>
            <a:endParaRPr lang="en-GB" sz="2400"/>
          </a:p>
          <a:p>
            <a:pPr marL="514350" indent="-514350">
              <a:buFont typeface="+mj-lt"/>
              <a:buAutoNum type="alphaLcPeriod"/>
            </a:pPr>
            <a:r>
              <a:rPr lang="en-GB" sz="2400"/>
              <a:t>The number of teachers and community leaders fully trained and experienced in using translation creatively in their classroom practice</a:t>
            </a:r>
          </a:p>
          <a:p>
            <a:pPr marL="514350" indent="-514350">
              <a:buFont typeface="+mj-lt"/>
              <a:buAutoNum type="alphaLcPeriod"/>
            </a:pPr>
            <a:r>
              <a:rPr lang="en-GB" sz="2400"/>
              <a:t>How teachers have benefitted, structured by the project’s priority teacher outcomes, with a focus on Y3 and references to findings from Ys 1+2</a:t>
            </a:r>
          </a:p>
          <a:p>
            <a:pPr marL="514350" indent="-514350">
              <a:buFont typeface="+mj-lt"/>
              <a:buAutoNum type="alphaLcPeriod"/>
            </a:pPr>
            <a:r>
              <a:rPr lang="en-GB" sz="2400"/>
              <a:t>Teachers’ access to print and digital resources to sustain their practice will be discussed under Outcome 3</a:t>
            </a:r>
          </a:p>
        </p:txBody>
      </p:sp>
      <p:sp>
        <p:nvSpPr>
          <p:cNvPr id="3" name="Slide Number Placeholder 2"/>
          <p:cNvSpPr>
            <a:spLocks noGrp="1"/>
          </p:cNvSpPr>
          <p:nvPr>
            <p:ph type="sldNum" sz="quarter" idx="12"/>
          </p:nvPr>
        </p:nvSpPr>
        <p:spPr/>
        <p:txBody>
          <a:bodyPr/>
          <a:lstStyle/>
          <a:p>
            <a:fld id="{5A83E587-CDA0-CE47-AF83-BF26282CDA58}" type="slidenum">
              <a:rPr lang="en-GB" smtClean="0"/>
              <a:t>25</a:t>
            </a:fld>
            <a:endParaRPr lang="en-GB"/>
          </a:p>
        </p:txBody>
      </p:sp>
    </p:spTree>
    <p:extLst>
      <p:ext uri="{BB962C8B-B14F-4D97-AF65-F5344CB8AC3E}">
        <p14:creationId xmlns:p14="http://schemas.microsoft.com/office/powerpoint/2010/main" val="256072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83E587-CDA0-CE47-AF83-BF26282CDA58}" type="slidenum">
              <a:rPr lang="en-GB" smtClean="0"/>
              <a:t>26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796686772"/>
              </p:ext>
            </p:extLst>
          </p:nvPr>
        </p:nvGraphicFramePr>
        <p:xfrm>
          <a:off x="462904" y="937964"/>
          <a:ext cx="8947796" cy="5240063"/>
        </p:xfrm>
        <a:graphic>
          <a:graphicData uri="http://schemas.openxmlformats.org/drawingml/2006/table">
            <a:tbl>
              <a:tblPr firstRow="1" bandRow="1">
                <a:tableStyleId>{5C22544A-7EE6-4342-B048-85BDC9FD1C3A}</a:tableStyleId>
              </a:tblPr>
              <a:tblGrid>
                <a:gridCol w="1573231">
                  <a:extLst>
                    <a:ext uri="{9D8B030D-6E8A-4147-A177-3AD203B41FA5}">
                      <a16:colId xmlns:a16="http://schemas.microsoft.com/office/drawing/2014/main" val="20000"/>
                    </a:ext>
                  </a:extLst>
                </a:gridCol>
                <a:gridCol w="2900667">
                  <a:extLst>
                    <a:ext uri="{9D8B030D-6E8A-4147-A177-3AD203B41FA5}">
                      <a16:colId xmlns:a16="http://schemas.microsoft.com/office/drawing/2014/main" val="20001"/>
                    </a:ext>
                  </a:extLst>
                </a:gridCol>
                <a:gridCol w="2139272">
                  <a:extLst>
                    <a:ext uri="{9D8B030D-6E8A-4147-A177-3AD203B41FA5}">
                      <a16:colId xmlns:a16="http://schemas.microsoft.com/office/drawing/2014/main" val="20002"/>
                    </a:ext>
                  </a:extLst>
                </a:gridCol>
                <a:gridCol w="2334626">
                  <a:extLst>
                    <a:ext uri="{9D8B030D-6E8A-4147-A177-3AD203B41FA5}">
                      <a16:colId xmlns:a16="http://schemas.microsoft.com/office/drawing/2014/main" val="20003"/>
                    </a:ext>
                  </a:extLst>
                </a:gridCol>
              </a:tblGrid>
              <a:tr h="614030">
                <a:tc>
                  <a:txBody>
                    <a:bodyPr/>
                    <a:lstStyle/>
                    <a:p>
                      <a:r>
                        <a:rPr lang="en-GB"/>
                        <a:t>Year</a:t>
                      </a:r>
                    </a:p>
                  </a:txBody>
                  <a:tcPr/>
                </a:tc>
                <a:tc>
                  <a:txBody>
                    <a:bodyPr/>
                    <a:lstStyle/>
                    <a:p>
                      <a:r>
                        <a:rPr lang="en-GB"/>
                        <a:t>Activity type</a:t>
                      </a:r>
                    </a:p>
                  </a:txBody>
                  <a:tcPr/>
                </a:tc>
                <a:tc>
                  <a:txBody>
                    <a:bodyPr/>
                    <a:lstStyle/>
                    <a:p>
                      <a:r>
                        <a:rPr lang="en-GB"/>
                        <a:t>Number of teachers</a:t>
                      </a:r>
                      <a:endParaRPr lang="en-GB">
                        <a:solidFill>
                          <a:schemeClr val="accent6">
                            <a:lumMod val="50000"/>
                          </a:schemeClr>
                        </a:solidFill>
                      </a:endParaRPr>
                    </a:p>
                  </a:txBody>
                  <a:tcPr/>
                </a:tc>
                <a:tc>
                  <a:txBody>
                    <a:bodyPr/>
                    <a:lstStyle/>
                    <a:p>
                      <a:r>
                        <a:rPr lang="en-GB"/>
                        <a:t>Total</a:t>
                      </a:r>
                    </a:p>
                  </a:txBody>
                  <a:tcPr/>
                </a:tc>
                <a:extLst>
                  <a:ext uri="{0D108BD9-81ED-4DB2-BD59-A6C34878D82A}">
                    <a16:rowId xmlns:a16="http://schemas.microsoft.com/office/drawing/2014/main" val="10000"/>
                  </a:ext>
                </a:extLst>
              </a:tr>
              <a:tr h="450071">
                <a:tc rowSpan="5">
                  <a:txBody>
                    <a:bodyPr/>
                    <a:lstStyle/>
                    <a:p>
                      <a:pPr algn="ctr"/>
                      <a:r>
                        <a:rPr lang="en-GB" sz="1400">
                          <a:solidFill>
                            <a:schemeClr val="tx2">
                              <a:lumMod val="50000"/>
                            </a:schemeClr>
                          </a:solidFill>
                        </a:rPr>
                        <a:t>1</a:t>
                      </a:r>
                    </a:p>
                  </a:txBody>
                  <a:tcPr anchor="ctr"/>
                </a:tc>
                <a:tc>
                  <a:txBody>
                    <a:bodyPr/>
                    <a:lstStyle/>
                    <a:p>
                      <a:r>
                        <a:rPr lang="en-GB" sz="1400">
                          <a:solidFill>
                            <a:schemeClr val="tx2">
                              <a:lumMod val="50000"/>
                            </a:schemeClr>
                          </a:solidFill>
                        </a:rPr>
                        <a:t>Teachers trained at the October 2019 CPD day</a:t>
                      </a:r>
                    </a:p>
                  </a:txBody>
                  <a:tcPr/>
                </a:tc>
                <a:tc>
                  <a:txBody>
                    <a:bodyPr/>
                    <a:lstStyle/>
                    <a:p>
                      <a:r>
                        <a:rPr lang="en-GB" sz="1400">
                          <a:solidFill>
                            <a:schemeClr val="tx2">
                              <a:lumMod val="50000"/>
                            </a:schemeClr>
                          </a:solidFill>
                        </a:rPr>
                        <a:t>14</a:t>
                      </a:r>
                    </a:p>
                  </a:txBody>
                  <a:tcPr/>
                </a:tc>
                <a:tc rowSpan="3">
                  <a:txBody>
                    <a:bodyPr/>
                    <a:lstStyle/>
                    <a:p>
                      <a:pPr algn="l"/>
                      <a:r>
                        <a:rPr lang="en-GB" sz="1400">
                          <a:solidFill>
                            <a:schemeClr val="tx2">
                              <a:lumMod val="50000"/>
                            </a:schemeClr>
                          </a:solidFill>
                        </a:rPr>
                        <a:t>Trained by the project: 20</a:t>
                      </a:r>
                    </a:p>
                    <a:p>
                      <a:pPr algn="l"/>
                      <a:endParaRPr lang="en-GB" sz="1400">
                        <a:solidFill>
                          <a:schemeClr val="tx2">
                            <a:lumMod val="50000"/>
                          </a:schemeClr>
                        </a:solidFill>
                      </a:endParaRPr>
                    </a:p>
                    <a:p>
                      <a:pPr algn="l"/>
                      <a:r>
                        <a:rPr lang="en-GB" sz="1400">
                          <a:solidFill>
                            <a:schemeClr val="tx2">
                              <a:lumMod val="50000"/>
                            </a:schemeClr>
                          </a:solidFill>
                        </a:rPr>
                        <a:t>Trained or reached directly by trained teachers</a:t>
                      </a:r>
                      <a:r>
                        <a:rPr lang="en-GB" sz="1400" baseline="0">
                          <a:solidFill>
                            <a:schemeClr val="tx2">
                              <a:lumMod val="50000"/>
                            </a:schemeClr>
                          </a:solidFill>
                        </a:rPr>
                        <a:t>: 25</a:t>
                      </a:r>
                      <a:endParaRPr lang="en-GB" sz="1400">
                        <a:solidFill>
                          <a:schemeClr val="tx2">
                            <a:lumMod val="50000"/>
                          </a:schemeClr>
                        </a:solidFill>
                      </a:endParaRPr>
                    </a:p>
                    <a:p>
                      <a:pPr algn="l"/>
                      <a:endParaRPr lang="en-GB" sz="1400">
                        <a:solidFill>
                          <a:schemeClr val="tx2">
                            <a:lumMod val="50000"/>
                          </a:schemeClr>
                        </a:solidFill>
                      </a:endParaRPr>
                    </a:p>
                  </a:txBody>
                  <a:tcPr anchor="ctr"/>
                </a:tc>
                <a:extLst>
                  <a:ext uri="{0D108BD9-81ED-4DB2-BD59-A6C34878D82A}">
                    <a16:rowId xmlns:a16="http://schemas.microsoft.com/office/drawing/2014/main" val="10001"/>
                  </a:ext>
                </a:extLst>
              </a:tr>
              <a:tr h="820718">
                <a:tc vMerge="1">
                  <a:txBody>
                    <a:bodyPr/>
                    <a:lstStyle/>
                    <a:p>
                      <a:endParaRPr lang="en-GB" sz="1400">
                        <a:solidFill>
                          <a:schemeClr val="tx2">
                            <a:lumMod val="5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a:solidFill>
                            <a:schemeClr val="tx2">
                              <a:lumMod val="50000"/>
                            </a:schemeClr>
                          </a:solidFill>
                        </a:rPr>
                        <a:t>Students/ newly</a:t>
                      </a:r>
                      <a:r>
                        <a:rPr lang="en-GB" sz="1400" baseline="0">
                          <a:solidFill>
                            <a:schemeClr val="tx2">
                              <a:lumMod val="50000"/>
                            </a:schemeClr>
                          </a:solidFill>
                        </a:rPr>
                        <a:t> qualified teachers (NQT) </a:t>
                      </a:r>
                      <a:r>
                        <a:rPr lang="en-GB" sz="1400">
                          <a:solidFill>
                            <a:schemeClr val="tx2">
                              <a:lumMod val="50000"/>
                            </a:schemeClr>
                          </a:solidFill>
                        </a:rPr>
                        <a:t>trained at the October 2019 CPD day</a:t>
                      </a:r>
                    </a:p>
                  </a:txBody>
                  <a:tcPr/>
                </a:tc>
                <a:tc>
                  <a:txBody>
                    <a:bodyPr/>
                    <a:lstStyle/>
                    <a:p>
                      <a:r>
                        <a:rPr lang="en-GB" sz="1400">
                          <a:solidFill>
                            <a:schemeClr val="tx2">
                              <a:lumMod val="50000"/>
                            </a:schemeClr>
                          </a:solidFill>
                        </a:rPr>
                        <a:t>6</a:t>
                      </a:r>
                    </a:p>
                  </a:txBody>
                  <a:tcPr/>
                </a:tc>
                <a:tc vMerge="1">
                  <a:txBody>
                    <a:bodyPr/>
                    <a:lstStyle/>
                    <a:p>
                      <a:endParaRPr lang="en-GB" sz="1400">
                        <a:solidFill>
                          <a:schemeClr val="tx2">
                            <a:lumMod val="50000"/>
                          </a:schemeClr>
                        </a:solidFill>
                      </a:endParaRPr>
                    </a:p>
                  </a:txBody>
                  <a:tcPr/>
                </a:tc>
                <a:extLst>
                  <a:ext uri="{0D108BD9-81ED-4DB2-BD59-A6C34878D82A}">
                    <a16:rowId xmlns:a16="http://schemas.microsoft.com/office/drawing/2014/main" val="10002"/>
                  </a:ext>
                </a:extLst>
              </a:tr>
              <a:tr h="635395">
                <a:tc vMerge="1">
                  <a:txBody>
                    <a:bodyPr/>
                    <a:lstStyle/>
                    <a:p>
                      <a:endParaRPr lang="en-GB" sz="1400">
                        <a:solidFill>
                          <a:schemeClr val="tx2">
                            <a:lumMod val="50000"/>
                          </a:schemeClr>
                        </a:solidFill>
                      </a:endParaRPr>
                    </a:p>
                  </a:txBody>
                  <a:tcPr/>
                </a:tc>
                <a:tc>
                  <a:txBody>
                    <a:bodyPr/>
                    <a:lstStyle/>
                    <a:p>
                      <a:r>
                        <a:rPr lang="en-GB" sz="1400">
                          <a:solidFill>
                            <a:schemeClr val="tx2">
                              <a:lumMod val="50000"/>
                            </a:schemeClr>
                          </a:solidFill>
                        </a:rPr>
                        <a:t>Other teachers reached through talks or in-school advocacy</a:t>
                      </a:r>
                    </a:p>
                  </a:txBody>
                  <a:tcPr/>
                </a:tc>
                <a:tc>
                  <a:txBody>
                    <a:bodyPr/>
                    <a:lstStyle/>
                    <a:p>
                      <a:r>
                        <a:rPr lang="en-GB" sz="1400">
                          <a:solidFill>
                            <a:schemeClr val="tx2">
                              <a:lumMod val="50000"/>
                            </a:schemeClr>
                          </a:solidFill>
                        </a:rPr>
                        <a:t>5</a:t>
                      </a:r>
                    </a:p>
                  </a:txBody>
                  <a:tcPr/>
                </a:tc>
                <a:tc vMerge="1">
                  <a:txBody>
                    <a:bodyPr/>
                    <a:lstStyle/>
                    <a:p>
                      <a:endParaRPr lang="en-GB" sz="1400">
                        <a:solidFill>
                          <a:schemeClr val="tx2">
                            <a:lumMod val="50000"/>
                          </a:schemeClr>
                        </a:solidFill>
                      </a:endParaRPr>
                    </a:p>
                  </a:txBody>
                  <a:tcPr/>
                </a:tc>
                <a:extLst>
                  <a:ext uri="{0D108BD9-81ED-4DB2-BD59-A6C34878D82A}">
                    <a16:rowId xmlns:a16="http://schemas.microsoft.com/office/drawing/2014/main" val="10003"/>
                  </a:ext>
                </a:extLst>
              </a:tr>
              <a:tr h="635395">
                <a:tc vMerge="1">
                  <a:txBody>
                    <a:bodyPr/>
                    <a:lstStyle/>
                    <a:p>
                      <a:endParaRPr lang="en-GB" sz="1400">
                        <a:solidFill>
                          <a:schemeClr val="tx2">
                            <a:lumMod val="50000"/>
                          </a:schemeClr>
                        </a:solidFill>
                      </a:endParaRPr>
                    </a:p>
                  </a:txBody>
                  <a:tcPr/>
                </a:tc>
                <a:tc>
                  <a:txBody>
                    <a:bodyPr/>
                    <a:lstStyle/>
                    <a:p>
                      <a:r>
                        <a:rPr lang="en-GB" sz="1400">
                          <a:solidFill>
                            <a:schemeClr val="tx2">
                              <a:lumMod val="50000"/>
                            </a:schemeClr>
                          </a:solidFill>
                        </a:rPr>
                        <a:t>Teachers</a:t>
                      </a:r>
                      <a:r>
                        <a:rPr lang="en-GB" sz="1400" baseline="0">
                          <a:solidFill>
                            <a:schemeClr val="tx2">
                              <a:lumMod val="50000"/>
                            </a:schemeClr>
                          </a:solidFill>
                        </a:rPr>
                        <a:t> c</a:t>
                      </a:r>
                      <a:r>
                        <a:rPr lang="en-GB" sz="1400">
                          <a:solidFill>
                            <a:schemeClr val="tx2">
                              <a:lumMod val="50000"/>
                            </a:schemeClr>
                          </a:solidFill>
                        </a:rPr>
                        <a:t>o-delivering (8) or supporting (14) translator-led sessions</a:t>
                      </a:r>
                    </a:p>
                  </a:txBody>
                  <a:tcPr/>
                </a:tc>
                <a:tc>
                  <a:txBody>
                    <a:bodyPr/>
                    <a:lstStyle/>
                    <a:p>
                      <a:r>
                        <a:rPr lang="en-GB" sz="1400">
                          <a:solidFill>
                            <a:schemeClr val="tx2">
                              <a:lumMod val="50000"/>
                            </a:schemeClr>
                          </a:solidFill>
                        </a:rPr>
                        <a:t>22</a:t>
                      </a:r>
                    </a:p>
                  </a:txBody>
                  <a:tcPr/>
                </a:tc>
                <a:tc rowSpan="2">
                  <a:txBody>
                    <a:bodyPr/>
                    <a:lstStyle/>
                    <a:p>
                      <a:pPr algn="l"/>
                      <a:endParaRPr lang="en-GB" sz="1400">
                        <a:solidFill>
                          <a:schemeClr val="tx2">
                            <a:lumMod val="50000"/>
                          </a:schemeClr>
                        </a:solidFill>
                      </a:endParaRPr>
                    </a:p>
                    <a:p>
                      <a:pPr algn="l"/>
                      <a:r>
                        <a:rPr lang="en-GB" sz="1400">
                          <a:solidFill>
                            <a:schemeClr val="tx2">
                              <a:lumMod val="50000"/>
                            </a:schemeClr>
                          </a:solidFill>
                        </a:rPr>
                        <a:t>Experienced</a:t>
                      </a:r>
                      <a:r>
                        <a:rPr lang="en-GB" sz="1400" baseline="0">
                          <a:solidFill>
                            <a:schemeClr val="tx2">
                              <a:lumMod val="50000"/>
                            </a:schemeClr>
                          </a:solidFill>
                        </a:rPr>
                        <a:t> through translator co-delivery: 22</a:t>
                      </a:r>
                    </a:p>
                    <a:p>
                      <a:pPr algn="l"/>
                      <a:endParaRPr lang="en-GB" sz="1400" baseline="0">
                        <a:solidFill>
                          <a:schemeClr val="tx2">
                            <a:lumMod val="50000"/>
                          </a:schemeClr>
                        </a:solidFill>
                      </a:endParaRPr>
                    </a:p>
                    <a:p>
                      <a:pPr algn="l"/>
                      <a:r>
                        <a:rPr lang="en-GB" sz="1400" baseline="0">
                          <a:solidFill>
                            <a:schemeClr val="tx2">
                              <a:lumMod val="50000"/>
                            </a:schemeClr>
                          </a:solidFill>
                        </a:rPr>
                        <a:t>Experienced through independent delivery: 2</a:t>
                      </a:r>
                      <a:endParaRPr lang="en-GB" sz="1400">
                        <a:solidFill>
                          <a:schemeClr val="tx2">
                            <a:lumMod val="50000"/>
                          </a:schemeClr>
                        </a:solidFill>
                      </a:endParaRPr>
                    </a:p>
                    <a:p>
                      <a:pPr algn="l"/>
                      <a:endParaRPr lang="en-GB" sz="1400" b="1">
                        <a:solidFill>
                          <a:schemeClr val="tx2">
                            <a:lumMod val="50000"/>
                          </a:schemeClr>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400" b="1">
                          <a:solidFill>
                            <a:schemeClr val="tx2">
                              <a:lumMod val="50000"/>
                            </a:schemeClr>
                          </a:solidFill>
                        </a:rPr>
                        <a:t>Trained directly by the project and experienced through translator co-delivery: 10</a:t>
                      </a:r>
                    </a:p>
                    <a:p>
                      <a:pPr algn="l"/>
                      <a:endParaRPr lang="en-GB" sz="1400">
                        <a:solidFill>
                          <a:schemeClr val="tx2">
                            <a:lumMod val="50000"/>
                          </a:schemeClr>
                        </a:solidFill>
                      </a:endParaRPr>
                    </a:p>
                  </a:txBody>
                  <a:tcPr anchor="ctr"/>
                </a:tc>
                <a:extLst>
                  <a:ext uri="{0D108BD9-81ED-4DB2-BD59-A6C34878D82A}">
                    <a16:rowId xmlns:a16="http://schemas.microsoft.com/office/drawing/2014/main" val="10004"/>
                  </a:ext>
                </a:extLst>
              </a:tr>
              <a:tr h="1297264">
                <a:tc vMerge="1">
                  <a:txBody>
                    <a:bodyPr/>
                    <a:lstStyle/>
                    <a:p>
                      <a:endParaRPr lang="en-GB" sz="1400">
                        <a:solidFill>
                          <a:schemeClr val="tx2">
                            <a:lumMod val="50000"/>
                          </a:schemeClr>
                        </a:solidFill>
                      </a:endParaRPr>
                    </a:p>
                  </a:txBody>
                  <a:tcPr/>
                </a:tc>
                <a:tc>
                  <a:txBody>
                    <a:bodyPr/>
                    <a:lstStyle/>
                    <a:p>
                      <a:r>
                        <a:rPr lang="en-GB" sz="1400">
                          <a:solidFill>
                            <a:schemeClr val="tx2">
                              <a:lumMod val="50000"/>
                            </a:schemeClr>
                          </a:solidFill>
                        </a:rPr>
                        <a:t>Teachers/ students/ newly</a:t>
                      </a:r>
                      <a:r>
                        <a:rPr lang="en-GB" sz="1400" baseline="0">
                          <a:solidFill>
                            <a:schemeClr val="tx2">
                              <a:lumMod val="50000"/>
                            </a:schemeClr>
                          </a:solidFill>
                        </a:rPr>
                        <a:t> qualified teachers (NQT) delivering independently</a:t>
                      </a:r>
                      <a:endParaRPr lang="en-GB" sz="1400">
                        <a:solidFill>
                          <a:schemeClr val="tx2">
                            <a:lumMod val="50000"/>
                          </a:schemeClr>
                        </a:solidFill>
                      </a:endParaRPr>
                    </a:p>
                  </a:txBody>
                  <a:tcPr/>
                </a:tc>
                <a:tc>
                  <a:txBody>
                    <a:bodyPr/>
                    <a:lstStyle/>
                    <a:p>
                      <a:r>
                        <a:rPr lang="en-GB" sz="1400">
                          <a:solidFill>
                            <a:schemeClr val="tx2">
                              <a:lumMod val="50000"/>
                            </a:schemeClr>
                          </a:solidFill>
                        </a:rPr>
                        <a:t>2</a:t>
                      </a:r>
                    </a:p>
                  </a:txBody>
                  <a:tcPr/>
                </a:tc>
                <a:tc vMerge="1">
                  <a:txBody>
                    <a:bodyPr/>
                    <a:lstStyle/>
                    <a:p>
                      <a:endParaRPr lang="en-GB" sz="1400">
                        <a:solidFill>
                          <a:schemeClr val="tx2">
                            <a:lumMod val="50000"/>
                          </a:schemeClr>
                        </a:solidFill>
                      </a:endParaRPr>
                    </a:p>
                  </a:txBody>
                  <a:tcPr/>
                </a:tc>
                <a:extLst>
                  <a:ext uri="{0D108BD9-81ED-4DB2-BD59-A6C34878D82A}">
                    <a16:rowId xmlns:a16="http://schemas.microsoft.com/office/drawing/2014/main" val="10005"/>
                  </a:ext>
                </a:extLst>
              </a:tr>
            </a:tbl>
          </a:graphicData>
        </a:graphic>
      </p:graphicFrame>
      <p:sp>
        <p:nvSpPr>
          <p:cNvPr id="7" name="Title 4"/>
          <p:cNvSpPr>
            <a:spLocks noGrp="1"/>
          </p:cNvSpPr>
          <p:nvPr>
            <p:ph type="title"/>
          </p:nvPr>
        </p:nvSpPr>
        <p:spPr>
          <a:xfrm>
            <a:off x="495300" y="0"/>
            <a:ext cx="8915400" cy="665140"/>
          </a:xfrm>
        </p:spPr>
        <p:txBody>
          <a:bodyPr>
            <a:normAutofit/>
          </a:bodyPr>
          <a:lstStyle/>
          <a:p>
            <a:r>
              <a:rPr lang="en-GB" sz="2800" b="1"/>
              <a:t>Outcome 2a: teacher numbers (Y1)</a:t>
            </a:r>
          </a:p>
        </p:txBody>
      </p:sp>
    </p:spTree>
    <p:extLst>
      <p:ext uri="{BB962C8B-B14F-4D97-AF65-F5344CB8AC3E}">
        <p14:creationId xmlns:p14="http://schemas.microsoft.com/office/powerpoint/2010/main" val="3772493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83E587-CDA0-CE47-AF83-BF26282CDA58}" type="slidenum">
              <a:rPr lang="en-GB" smtClean="0"/>
              <a:t>27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718320288"/>
              </p:ext>
            </p:extLst>
          </p:nvPr>
        </p:nvGraphicFramePr>
        <p:xfrm>
          <a:off x="462904" y="937963"/>
          <a:ext cx="8947796" cy="4694353"/>
        </p:xfrm>
        <a:graphic>
          <a:graphicData uri="http://schemas.openxmlformats.org/drawingml/2006/table">
            <a:tbl>
              <a:tblPr firstRow="1" bandRow="1">
                <a:tableStyleId>{5C22544A-7EE6-4342-B048-85BDC9FD1C3A}</a:tableStyleId>
              </a:tblPr>
              <a:tblGrid>
                <a:gridCol w="1492592">
                  <a:extLst>
                    <a:ext uri="{9D8B030D-6E8A-4147-A177-3AD203B41FA5}">
                      <a16:colId xmlns:a16="http://schemas.microsoft.com/office/drawing/2014/main" val="20000"/>
                    </a:ext>
                  </a:extLst>
                </a:gridCol>
                <a:gridCol w="2981306">
                  <a:extLst>
                    <a:ext uri="{9D8B030D-6E8A-4147-A177-3AD203B41FA5}">
                      <a16:colId xmlns:a16="http://schemas.microsoft.com/office/drawing/2014/main" val="20001"/>
                    </a:ext>
                  </a:extLst>
                </a:gridCol>
                <a:gridCol w="2139272">
                  <a:extLst>
                    <a:ext uri="{9D8B030D-6E8A-4147-A177-3AD203B41FA5}">
                      <a16:colId xmlns:a16="http://schemas.microsoft.com/office/drawing/2014/main" val="20002"/>
                    </a:ext>
                  </a:extLst>
                </a:gridCol>
                <a:gridCol w="2334626">
                  <a:extLst>
                    <a:ext uri="{9D8B030D-6E8A-4147-A177-3AD203B41FA5}">
                      <a16:colId xmlns:a16="http://schemas.microsoft.com/office/drawing/2014/main" val="20003"/>
                    </a:ext>
                  </a:extLst>
                </a:gridCol>
              </a:tblGrid>
              <a:tr h="630693">
                <a:tc>
                  <a:txBody>
                    <a:bodyPr/>
                    <a:lstStyle/>
                    <a:p>
                      <a:r>
                        <a:rPr lang="en-GB" dirty="0"/>
                        <a:t>Year</a:t>
                      </a:r>
                    </a:p>
                  </a:txBody>
                  <a:tcPr/>
                </a:tc>
                <a:tc>
                  <a:txBody>
                    <a:bodyPr/>
                    <a:lstStyle/>
                    <a:p>
                      <a:r>
                        <a:rPr lang="en-GB" dirty="0"/>
                        <a:t>Activity type</a:t>
                      </a:r>
                    </a:p>
                  </a:txBody>
                  <a:tcPr/>
                </a:tc>
                <a:tc>
                  <a:txBody>
                    <a:bodyPr/>
                    <a:lstStyle/>
                    <a:p>
                      <a:r>
                        <a:rPr lang="en-GB" dirty="0"/>
                        <a:t>Number of teachers</a:t>
                      </a:r>
                      <a:endParaRPr lang="en-GB" dirty="0">
                        <a:solidFill>
                          <a:schemeClr val="accent6">
                            <a:lumMod val="50000"/>
                          </a:schemeClr>
                        </a:solidFill>
                      </a:endParaRPr>
                    </a:p>
                  </a:txBody>
                  <a:tcPr/>
                </a:tc>
                <a:tc>
                  <a:txBody>
                    <a:bodyPr/>
                    <a:lstStyle/>
                    <a:p>
                      <a:r>
                        <a:rPr lang="en-GB" dirty="0"/>
                        <a:t>Total</a:t>
                      </a:r>
                    </a:p>
                  </a:txBody>
                  <a:tcPr/>
                </a:tc>
                <a:extLst>
                  <a:ext uri="{0D108BD9-81ED-4DB2-BD59-A6C34878D82A}">
                    <a16:rowId xmlns:a16="http://schemas.microsoft.com/office/drawing/2014/main" val="10000"/>
                  </a:ext>
                </a:extLst>
              </a:tr>
              <a:tr h="550285">
                <a:tc rowSpan="5">
                  <a:txBody>
                    <a:bodyPr/>
                    <a:lstStyle/>
                    <a:p>
                      <a:pPr algn="ctr"/>
                      <a:r>
                        <a:rPr lang="en-GB" sz="1400" dirty="0">
                          <a:solidFill>
                            <a:schemeClr val="tx2">
                              <a:lumMod val="50000"/>
                            </a:schemeClr>
                          </a:solidFill>
                        </a:rPr>
                        <a:t>2</a:t>
                      </a:r>
                    </a:p>
                  </a:txBody>
                  <a:tcPr anchor="ctr"/>
                </a:tc>
                <a:tc>
                  <a:txBody>
                    <a:bodyPr/>
                    <a:lstStyle/>
                    <a:p>
                      <a:r>
                        <a:rPr lang="en-GB" sz="1400" dirty="0">
                          <a:solidFill>
                            <a:schemeClr val="tx2">
                              <a:lumMod val="50000"/>
                            </a:schemeClr>
                          </a:solidFill>
                        </a:rPr>
                        <a:t>Teachers trained as part of the school cohort</a:t>
                      </a:r>
                    </a:p>
                  </a:txBody>
                  <a:tcPr/>
                </a:tc>
                <a:tc>
                  <a:txBody>
                    <a:bodyPr/>
                    <a:lstStyle/>
                    <a:p>
                      <a:r>
                        <a:rPr lang="en-GB" sz="1400" dirty="0">
                          <a:solidFill>
                            <a:schemeClr val="tx2">
                              <a:lumMod val="50000"/>
                            </a:schemeClr>
                          </a:solidFill>
                        </a:rPr>
                        <a:t>10</a:t>
                      </a:r>
                    </a:p>
                  </a:txBody>
                  <a:tcPr/>
                </a:tc>
                <a:tc rowSpan="4">
                  <a:txBody>
                    <a:bodyPr/>
                    <a:lstStyle/>
                    <a:p>
                      <a:pPr algn="l"/>
                      <a:r>
                        <a:rPr lang="en-GB" sz="1400" dirty="0">
                          <a:solidFill>
                            <a:schemeClr val="tx2">
                              <a:lumMod val="50000"/>
                            </a:schemeClr>
                          </a:solidFill>
                        </a:rPr>
                        <a:t>Trained through</a:t>
                      </a:r>
                      <a:r>
                        <a:rPr lang="en-GB" sz="1400" baseline="0" dirty="0">
                          <a:solidFill>
                            <a:schemeClr val="tx2">
                              <a:lumMod val="50000"/>
                            </a:schemeClr>
                          </a:solidFill>
                        </a:rPr>
                        <a:t> the project</a:t>
                      </a:r>
                      <a:r>
                        <a:rPr lang="en-GB" sz="1400" dirty="0">
                          <a:solidFill>
                            <a:schemeClr val="tx2">
                              <a:lumMod val="50000"/>
                            </a:schemeClr>
                          </a:solidFill>
                        </a:rPr>
                        <a:t>: 35</a:t>
                      </a:r>
                    </a:p>
                    <a:p>
                      <a:pPr algn="l"/>
                      <a:endParaRPr lang="en-GB" sz="1400">
                        <a:solidFill>
                          <a:schemeClr val="tx2">
                            <a:lumMod val="50000"/>
                          </a:schemeClr>
                        </a:solidFill>
                      </a:endParaRPr>
                    </a:p>
                    <a:p>
                      <a:pPr algn="l"/>
                      <a:r>
                        <a:rPr lang="en-GB" sz="1400" dirty="0">
                          <a:solidFill>
                            <a:schemeClr val="tx2">
                              <a:lumMod val="50000"/>
                            </a:schemeClr>
                          </a:solidFill>
                        </a:rPr>
                        <a:t>Trained or reached directly by trained teachers</a:t>
                      </a:r>
                      <a:r>
                        <a:rPr lang="en-GB" sz="1400" baseline="0" dirty="0">
                          <a:solidFill>
                            <a:schemeClr val="tx2">
                              <a:lumMod val="50000"/>
                            </a:schemeClr>
                          </a:solidFill>
                        </a:rPr>
                        <a:t>: 13</a:t>
                      </a:r>
                      <a:endParaRPr lang="en-GB" sz="1400" dirty="0">
                        <a:solidFill>
                          <a:schemeClr val="tx2">
                            <a:lumMod val="50000"/>
                          </a:schemeClr>
                        </a:solidFill>
                      </a:endParaRPr>
                    </a:p>
                    <a:p>
                      <a:pPr algn="l"/>
                      <a:endParaRPr lang="en-GB" sz="1400">
                        <a:solidFill>
                          <a:schemeClr val="tx2">
                            <a:lumMod val="50000"/>
                          </a:schemeClr>
                        </a:solidFill>
                      </a:endParaRPr>
                    </a:p>
                  </a:txBody>
                  <a:tcPr anchor="ctr"/>
                </a:tc>
                <a:extLst>
                  <a:ext uri="{0D108BD9-81ED-4DB2-BD59-A6C34878D82A}">
                    <a16:rowId xmlns:a16="http://schemas.microsoft.com/office/drawing/2014/main" val="10001"/>
                  </a:ext>
                </a:extLst>
              </a:tr>
              <a:tr h="415046">
                <a:tc vMerge="1">
                  <a:txBody>
                    <a:bodyPr/>
                    <a:lstStyle/>
                    <a:p>
                      <a:endParaRPr lang="en-GB" sz="1400">
                        <a:solidFill>
                          <a:schemeClr val="tx2">
                            <a:lumMod val="5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solidFill>
                            <a:schemeClr val="tx2">
                              <a:lumMod val="50000"/>
                            </a:schemeClr>
                          </a:solidFill>
                        </a:rPr>
                        <a:t>Teachers trained remotely</a:t>
                      </a:r>
                    </a:p>
                  </a:txBody>
                  <a:tcPr/>
                </a:tc>
                <a:tc>
                  <a:txBody>
                    <a:bodyPr/>
                    <a:lstStyle/>
                    <a:p>
                      <a:r>
                        <a:rPr lang="en-GB" sz="1400" dirty="0">
                          <a:solidFill>
                            <a:schemeClr val="tx2">
                              <a:lumMod val="50000"/>
                            </a:schemeClr>
                          </a:solidFill>
                        </a:rPr>
                        <a:t>25</a:t>
                      </a:r>
                    </a:p>
                  </a:txBody>
                  <a:tcPr/>
                </a:tc>
                <a:tc vMerge="1">
                  <a:txBody>
                    <a:bodyPr/>
                    <a:lstStyle/>
                    <a:p>
                      <a:endParaRPr lang="en-GB" sz="1400">
                        <a:solidFill>
                          <a:schemeClr val="tx2">
                            <a:lumMod val="50000"/>
                          </a:schemeClr>
                        </a:solidFill>
                      </a:endParaRPr>
                    </a:p>
                  </a:txBody>
                  <a:tcPr/>
                </a:tc>
                <a:extLst>
                  <a:ext uri="{0D108BD9-81ED-4DB2-BD59-A6C34878D82A}">
                    <a16:rowId xmlns:a16="http://schemas.microsoft.com/office/drawing/2014/main" val="10002"/>
                  </a:ext>
                </a:extLst>
              </a:tr>
              <a:tr h="513730">
                <a:tc vMerge="1">
                  <a:txBody>
                    <a:bodyPr/>
                    <a:lstStyle/>
                    <a:p>
                      <a:endParaRPr lang="en-GB" sz="1400">
                        <a:solidFill>
                          <a:schemeClr val="tx2">
                            <a:lumMod val="50000"/>
                          </a:schemeClr>
                        </a:solidFill>
                      </a:endParaRPr>
                    </a:p>
                  </a:txBody>
                  <a:tcPr/>
                </a:tc>
                <a:tc>
                  <a:txBody>
                    <a:bodyPr/>
                    <a:lstStyle/>
                    <a:p>
                      <a:r>
                        <a:rPr lang="en-GB" sz="1400" dirty="0">
                          <a:solidFill>
                            <a:schemeClr val="tx2">
                              <a:lumMod val="50000"/>
                            </a:schemeClr>
                          </a:solidFill>
                        </a:rPr>
                        <a:t>Other teachers trained</a:t>
                      </a:r>
                      <a:r>
                        <a:rPr lang="en-GB" sz="1400" baseline="0" dirty="0">
                          <a:solidFill>
                            <a:schemeClr val="tx2">
                              <a:lumMod val="50000"/>
                            </a:schemeClr>
                          </a:solidFill>
                        </a:rPr>
                        <a:t> by their peers</a:t>
                      </a:r>
                      <a:endParaRPr lang="en-GB" sz="1400" dirty="0">
                        <a:solidFill>
                          <a:schemeClr val="tx2">
                            <a:lumMod val="50000"/>
                          </a:schemeClr>
                        </a:solidFill>
                      </a:endParaRPr>
                    </a:p>
                  </a:txBody>
                  <a:tcPr/>
                </a:tc>
                <a:tc>
                  <a:txBody>
                    <a:bodyPr/>
                    <a:lstStyle/>
                    <a:p>
                      <a:r>
                        <a:rPr lang="en-GB" sz="1400" dirty="0">
                          <a:solidFill>
                            <a:schemeClr val="tx2">
                              <a:lumMod val="50000"/>
                            </a:schemeClr>
                          </a:solidFill>
                        </a:rPr>
                        <a:t>1</a:t>
                      </a:r>
                    </a:p>
                  </a:txBody>
                  <a:tcPr/>
                </a:tc>
                <a:tc vMerge="1">
                  <a:txBody>
                    <a:bodyPr/>
                    <a:lstStyle/>
                    <a:p>
                      <a:endParaRPr lang="en-GB" sz="1400">
                        <a:solidFill>
                          <a:schemeClr val="tx2">
                            <a:lumMod val="50000"/>
                          </a:schemeClr>
                        </a:solidFill>
                      </a:endParaRPr>
                    </a:p>
                  </a:txBody>
                  <a:tcPr/>
                </a:tc>
                <a:extLst>
                  <a:ext uri="{0D108BD9-81ED-4DB2-BD59-A6C34878D82A}">
                    <a16:rowId xmlns:a16="http://schemas.microsoft.com/office/drawing/2014/main" val="10003"/>
                  </a:ext>
                </a:extLst>
              </a:tr>
              <a:tr h="674788">
                <a:tc vMerge="1">
                  <a:txBody>
                    <a:bodyPr/>
                    <a:lstStyle/>
                    <a:p>
                      <a:endParaRPr lang="en-GB"/>
                    </a:p>
                  </a:txBody>
                  <a:tcPr/>
                </a:tc>
                <a:tc>
                  <a:txBody>
                    <a:bodyPr/>
                    <a:lstStyle/>
                    <a:p>
                      <a:r>
                        <a:rPr lang="en-GB" sz="1400" dirty="0">
                          <a:solidFill>
                            <a:schemeClr val="tx2">
                              <a:lumMod val="50000"/>
                            </a:schemeClr>
                          </a:solidFill>
                        </a:rPr>
                        <a:t>Teachers reached through a showcase event</a:t>
                      </a:r>
                    </a:p>
                  </a:txBody>
                  <a:tcPr/>
                </a:tc>
                <a:tc>
                  <a:txBody>
                    <a:bodyPr/>
                    <a:lstStyle/>
                    <a:p>
                      <a:r>
                        <a:rPr lang="en-GB" sz="1400" dirty="0">
                          <a:solidFill>
                            <a:schemeClr val="tx2">
                              <a:lumMod val="50000"/>
                            </a:schemeClr>
                          </a:solidFill>
                        </a:rPr>
                        <a:t>12</a:t>
                      </a:r>
                    </a:p>
                  </a:txBody>
                  <a:tcPr/>
                </a:tc>
                <a:tc vMerge="1">
                  <a:txBody>
                    <a:bodyPr/>
                    <a:lstStyle/>
                    <a:p>
                      <a:pPr algn="l"/>
                      <a:endParaRPr lang="en-GB" sz="1400">
                        <a:solidFill>
                          <a:schemeClr val="tx2">
                            <a:lumMod val="50000"/>
                          </a:schemeClr>
                        </a:solidFill>
                      </a:endParaRPr>
                    </a:p>
                  </a:txBody>
                  <a:tcPr anchor="ctr"/>
                </a:tc>
                <a:extLst>
                  <a:ext uri="{0D108BD9-81ED-4DB2-BD59-A6C34878D82A}">
                    <a16:rowId xmlns:a16="http://schemas.microsoft.com/office/drawing/2014/main" val="10004"/>
                  </a:ext>
                </a:extLst>
              </a:tr>
              <a:tr h="1909811">
                <a:tc vMerge="1">
                  <a:txBody>
                    <a:bodyPr/>
                    <a:lstStyle/>
                    <a:p>
                      <a:endParaRPr lang="en-GB" sz="1400">
                        <a:solidFill>
                          <a:schemeClr val="tx2">
                            <a:lumMod val="50000"/>
                          </a:schemeClr>
                        </a:solidFill>
                      </a:endParaRPr>
                    </a:p>
                  </a:txBody>
                  <a:tcPr/>
                </a:tc>
                <a:tc>
                  <a:txBody>
                    <a:bodyPr/>
                    <a:lstStyle/>
                    <a:p>
                      <a:r>
                        <a:rPr lang="en-GB" sz="1400" dirty="0">
                          <a:solidFill>
                            <a:schemeClr val="tx2">
                              <a:lumMod val="50000"/>
                            </a:schemeClr>
                          </a:solidFill>
                        </a:rPr>
                        <a:t>Teachers</a:t>
                      </a:r>
                      <a:r>
                        <a:rPr lang="en-GB" sz="1400" baseline="0" dirty="0">
                          <a:solidFill>
                            <a:schemeClr val="tx2">
                              <a:lumMod val="50000"/>
                            </a:schemeClr>
                          </a:solidFill>
                        </a:rPr>
                        <a:t> c</a:t>
                      </a:r>
                      <a:r>
                        <a:rPr lang="en-GB" sz="1400" dirty="0">
                          <a:solidFill>
                            <a:schemeClr val="tx2">
                              <a:lumMod val="50000"/>
                            </a:schemeClr>
                          </a:solidFill>
                        </a:rPr>
                        <a:t>o-delivering (8) or supporting (7) translator-led sessions</a:t>
                      </a:r>
                    </a:p>
                  </a:txBody>
                  <a:tcPr/>
                </a:tc>
                <a:tc>
                  <a:txBody>
                    <a:bodyPr/>
                    <a:lstStyle/>
                    <a:p>
                      <a:r>
                        <a:rPr lang="en-GB" sz="1400" dirty="0">
                          <a:solidFill>
                            <a:schemeClr val="tx2">
                              <a:lumMod val="50000"/>
                            </a:schemeClr>
                          </a:solidFill>
                        </a:rPr>
                        <a:t>15</a:t>
                      </a:r>
                    </a:p>
                  </a:txBody>
                  <a:tcPr/>
                </a:tc>
                <a:tc>
                  <a:txBody>
                    <a:bodyPr/>
                    <a:lstStyle/>
                    <a:p>
                      <a:pPr algn="l"/>
                      <a:endParaRPr lang="en-GB" sz="1400">
                        <a:solidFill>
                          <a:schemeClr val="tx2">
                            <a:lumMod val="50000"/>
                          </a:schemeClr>
                        </a:solidFill>
                      </a:endParaRPr>
                    </a:p>
                    <a:p>
                      <a:pPr algn="l"/>
                      <a:r>
                        <a:rPr lang="en-GB" sz="1400" dirty="0">
                          <a:solidFill>
                            <a:schemeClr val="tx2">
                              <a:lumMod val="50000"/>
                            </a:schemeClr>
                          </a:solidFill>
                        </a:rPr>
                        <a:t>Trained</a:t>
                      </a:r>
                      <a:r>
                        <a:rPr lang="en-GB" sz="1400" baseline="0" dirty="0">
                          <a:solidFill>
                            <a:schemeClr val="tx2">
                              <a:lumMod val="50000"/>
                            </a:schemeClr>
                          </a:solidFill>
                        </a:rPr>
                        <a:t> directly by the </a:t>
                      </a:r>
                      <a:r>
                        <a:rPr lang="en-GB" sz="1400" b="1" baseline="0" dirty="0">
                          <a:solidFill>
                            <a:schemeClr val="tx2">
                              <a:lumMod val="50000"/>
                            </a:schemeClr>
                          </a:solidFill>
                        </a:rPr>
                        <a:t>project and e</a:t>
                      </a:r>
                      <a:r>
                        <a:rPr lang="en-GB" sz="1400" b="1" dirty="0">
                          <a:solidFill>
                            <a:schemeClr val="tx2">
                              <a:lumMod val="50000"/>
                            </a:schemeClr>
                          </a:solidFill>
                        </a:rPr>
                        <a:t>xperienced</a:t>
                      </a:r>
                      <a:r>
                        <a:rPr lang="en-GB" sz="1400" b="1" baseline="0" dirty="0">
                          <a:solidFill>
                            <a:schemeClr val="tx2">
                              <a:lumMod val="50000"/>
                            </a:schemeClr>
                          </a:solidFill>
                        </a:rPr>
                        <a:t> through translator co-delivery: 8</a:t>
                      </a:r>
                    </a:p>
                    <a:p>
                      <a:pPr algn="l"/>
                      <a:endParaRPr lang="en-GB" sz="1400">
                        <a:solidFill>
                          <a:schemeClr val="tx2">
                            <a:lumMod val="50000"/>
                          </a:schemeClr>
                        </a:solidFill>
                      </a:endParaRPr>
                    </a:p>
                    <a:p>
                      <a:pPr marL="0" marR="0" indent="0" algn="l" rtl="0" eaLnBrk="1" fontAlgn="auto" latinLnBrk="0" hangingPunct="1">
                        <a:lnSpc>
                          <a:spcPct val="100000"/>
                        </a:lnSpc>
                        <a:spcBef>
                          <a:spcPts val="0"/>
                        </a:spcBef>
                        <a:spcAft>
                          <a:spcPts val="0"/>
                        </a:spcAft>
                        <a:buClrTx/>
                        <a:buSzTx/>
                        <a:buFontTx/>
                        <a:buNone/>
                      </a:pPr>
                      <a:r>
                        <a:rPr lang="en-GB" sz="1400" b="1" dirty="0">
                          <a:solidFill>
                            <a:schemeClr val="tx2">
                              <a:lumMod val="50000"/>
                            </a:schemeClr>
                          </a:solidFill>
                        </a:rPr>
                        <a:t>Trained and experienced through the</a:t>
                      </a:r>
                      <a:r>
                        <a:rPr lang="en-GB" sz="1400" b="1" baseline="0" dirty="0">
                          <a:solidFill>
                            <a:schemeClr val="tx2">
                              <a:lumMod val="50000"/>
                            </a:schemeClr>
                          </a:solidFill>
                        </a:rPr>
                        <a:t> remote strand</a:t>
                      </a:r>
                      <a:r>
                        <a:rPr lang="en-GB" sz="1400" b="1" dirty="0">
                          <a:solidFill>
                            <a:schemeClr val="tx2">
                              <a:lumMod val="50000"/>
                            </a:schemeClr>
                          </a:solidFill>
                        </a:rPr>
                        <a:t>: 9</a:t>
                      </a:r>
                      <a:endParaRPr lang="en-GB" sz="1400" b="1" baseline="0" dirty="0">
                        <a:solidFill>
                          <a:schemeClr val="tx2">
                            <a:lumMod val="50000"/>
                          </a:schemeClr>
                        </a:solidFill>
                      </a:endParaRPr>
                    </a:p>
                  </a:txBody>
                  <a:tcPr anchor="ctr"/>
                </a:tc>
                <a:extLst>
                  <a:ext uri="{0D108BD9-81ED-4DB2-BD59-A6C34878D82A}">
                    <a16:rowId xmlns:a16="http://schemas.microsoft.com/office/drawing/2014/main" val="10005"/>
                  </a:ext>
                </a:extLst>
              </a:tr>
            </a:tbl>
          </a:graphicData>
        </a:graphic>
      </p:graphicFrame>
      <p:sp>
        <p:nvSpPr>
          <p:cNvPr id="7" name="Title 4"/>
          <p:cNvSpPr>
            <a:spLocks noGrp="1"/>
          </p:cNvSpPr>
          <p:nvPr>
            <p:ph type="title"/>
          </p:nvPr>
        </p:nvSpPr>
        <p:spPr>
          <a:xfrm>
            <a:off x="495300" y="0"/>
            <a:ext cx="8915400" cy="665140"/>
          </a:xfrm>
        </p:spPr>
        <p:txBody>
          <a:bodyPr>
            <a:normAutofit/>
          </a:bodyPr>
          <a:lstStyle/>
          <a:p>
            <a:r>
              <a:rPr lang="en-GB" sz="2800" b="1"/>
              <a:t>Outcome 2a: teacher numbers (Y2)</a:t>
            </a:r>
          </a:p>
        </p:txBody>
      </p:sp>
    </p:spTree>
    <p:extLst>
      <p:ext uri="{BB962C8B-B14F-4D97-AF65-F5344CB8AC3E}">
        <p14:creationId xmlns:p14="http://schemas.microsoft.com/office/powerpoint/2010/main" val="1681690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83E587-CDA0-CE47-AF83-BF26282CDA58}" type="slidenum">
              <a:rPr lang="en-GB" smtClean="0"/>
              <a:t>28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231393349"/>
              </p:ext>
            </p:extLst>
          </p:nvPr>
        </p:nvGraphicFramePr>
        <p:xfrm>
          <a:off x="422583" y="857340"/>
          <a:ext cx="9193619" cy="5509004"/>
        </p:xfrm>
        <a:graphic>
          <a:graphicData uri="http://schemas.openxmlformats.org/drawingml/2006/table">
            <a:tbl>
              <a:tblPr firstRow="1" bandRow="1">
                <a:tableStyleId>{5C22544A-7EE6-4342-B048-85BDC9FD1C3A}</a:tableStyleId>
              </a:tblPr>
              <a:tblGrid>
                <a:gridCol w="1616452">
                  <a:extLst>
                    <a:ext uri="{9D8B030D-6E8A-4147-A177-3AD203B41FA5}">
                      <a16:colId xmlns:a16="http://schemas.microsoft.com/office/drawing/2014/main" val="20000"/>
                    </a:ext>
                  </a:extLst>
                </a:gridCol>
                <a:gridCol w="2980357">
                  <a:extLst>
                    <a:ext uri="{9D8B030D-6E8A-4147-A177-3AD203B41FA5}">
                      <a16:colId xmlns:a16="http://schemas.microsoft.com/office/drawing/2014/main" val="20001"/>
                    </a:ext>
                  </a:extLst>
                </a:gridCol>
                <a:gridCol w="2298405">
                  <a:extLst>
                    <a:ext uri="{9D8B030D-6E8A-4147-A177-3AD203B41FA5}">
                      <a16:colId xmlns:a16="http://schemas.microsoft.com/office/drawing/2014/main" val="20002"/>
                    </a:ext>
                  </a:extLst>
                </a:gridCol>
                <a:gridCol w="2298405">
                  <a:extLst>
                    <a:ext uri="{9D8B030D-6E8A-4147-A177-3AD203B41FA5}">
                      <a16:colId xmlns:a16="http://schemas.microsoft.com/office/drawing/2014/main" val="20003"/>
                    </a:ext>
                  </a:extLst>
                </a:gridCol>
              </a:tblGrid>
              <a:tr h="625893">
                <a:tc>
                  <a:txBody>
                    <a:bodyPr/>
                    <a:lstStyle/>
                    <a:p>
                      <a:r>
                        <a:rPr lang="en-GB" dirty="0"/>
                        <a:t>Year</a:t>
                      </a:r>
                    </a:p>
                  </a:txBody>
                  <a:tcPr/>
                </a:tc>
                <a:tc>
                  <a:txBody>
                    <a:bodyPr/>
                    <a:lstStyle/>
                    <a:p>
                      <a:r>
                        <a:rPr lang="en-GB" dirty="0"/>
                        <a:t>Activity type</a:t>
                      </a:r>
                    </a:p>
                  </a:txBody>
                  <a:tcPr/>
                </a:tc>
                <a:tc>
                  <a:txBody>
                    <a:bodyPr/>
                    <a:lstStyle/>
                    <a:p>
                      <a:r>
                        <a:rPr lang="en-GB" dirty="0"/>
                        <a:t>Number of teachers</a:t>
                      </a:r>
                      <a:endParaRPr lang="en-GB" dirty="0">
                        <a:solidFill>
                          <a:schemeClr val="accent6">
                            <a:lumMod val="50000"/>
                          </a:schemeClr>
                        </a:solidFill>
                      </a:endParaRPr>
                    </a:p>
                  </a:txBody>
                  <a:tcPr/>
                </a:tc>
                <a:tc>
                  <a:txBody>
                    <a:bodyPr/>
                    <a:lstStyle/>
                    <a:p>
                      <a:r>
                        <a:rPr lang="en-GB" dirty="0"/>
                        <a:t>Total</a:t>
                      </a:r>
                    </a:p>
                  </a:txBody>
                  <a:tcPr/>
                </a:tc>
                <a:extLst>
                  <a:ext uri="{0D108BD9-81ED-4DB2-BD59-A6C34878D82A}">
                    <a16:rowId xmlns:a16="http://schemas.microsoft.com/office/drawing/2014/main" val="10000"/>
                  </a:ext>
                </a:extLst>
              </a:tr>
              <a:tr h="557112">
                <a:tc rowSpan="4">
                  <a:txBody>
                    <a:bodyPr/>
                    <a:lstStyle/>
                    <a:p>
                      <a:pPr algn="ctr"/>
                      <a:r>
                        <a:rPr lang="en-GB" sz="1400" dirty="0">
                          <a:solidFill>
                            <a:schemeClr val="tx2">
                              <a:lumMod val="50000"/>
                            </a:schemeClr>
                          </a:solidFill>
                        </a:rPr>
                        <a:t>3</a:t>
                      </a:r>
                    </a:p>
                  </a:txBody>
                  <a:tcPr anchor="ctr"/>
                </a:tc>
                <a:tc>
                  <a:txBody>
                    <a:bodyPr/>
                    <a:lstStyle/>
                    <a:p>
                      <a:r>
                        <a:rPr lang="en-GB" sz="1400" dirty="0">
                          <a:solidFill>
                            <a:schemeClr val="tx2">
                              <a:lumMod val="50000"/>
                            </a:schemeClr>
                          </a:solidFill>
                        </a:rPr>
                        <a:t>Teachers trained through</a:t>
                      </a:r>
                      <a:r>
                        <a:rPr lang="en-GB" sz="1400" baseline="0" dirty="0">
                          <a:solidFill>
                            <a:schemeClr val="tx2">
                              <a:lumMod val="50000"/>
                            </a:schemeClr>
                          </a:solidFill>
                        </a:rPr>
                        <a:t> intro session (</a:t>
                      </a:r>
                      <a:r>
                        <a:rPr lang="en-GB" sz="1400" baseline="0" dirty="0">
                          <a:solidFill>
                            <a:srgbClr val="984807"/>
                          </a:solidFill>
                        </a:rPr>
                        <a:t>15</a:t>
                      </a:r>
                      <a:r>
                        <a:rPr lang="en-GB" sz="1400" baseline="0" dirty="0">
                          <a:solidFill>
                            <a:schemeClr val="tx2">
                              <a:lumMod val="50000"/>
                            </a:schemeClr>
                          </a:solidFill>
                        </a:rPr>
                        <a:t>) and webinar strand (</a:t>
                      </a:r>
                      <a:r>
                        <a:rPr lang="en-GB" sz="1400" baseline="0" dirty="0">
                          <a:solidFill>
                            <a:srgbClr val="984807"/>
                          </a:solidFill>
                        </a:rPr>
                        <a:t>12</a:t>
                      </a:r>
                      <a:r>
                        <a:rPr lang="en-GB" sz="1400" baseline="0" dirty="0">
                          <a:solidFill>
                            <a:schemeClr val="tx2">
                              <a:lumMod val="50000"/>
                            </a:schemeClr>
                          </a:solidFill>
                        </a:rPr>
                        <a:t>)</a:t>
                      </a:r>
                      <a:endParaRPr lang="en-GB" sz="1400" dirty="0">
                        <a:solidFill>
                          <a:schemeClr val="tx2">
                            <a:lumMod val="50000"/>
                          </a:schemeClr>
                        </a:solidFill>
                      </a:endParaRPr>
                    </a:p>
                  </a:txBody>
                  <a:tcPr/>
                </a:tc>
                <a:tc>
                  <a:txBody>
                    <a:bodyPr/>
                    <a:lstStyle/>
                    <a:p>
                      <a:r>
                        <a:rPr lang="en-GB" sz="1400" dirty="0">
                          <a:solidFill>
                            <a:schemeClr val="tx2">
                              <a:lumMod val="50000"/>
                            </a:schemeClr>
                          </a:solidFill>
                        </a:rPr>
                        <a:t>27</a:t>
                      </a:r>
                    </a:p>
                  </a:txBody>
                  <a:tcPr/>
                </a:tc>
                <a:tc rowSpan="2">
                  <a:txBody>
                    <a:bodyPr/>
                    <a:lstStyle/>
                    <a:p>
                      <a:pPr algn="l"/>
                      <a:r>
                        <a:rPr lang="en-GB" sz="1400" dirty="0">
                          <a:solidFill>
                            <a:schemeClr val="tx2">
                              <a:lumMod val="50000"/>
                            </a:schemeClr>
                          </a:solidFill>
                        </a:rPr>
                        <a:t>Trained directly by the project: 27</a:t>
                      </a:r>
                    </a:p>
                    <a:p>
                      <a:pPr algn="l"/>
                      <a:endParaRPr lang="en-GB" sz="1400">
                        <a:solidFill>
                          <a:schemeClr val="tx2">
                            <a:lumMod val="50000"/>
                          </a:schemeClr>
                        </a:solidFill>
                      </a:endParaRPr>
                    </a:p>
                    <a:p>
                      <a:pPr algn="l"/>
                      <a:r>
                        <a:rPr lang="en-GB" sz="1400" dirty="0">
                          <a:solidFill>
                            <a:schemeClr val="tx2">
                              <a:lumMod val="50000"/>
                            </a:schemeClr>
                          </a:solidFill>
                        </a:rPr>
                        <a:t>Trained or reached directly by trained teachers 72</a:t>
                      </a:r>
                      <a:r>
                        <a:rPr lang="en-GB" sz="1400" baseline="0" dirty="0">
                          <a:solidFill>
                            <a:schemeClr val="tx2">
                              <a:lumMod val="50000"/>
                            </a:schemeClr>
                          </a:solidFill>
                        </a:rPr>
                        <a:t>:</a:t>
                      </a:r>
                      <a:endParaRPr lang="en-GB" sz="1400" dirty="0">
                        <a:solidFill>
                          <a:schemeClr val="tx2">
                            <a:lumMod val="50000"/>
                          </a:schemeClr>
                        </a:solidFill>
                      </a:endParaRPr>
                    </a:p>
                  </a:txBody>
                  <a:tcPr anchor="ctr"/>
                </a:tc>
                <a:extLst>
                  <a:ext uri="{0D108BD9-81ED-4DB2-BD59-A6C34878D82A}">
                    <a16:rowId xmlns:a16="http://schemas.microsoft.com/office/drawing/2014/main" val="10001"/>
                  </a:ext>
                </a:extLst>
              </a:tr>
              <a:tr h="786511">
                <a:tc vMerge="1">
                  <a:txBody>
                    <a:bodyPr/>
                    <a:lstStyle/>
                    <a:p>
                      <a:endParaRPr lang="en-GB" sz="1400">
                        <a:solidFill>
                          <a:schemeClr val="tx2">
                            <a:lumMod val="50000"/>
                          </a:schemeClr>
                        </a:solidFill>
                      </a:endParaRPr>
                    </a:p>
                  </a:txBody>
                  <a:tcPr/>
                </a:tc>
                <a:tc>
                  <a:txBody>
                    <a:bodyPr/>
                    <a:lstStyle/>
                    <a:p>
                      <a:r>
                        <a:rPr lang="en-GB" sz="1400" dirty="0">
                          <a:solidFill>
                            <a:schemeClr val="tx2">
                              <a:lumMod val="50000"/>
                            </a:schemeClr>
                          </a:solidFill>
                        </a:rPr>
                        <a:t>Other teachers reached through talks or in-school advocacy, including assemblies and showcase</a:t>
                      </a:r>
                      <a:r>
                        <a:rPr lang="en-GB" sz="1400" baseline="0" dirty="0">
                          <a:solidFill>
                            <a:schemeClr val="tx2">
                              <a:lumMod val="50000"/>
                            </a:schemeClr>
                          </a:solidFill>
                        </a:rPr>
                        <a:t> events</a:t>
                      </a:r>
                      <a:endParaRPr lang="en-GB" sz="1400" dirty="0">
                        <a:solidFill>
                          <a:schemeClr val="tx2">
                            <a:lumMod val="50000"/>
                          </a:schemeClr>
                        </a:solidFill>
                      </a:endParaRPr>
                    </a:p>
                  </a:txBody>
                  <a:tcPr/>
                </a:tc>
                <a:tc>
                  <a:txBody>
                    <a:bodyPr/>
                    <a:lstStyle/>
                    <a:p>
                      <a:r>
                        <a:rPr lang="en-GB" sz="1400" dirty="0">
                          <a:solidFill>
                            <a:schemeClr val="tx2">
                              <a:lumMod val="50000"/>
                            </a:schemeClr>
                          </a:solidFill>
                        </a:rPr>
                        <a:t>72 </a:t>
                      </a:r>
                      <a:r>
                        <a:rPr lang="en-GB" sz="1400" dirty="0">
                          <a:solidFill>
                            <a:srgbClr val="984807"/>
                          </a:solidFill>
                        </a:rPr>
                        <a:t>(across both the assemblies and the showcase sessions; possibly some duplication)</a:t>
                      </a:r>
                    </a:p>
                  </a:txBody>
                  <a:tcPr/>
                </a:tc>
                <a:tc vMerge="1">
                  <a:txBody>
                    <a:bodyPr/>
                    <a:lstStyle/>
                    <a:p>
                      <a:endParaRPr lang="en-GB" sz="1400">
                        <a:solidFill>
                          <a:schemeClr val="tx2">
                            <a:lumMod val="50000"/>
                          </a:schemeClr>
                        </a:solidFill>
                      </a:endParaRPr>
                    </a:p>
                  </a:txBody>
                  <a:tcPr/>
                </a:tc>
                <a:extLst>
                  <a:ext uri="{0D108BD9-81ED-4DB2-BD59-A6C34878D82A}">
                    <a16:rowId xmlns:a16="http://schemas.microsoft.com/office/drawing/2014/main" val="10002"/>
                  </a:ext>
                </a:extLst>
              </a:tr>
              <a:tr h="786511">
                <a:tc vMerge="1">
                  <a:txBody>
                    <a:bodyPr/>
                    <a:lstStyle/>
                    <a:p>
                      <a:endParaRPr lang="en-GB" sz="1400">
                        <a:solidFill>
                          <a:schemeClr val="tx2">
                            <a:lumMod val="50000"/>
                          </a:schemeClr>
                        </a:solidFill>
                      </a:endParaRPr>
                    </a:p>
                  </a:txBody>
                  <a:tcPr/>
                </a:tc>
                <a:tc>
                  <a:txBody>
                    <a:bodyPr/>
                    <a:lstStyle/>
                    <a:p>
                      <a:r>
                        <a:rPr lang="en-GB" sz="1400" dirty="0">
                          <a:solidFill>
                            <a:schemeClr val="tx2">
                              <a:lumMod val="50000"/>
                            </a:schemeClr>
                          </a:solidFill>
                        </a:rPr>
                        <a:t>Teachers</a:t>
                      </a:r>
                      <a:r>
                        <a:rPr lang="en-GB" sz="1400" baseline="0" dirty="0">
                          <a:solidFill>
                            <a:schemeClr val="tx2">
                              <a:lumMod val="50000"/>
                            </a:schemeClr>
                          </a:solidFill>
                        </a:rPr>
                        <a:t> c</a:t>
                      </a:r>
                      <a:r>
                        <a:rPr lang="en-GB" sz="1400" dirty="0">
                          <a:solidFill>
                            <a:schemeClr val="tx2">
                              <a:lumMod val="50000"/>
                            </a:schemeClr>
                          </a:solidFill>
                        </a:rPr>
                        <a:t>o-delivering (15) or supporting (13) translator-led sessions</a:t>
                      </a:r>
                    </a:p>
                  </a:txBody>
                  <a:tcPr/>
                </a:tc>
                <a:tc>
                  <a:txBody>
                    <a:bodyPr/>
                    <a:lstStyle/>
                    <a:p>
                      <a:r>
                        <a:rPr lang="en-GB" sz="1400" dirty="0">
                          <a:solidFill>
                            <a:schemeClr val="tx2">
                              <a:lumMod val="50000"/>
                            </a:schemeClr>
                          </a:solidFill>
                        </a:rPr>
                        <a:t>28</a:t>
                      </a:r>
                    </a:p>
                  </a:txBody>
                  <a:tcPr/>
                </a:tc>
                <a:tc rowSpan="2">
                  <a:txBody>
                    <a:bodyPr/>
                    <a:lstStyle/>
                    <a:p>
                      <a:pPr algn="l"/>
                      <a:r>
                        <a:rPr lang="en-GB" sz="1400" dirty="0">
                          <a:solidFill>
                            <a:schemeClr val="tx2">
                              <a:lumMod val="50000"/>
                            </a:schemeClr>
                          </a:solidFill>
                        </a:rPr>
                        <a:t>Experienced</a:t>
                      </a:r>
                      <a:r>
                        <a:rPr lang="en-GB" sz="1400" baseline="0" dirty="0">
                          <a:solidFill>
                            <a:schemeClr val="tx2">
                              <a:lumMod val="50000"/>
                            </a:schemeClr>
                          </a:solidFill>
                        </a:rPr>
                        <a:t> through translator co-delivery: 28</a:t>
                      </a:r>
                    </a:p>
                    <a:p>
                      <a:pPr algn="l"/>
                      <a:endParaRPr lang="en-GB" sz="1400" baseline="0">
                        <a:solidFill>
                          <a:schemeClr val="tx2">
                            <a:lumMod val="50000"/>
                          </a:schemeClr>
                        </a:solidFill>
                      </a:endParaRPr>
                    </a:p>
                    <a:p>
                      <a:pPr algn="l"/>
                      <a:r>
                        <a:rPr lang="en-GB" sz="1400" baseline="0" dirty="0">
                          <a:solidFill>
                            <a:schemeClr val="tx2">
                              <a:lumMod val="50000"/>
                            </a:schemeClr>
                          </a:solidFill>
                        </a:rPr>
                        <a:t>Experienced through independent delivery: 13</a:t>
                      </a:r>
                      <a:endParaRPr lang="en-GB" sz="1400" dirty="0">
                        <a:solidFill>
                          <a:schemeClr val="tx2">
                            <a:lumMod val="50000"/>
                          </a:schemeClr>
                        </a:solidFill>
                      </a:endParaRPr>
                    </a:p>
                    <a:p>
                      <a:pPr algn="l"/>
                      <a:endParaRPr lang="en-GB" sz="1400">
                        <a:solidFill>
                          <a:schemeClr val="tx2">
                            <a:lumMod val="50000"/>
                          </a:schemeClr>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400" b="1" dirty="0">
                          <a:solidFill>
                            <a:schemeClr val="tx2">
                              <a:lumMod val="50000"/>
                            </a:schemeClr>
                          </a:solidFill>
                        </a:rPr>
                        <a:t>Trained directly by the project and experienced: 24</a:t>
                      </a:r>
                    </a:p>
                  </a:txBody>
                  <a:tcPr anchor="ctr"/>
                </a:tc>
                <a:extLst>
                  <a:ext uri="{0D108BD9-81ED-4DB2-BD59-A6C34878D82A}">
                    <a16:rowId xmlns:a16="http://schemas.microsoft.com/office/drawing/2014/main" val="10003"/>
                  </a:ext>
                </a:extLst>
              </a:tr>
              <a:tr h="1394784">
                <a:tc vMerge="1">
                  <a:txBody>
                    <a:bodyPr/>
                    <a:lstStyle/>
                    <a:p>
                      <a:endParaRPr lang="en-GB" sz="1400">
                        <a:solidFill>
                          <a:schemeClr val="tx2">
                            <a:lumMod val="50000"/>
                          </a:schemeClr>
                        </a:solidFill>
                      </a:endParaRPr>
                    </a:p>
                  </a:txBody>
                  <a:tcPr/>
                </a:tc>
                <a:tc>
                  <a:txBody>
                    <a:bodyPr/>
                    <a:lstStyle/>
                    <a:p>
                      <a:r>
                        <a:rPr lang="en-GB" sz="1400" dirty="0">
                          <a:solidFill>
                            <a:schemeClr val="tx2">
                              <a:lumMod val="50000"/>
                            </a:schemeClr>
                          </a:solidFill>
                        </a:rPr>
                        <a:t>Teachers</a:t>
                      </a:r>
                      <a:r>
                        <a:rPr lang="en-GB" sz="1400" baseline="0" dirty="0">
                          <a:solidFill>
                            <a:schemeClr val="tx2">
                              <a:lumMod val="50000"/>
                            </a:schemeClr>
                          </a:solidFill>
                        </a:rPr>
                        <a:t> delivering independently having been trained through the </a:t>
                      </a:r>
                      <a:r>
                        <a:rPr lang="en-GB" sz="1400" baseline="0" dirty="0">
                          <a:solidFill>
                            <a:schemeClr val="accent6">
                              <a:lumMod val="50000"/>
                            </a:schemeClr>
                          </a:solidFill>
                        </a:rPr>
                        <a:t>webinar strand (9)</a:t>
                      </a:r>
                      <a:r>
                        <a:rPr lang="en-GB" sz="1400" baseline="0" dirty="0">
                          <a:solidFill>
                            <a:schemeClr val="tx2">
                              <a:lumMod val="50000"/>
                            </a:schemeClr>
                          </a:solidFill>
                        </a:rPr>
                        <a:t> or learning from their colleagues (4)</a:t>
                      </a:r>
                      <a:endParaRPr lang="en-GB" sz="1400" dirty="0">
                        <a:solidFill>
                          <a:schemeClr val="tx2">
                            <a:lumMod val="50000"/>
                          </a:schemeClr>
                        </a:solidFill>
                      </a:endParaRPr>
                    </a:p>
                  </a:txBody>
                  <a:tcPr/>
                </a:tc>
                <a:tc>
                  <a:txBody>
                    <a:bodyPr/>
                    <a:lstStyle/>
                    <a:p>
                      <a:r>
                        <a:rPr lang="en-GB" sz="1400" dirty="0">
                          <a:solidFill>
                            <a:schemeClr val="tx2">
                              <a:lumMod val="50000"/>
                            </a:schemeClr>
                          </a:solidFill>
                        </a:rPr>
                        <a:t>13</a:t>
                      </a:r>
                    </a:p>
                  </a:txBody>
                  <a:tcPr/>
                </a:tc>
                <a:tc vMerge="1">
                  <a:txBody>
                    <a:bodyPr/>
                    <a:lstStyle/>
                    <a:p>
                      <a:endParaRPr lang="en-GB" sz="1400">
                        <a:solidFill>
                          <a:schemeClr val="tx2">
                            <a:lumMod val="50000"/>
                          </a:schemeClr>
                        </a:solidFill>
                      </a:endParaRPr>
                    </a:p>
                  </a:txBody>
                  <a:tcPr/>
                </a:tc>
                <a:extLst>
                  <a:ext uri="{0D108BD9-81ED-4DB2-BD59-A6C34878D82A}">
                    <a16:rowId xmlns:a16="http://schemas.microsoft.com/office/drawing/2014/main" val="10004"/>
                  </a:ext>
                </a:extLst>
              </a:tr>
              <a:tr h="1199824">
                <a:tc gridSpan="3">
                  <a:txBody>
                    <a:bodyPr/>
                    <a:lstStyle/>
                    <a:p>
                      <a:pPr algn="ctr"/>
                      <a:r>
                        <a:rPr lang="en-GB" sz="1400" dirty="0">
                          <a:solidFill>
                            <a:schemeClr val="tx2">
                              <a:lumMod val="50000"/>
                            </a:schemeClr>
                          </a:solidFill>
                        </a:rPr>
                        <a:t>3-year total (target: 25)</a:t>
                      </a:r>
                    </a:p>
                  </a:txBody>
                  <a:tcPr anchor="ctr"/>
                </a:tc>
                <a:tc hMerge="1">
                  <a:txBody>
                    <a:bodyPr/>
                    <a:lstStyle/>
                    <a:p>
                      <a:endParaRPr lang="en-GB" sz="1400">
                        <a:solidFill>
                          <a:schemeClr val="tx2">
                            <a:lumMod val="50000"/>
                          </a:schemeClr>
                        </a:solidFill>
                      </a:endParaRPr>
                    </a:p>
                  </a:txBody>
                  <a:tcPr/>
                </a:tc>
                <a:tc hMerge="1">
                  <a:txBody>
                    <a:bodyPr/>
                    <a:lstStyle/>
                    <a:p>
                      <a:endParaRPr lang="en-GB" sz="1400">
                        <a:solidFill>
                          <a:schemeClr val="tx2">
                            <a:lumMod val="5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b="1" dirty="0">
                          <a:solidFill>
                            <a:schemeClr val="tx2">
                              <a:lumMod val="50000"/>
                            </a:schemeClr>
                          </a:solidFill>
                        </a:rPr>
                        <a:t>Teachers trained directly by the project and experienced: 42</a:t>
                      </a:r>
                    </a:p>
                  </a:txBody>
                  <a:tcPr anchor="ctr"/>
                </a:tc>
                <a:extLst>
                  <a:ext uri="{0D108BD9-81ED-4DB2-BD59-A6C34878D82A}">
                    <a16:rowId xmlns:a16="http://schemas.microsoft.com/office/drawing/2014/main" val="10005"/>
                  </a:ext>
                </a:extLst>
              </a:tr>
            </a:tbl>
          </a:graphicData>
        </a:graphic>
      </p:graphicFrame>
      <p:sp>
        <p:nvSpPr>
          <p:cNvPr id="7" name="Title 4"/>
          <p:cNvSpPr>
            <a:spLocks noGrp="1"/>
          </p:cNvSpPr>
          <p:nvPr>
            <p:ph type="title"/>
          </p:nvPr>
        </p:nvSpPr>
        <p:spPr>
          <a:xfrm>
            <a:off x="495300" y="0"/>
            <a:ext cx="8915400" cy="665140"/>
          </a:xfrm>
        </p:spPr>
        <p:txBody>
          <a:bodyPr>
            <a:normAutofit/>
          </a:bodyPr>
          <a:lstStyle/>
          <a:p>
            <a:r>
              <a:rPr lang="en-GB" sz="2800" b="1"/>
              <a:t>2a: teacher numbers (Y3 + total)</a:t>
            </a:r>
          </a:p>
        </p:txBody>
      </p:sp>
    </p:spTree>
    <p:extLst>
      <p:ext uri="{BB962C8B-B14F-4D97-AF65-F5344CB8AC3E}">
        <p14:creationId xmlns:p14="http://schemas.microsoft.com/office/powerpoint/2010/main" val="1398659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GB" sz="2400" dirty="0"/>
              <a:t>Structured by the project’s priority teacher outcomes:</a:t>
            </a:r>
          </a:p>
          <a:p>
            <a:pPr marL="0" indent="0">
              <a:buNone/>
            </a:pPr>
            <a:endParaRPr lang="en-GB" sz="2400" dirty="0"/>
          </a:p>
          <a:p>
            <a:pPr marL="457200" indent="-457200">
              <a:buAutoNum type="arabicPeriod"/>
            </a:pPr>
            <a:r>
              <a:rPr lang="en-GB" sz="2400" dirty="0"/>
              <a:t>Greater ability to engage students in language learning/ multilingualism</a:t>
            </a:r>
          </a:p>
          <a:p>
            <a:pPr marL="457200" indent="-457200">
              <a:buAutoNum type="arabicPeriod"/>
            </a:pPr>
            <a:r>
              <a:rPr lang="en-GB" sz="2400" dirty="0"/>
              <a:t>Greater ability to use translation creatively</a:t>
            </a:r>
          </a:p>
          <a:p>
            <a:pPr marL="457200" indent="-457200">
              <a:buAutoNum type="arabicPeriod"/>
            </a:pPr>
            <a:r>
              <a:rPr lang="en-GB" sz="2400" dirty="0"/>
              <a:t>Greater access to creative translation resources, including classroom activities and the Prize (reported against overall outcome 3, below)</a:t>
            </a:r>
          </a:p>
          <a:p>
            <a:pPr marL="457200" indent="-457200">
              <a:buAutoNum type="arabicPeriod"/>
            </a:pPr>
            <a:endParaRPr lang="en-GB" sz="2400" dirty="0"/>
          </a:p>
          <a:p>
            <a:pPr marL="0" indent="0">
              <a:buNone/>
            </a:pPr>
            <a:endParaRPr lang="en-GB" sz="2400" dirty="0"/>
          </a:p>
          <a:p>
            <a:endParaRPr lang="en-GB" sz="2400" dirty="0"/>
          </a:p>
        </p:txBody>
      </p:sp>
      <p:sp>
        <p:nvSpPr>
          <p:cNvPr id="3" name="Slide Number Placeholder 2"/>
          <p:cNvSpPr>
            <a:spLocks noGrp="1"/>
          </p:cNvSpPr>
          <p:nvPr>
            <p:ph type="sldNum" sz="quarter" idx="12"/>
          </p:nvPr>
        </p:nvSpPr>
        <p:spPr/>
        <p:txBody>
          <a:bodyPr/>
          <a:lstStyle/>
          <a:p>
            <a:fld id="{5A83E587-CDA0-CE47-AF83-BF26282CDA58}" type="slidenum">
              <a:rPr lang="en-GB" smtClean="0"/>
              <a:t>29</a:t>
            </a:fld>
            <a:endParaRPr lang="en-GB"/>
          </a:p>
        </p:txBody>
      </p:sp>
      <p:sp>
        <p:nvSpPr>
          <p:cNvPr id="5" name="Title 4"/>
          <p:cNvSpPr>
            <a:spLocks noGrp="1"/>
          </p:cNvSpPr>
          <p:nvPr>
            <p:ph type="title"/>
          </p:nvPr>
        </p:nvSpPr>
        <p:spPr/>
        <p:txBody>
          <a:bodyPr>
            <a:normAutofit/>
          </a:bodyPr>
          <a:lstStyle/>
          <a:p>
            <a:r>
              <a:rPr lang="en-GB" sz="3600" b="1"/>
              <a:t>Outcome 2b: how teachers benefitted</a:t>
            </a:r>
          </a:p>
        </p:txBody>
      </p:sp>
    </p:spTree>
    <p:extLst>
      <p:ext uri="{BB962C8B-B14F-4D97-AF65-F5344CB8AC3E}">
        <p14:creationId xmlns:p14="http://schemas.microsoft.com/office/powerpoint/2010/main" val="3699957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Autofit/>
          </a:bodyPr>
          <a:lstStyle/>
          <a:p>
            <a:pPr marL="0" indent="0">
              <a:buNone/>
            </a:pPr>
            <a:r>
              <a:rPr lang="en-GB" sz="1600" b="1"/>
              <a:t>From translators</a:t>
            </a:r>
          </a:p>
          <a:p>
            <a:pPr lvl="0"/>
            <a:r>
              <a:rPr lang="en-GB" sz="1600"/>
              <a:t>Two interviews with the case study school translator</a:t>
            </a:r>
          </a:p>
          <a:p>
            <a:pPr lvl="0"/>
            <a:r>
              <a:rPr lang="en-GB" sz="1600"/>
              <a:t>Observation of one classroom session and one school meeting, delivered by the same translator</a:t>
            </a:r>
          </a:p>
          <a:p>
            <a:pPr lvl="0"/>
            <a:r>
              <a:rPr lang="en-GB" sz="1600"/>
              <a:t>Survey feedback from four translators</a:t>
            </a:r>
          </a:p>
          <a:p>
            <a:pPr lvl="0"/>
            <a:r>
              <a:rPr lang="en-GB" sz="1600"/>
              <a:t>A reflective learning session with four translators</a:t>
            </a:r>
          </a:p>
          <a:p>
            <a:r>
              <a:rPr lang="en-GB" sz="1600"/>
              <a:t>18 student session monitoring forms including observations and reflective comments from the spring workshops</a:t>
            </a:r>
          </a:p>
          <a:p>
            <a:r>
              <a:rPr lang="en-GB" sz="1600"/>
              <a:t>8 assembly session monitoring forms including observations and reflective comments </a:t>
            </a:r>
          </a:p>
          <a:p>
            <a:r>
              <a:rPr lang="en-GB" sz="1600"/>
              <a:t>7 teacher showcase session monitoring forms including observations and reflective comments </a:t>
            </a:r>
          </a:p>
          <a:p>
            <a:pPr lvl="0"/>
            <a:r>
              <a:rPr lang="en-GB" sz="1600"/>
              <a:t>Email correspondence and sharing</a:t>
            </a:r>
          </a:p>
          <a:p>
            <a:pPr lvl="0"/>
            <a:endParaRPr lang="en-GB" sz="1600"/>
          </a:p>
          <a:p>
            <a:pPr marL="0" indent="0">
              <a:buNone/>
            </a:pPr>
            <a:r>
              <a:rPr lang="en-GB" sz="1600" b="1"/>
              <a:t>From the project team</a:t>
            </a:r>
          </a:p>
          <a:p>
            <a:pPr lvl="0"/>
            <a:r>
              <a:rPr lang="en-GB" sz="1600"/>
              <a:t>Two interviews with the Director (Charlotte Ryland)</a:t>
            </a:r>
          </a:p>
          <a:p>
            <a:pPr lvl="0"/>
            <a:r>
              <a:rPr lang="en-GB" sz="1600"/>
              <a:t>A team reflective session with the Programme Manager (Stacie Allan) and Programme Assistant (Rosie Eyre)</a:t>
            </a:r>
          </a:p>
          <a:p>
            <a:pPr lvl="0"/>
            <a:r>
              <a:rPr lang="en-GB" sz="1600"/>
              <a:t>Email correspondence and sharing</a:t>
            </a:r>
          </a:p>
          <a:p>
            <a:r>
              <a:rPr lang="en-GB" sz="1600"/>
              <a:t>A discussion of the evaluation findings (this document)</a:t>
            </a:r>
          </a:p>
          <a:p>
            <a:pPr marL="0" indent="0">
              <a:buNone/>
            </a:pPr>
            <a:endParaRPr lang="en-GB" sz="1600"/>
          </a:p>
        </p:txBody>
      </p:sp>
      <p:sp>
        <p:nvSpPr>
          <p:cNvPr id="3" name="Slide Number Placeholder 2"/>
          <p:cNvSpPr>
            <a:spLocks noGrp="1"/>
          </p:cNvSpPr>
          <p:nvPr>
            <p:ph type="sldNum" sz="quarter" idx="12"/>
          </p:nvPr>
        </p:nvSpPr>
        <p:spPr/>
        <p:txBody>
          <a:bodyPr/>
          <a:lstStyle/>
          <a:p>
            <a:fld id="{5A83E587-CDA0-CE47-AF83-BF26282CDA58}" type="slidenum">
              <a:rPr lang="en-GB" smtClean="0"/>
              <a:t>3</a:t>
            </a:fld>
            <a:endParaRPr lang="en-GB"/>
          </a:p>
        </p:txBody>
      </p:sp>
      <p:sp>
        <p:nvSpPr>
          <p:cNvPr id="5" name="Title 4"/>
          <p:cNvSpPr>
            <a:spLocks noGrp="1"/>
          </p:cNvSpPr>
          <p:nvPr>
            <p:ph type="title"/>
          </p:nvPr>
        </p:nvSpPr>
        <p:spPr>
          <a:xfrm>
            <a:off x="495300" y="234326"/>
            <a:ext cx="8915400" cy="1143000"/>
          </a:xfrm>
        </p:spPr>
        <p:txBody>
          <a:bodyPr>
            <a:normAutofit/>
          </a:bodyPr>
          <a:lstStyle/>
          <a:p>
            <a:r>
              <a:rPr lang="en-GB" sz="4000"/>
              <a:t>Summary of information collected (2)</a:t>
            </a:r>
          </a:p>
        </p:txBody>
      </p:sp>
    </p:spTree>
    <p:extLst>
      <p:ext uri="{BB962C8B-B14F-4D97-AF65-F5344CB8AC3E}">
        <p14:creationId xmlns:p14="http://schemas.microsoft.com/office/powerpoint/2010/main" val="2681677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277710"/>
            <a:ext cx="8915400" cy="5293070"/>
          </a:xfrm>
        </p:spPr>
        <p:txBody>
          <a:bodyPr vert="horz" lIns="91440" tIns="45720" rIns="91440" bIns="45720" rtlCol="0" anchor="t">
            <a:normAutofit lnSpcReduction="10000"/>
          </a:bodyPr>
          <a:lstStyle/>
          <a:p>
            <a:pPr marL="0" indent="0">
              <a:buNone/>
            </a:pPr>
            <a:r>
              <a:rPr lang="en-GB" sz="1800" dirty="0"/>
              <a:t>Feedback from interviews, group discussions and email contact with teachers in Y3 suggests that this outcome has been met well, as in Y1, at least with regards to language learning. There was less evidence in Y2, perhaps due to the limited direct contact teachers had with translators throughout that year, and on-going disruption due to COVID restrictions (see previous evaluation reports for further detail). </a:t>
            </a:r>
            <a:endParaRPr lang="en-GB" sz="1800"/>
          </a:p>
          <a:p>
            <a:pPr marL="0" indent="0">
              <a:buNone/>
            </a:pPr>
            <a:endParaRPr lang="en-GB" sz="1800"/>
          </a:p>
          <a:p>
            <a:pPr marL="0" indent="0">
              <a:buNone/>
            </a:pPr>
            <a:r>
              <a:rPr lang="en-GB" sz="1800" dirty="0"/>
              <a:t>In Y3 we ran a survey including all of the teachers from the whole project. 10 out of 11 teachers responding to the survey agreed that ‘</a:t>
            </a:r>
            <a:r>
              <a:rPr lang="en-GB" sz="1800" dirty="0">
                <a:ea typeface="Calibri"/>
                <a:cs typeface="Calibri"/>
              </a:rPr>
              <a:t>I have learnt new ways to engage students in language learning</a:t>
            </a:r>
            <a:r>
              <a:rPr lang="en-GB" sz="1800" dirty="0"/>
              <a:t>’.</a:t>
            </a:r>
            <a:endParaRPr lang="en-GB" sz="1800" dirty="0">
              <a:cs typeface="Calibri"/>
            </a:endParaRPr>
          </a:p>
          <a:p>
            <a:pPr marL="0" indent="0">
              <a:buNone/>
            </a:pPr>
            <a:endParaRPr lang="en-GB" sz="1800"/>
          </a:p>
          <a:p>
            <a:pPr marL="0" indent="0">
              <a:buNone/>
            </a:pPr>
            <a:r>
              <a:rPr lang="en-GB" sz="1800" dirty="0"/>
              <a:t>8 out of 11 teachers responding to the survey agreed that ‘</a:t>
            </a:r>
            <a:r>
              <a:rPr lang="en-GB" sz="1800" dirty="0">
                <a:ea typeface="Calibri"/>
                <a:cs typeface="Calibri"/>
              </a:rPr>
              <a:t>I feel more able to engage with multilingual students’, with one adding that the Urdu spotlight raised both the language’s profile and </a:t>
            </a:r>
            <a:r>
              <a:rPr lang="en-GB" sz="1800" i="1" dirty="0">
                <a:ea typeface="Calibri"/>
                <a:cs typeface="Calibri"/>
              </a:rPr>
              <a:t>the importance of children’s home language skills.</a:t>
            </a:r>
          </a:p>
          <a:p>
            <a:pPr marL="0" indent="0">
              <a:buNone/>
            </a:pPr>
            <a:endParaRPr lang="en-GB" sz="1800" i="1">
              <a:ea typeface="Calibri"/>
              <a:cs typeface="Calibri"/>
            </a:endParaRPr>
          </a:p>
          <a:p>
            <a:pPr marL="0" indent="0">
              <a:buNone/>
            </a:pPr>
            <a:r>
              <a:rPr lang="en-GB" sz="1800" dirty="0">
                <a:ea typeface="Calibri"/>
                <a:cs typeface="Calibri"/>
              </a:rPr>
              <a:t>There was little feedback on this outcome from other individual or group conversations in Y3</a:t>
            </a:r>
            <a:r>
              <a:rPr lang="en-GB" sz="1800" dirty="0"/>
              <a:t>, although at least two teachers enjoyed the opportunity sessions gave for some EAL students to shine. If future projects include this outcome it could be useful to create specific activities with this in mind.</a:t>
            </a:r>
            <a:endParaRPr lang="en-GB" sz="1800" dirty="0">
              <a:cs typeface="Calibri"/>
            </a:endParaRPr>
          </a:p>
        </p:txBody>
      </p:sp>
      <p:sp>
        <p:nvSpPr>
          <p:cNvPr id="3" name="Slide Number Placeholder 2"/>
          <p:cNvSpPr>
            <a:spLocks noGrp="1"/>
          </p:cNvSpPr>
          <p:nvPr>
            <p:ph type="sldNum" sz="quarter" idx="12"/>
          </p:nvPr>
        </p:nvSpPr>
        <p:spPr/>
        <p:txBody>
          <a:bodyPr/>
          <a:lstStyle/>
          <a:p>
            <a:fld id="{5A83E587-CDA0-CE47-AF83-BF26282CDA58}" type="slidenum">
              <a:rPr lang="en-GB" smtClean="0"/>
              <a:t>30</a:t>
            </a:fld>
            <a:endParaRPr lang="en-GB"/>
          </a:p>
        </p:txBody>
      </p:sp>
      <p:sp>
        <p:nvSpPr>
          <p:cNvPr id="5" name="Title 4"/>
          <p:cNvSpPr>
            <a:spLocks noGrp="1"/>
          </p:cNvSpPr>
          <p:nvPr>
            <p:ph type="title"/>
          </p:nvPr>
        </p:nvSpPr>
        <p:spPr>
          <a:xfrm>
            <a:off x="495300" y="153702"/>
            <a:ext cx="8915400" cy="813773"/>
          </a:xfrm>
        </p:spPr>
        <p:txBody>
          <a:bodyPr>
            <a:normAutofit fontScale="90000"/>
          </a:bodyPr>
          <a:lstStyle/>
          <a:p>
            <a:r>
              <a:rPr lang="en-GB" sz="3600" b="1"/>
              <a:t>Teachers: greater ability to engage students in language learning/ multilingualism</a:t>
            </a: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4D863804-19C7-C5CF-AB72-71299A99CA92}"/>
                  </a:ext>
                </a:extLst>
              </p14:cNvPr>
              <p14:cNvContentPartPr/>
              <p14:nvPr/>
            </p14:nvContentPartPr>
            <p14:xfrm>
              <a:off x="5374020" y="2005802"/>
              <a:ext cx="14407" cy="14407"/>
            </p14:xfrm>
          </p:contentPart>
        </mc:Choice>
        <mc:Fallback xmlns="">
          <p:pic>
            <p:nvPicPr>
              <p:cNvPr id="2" name="Ink 1">
                <a:extLst>
                  <a:ext uri="{FF2B5EF4-FFF2-40B4-BE49-F238E27FC236}">
                    <a16:creationId xmlns:a16="http://schemas.microsoft.com/office/drawing/2014/main" id="{4D863804-19C7-C5CF-AB72-71299A99CA92}"/>
                  </a:ext>
                </a:extLst>
              </p:cNvPr>
              <p:cNvPicPr/>
              <p:nvPr/>
            </p:nvPicPr>
            <p:blipFill>
              <a:blip r:embed="rId4"/>
              <a:stretch>
                <a:fillRect/>
              </a:stretch>
            </p:blipFill>
            <p:spPr>
              <a:xfrm>
                <a:off x="4653670" y="1285452"/>
                <a:ext cx="1440700" cy="1440700"/>
              </a:xfrm>
              <a:prstGeom prst="rect">
                <a:avLst/>
              </a:prstGeom>
            </p:spPr>
          </p:pic>
        </mc:Fallback>
      </mc:AlternateContent>
    </p:spTree>
    <p:extLst>
      <p:ext uri="{BB962C8B-B14F-4D97-AF65-F5344CB8AC3E}">
        <p14:creationId xmlns:p14="http://schemas.microsoft.com/office/powerpoint/2010/main" val="4868220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83E587-CDA0-CE47-AF83-BF26282CDA58}" type="slidenum">
              <a:rPr lang="en-GB" smtClean="0"/>
              <a:t>31</a:t>
            </a:fld>
            <a:endParaRPr lang="en-GB"/>
          </a:p>
        </p:txBody>
      </p:sp>
      <p:sp>
        <p:nvSpPr>
          <p:cNvPr id="5" name="Title 4"/>
          <p:cNvSpPr>
            <a:spLocks noGrp="1"/>
          </p:cNvSpPr>
          <p:nvPr>
            <p:ph type="title"/>
          </p:nvPr>
        </p:nvSpPr>
        <p:spPr>
          <a:xfrm>
            <a:off x="495300" y="153702"/>
            <a:ext cx="8915400" cy="813773"/>
          </a:xfrm>
        </p:spPr>
        <p:txBody>
          <a:bodyPr>
            <a:normAutofit fontScale="90000"/>
          </a:bodyPr>
          <a:lstStyle/>
          <a:p>
            <a:r>
              <a:rPr lang="en-GB" sz="3600" b="1"/>
              <a:t>Teachers: greater ability to use translation creatively</a:t>
            </a:r>
          </a:p>
        </p:txBody>
      </p:sp>
      <p:sp>
        <p:nvSpPr>
          <p:cNvPr id="7" name="Content Placeholder 3"/>
          <p:cNvSpPr>
            <a:spLocks noGrp="1"/>
          </p:cNvSpPr>
          <p:nvPr>
            <p:ph idx="1"/>
          </p:nvPr>
        </p:nvSpPr>
        <p:spPr>
          <a:xfrm>
            <a:off x="495300" y="1277710"/>
            <a:ext cx="8915400" cy="5293070"/>
          </a:xfrm>
        </p:spPr>
        <p:txBody>
          <a:bodyPr>
            <a:normAutofit/>
          </a:bodyPr>
          <a:lstStyle/>
          <a:p>
            <a:pPr marL="0" indent="0">
              <a:buNone/>
            </a:pPr>
            <a:r>
              <a:rPr lang="en-GB" sz="1800" dirty="0"/>
              <a:t>This outcome has been met well across all years (see previous evaluation reports for further detail). 10 out of 11 teachers responding to the survey agreed that ‘</a:t>
            </a:r>
            <a:r>
              <a:rPr lang="en-GB" sz="1800" dirty="0">
                <a:ea typeface="Calibri"/>
                <a:cs typeface="Calibri"/>
              </a:rPr>
              <a:t>I feel more confident to use translation creatively’.</a:t>
            </a:r>
            <a:r>
              <a:rPr lang="en-GB" sz="1800" dirty="0"/>
              <a:t> </a:t>
            </a:r>
          </a:p>
          <a:p>
            <a:pPr marL="0" indent="0">
              <a:buNone/>
            </a:pPr>
            <a:endParaRPr lang="en-GB" sz="1800" dirty="0"/>
          </a:p>
          <a:p>
            <a:pPr marL="0" indent="0">
              <a:buNone/>
            </a:pPr>
            <a:r>
              <a:rPr lang="en-GB" sz="1800" dirty="0"/>
              <a:t>8 out of 11 teachers responding to the survey agreed that ‘</a:t>
            </a:r>
            <a:r>
              <a:rPr lang="en-GB" sz="1800" dirty="0">
                <a:ea typeface="Calibri"/>
                <a:cs typeface="Calibri"/>
              </a:rPr>
              <a:t>I have improved or new skills’, with the new skills mentioned including: </a:t>
            </a:r>
          </a:p>
          <a:p>
            <a:pPr marL="0" indent="0">
              <a:buNone/>
            </a:pPr>
            <a:endParaRPr lang="en-GB" sz="1800" dirty="0">
              <a:ea typeface="Calibri"/>
              <a:cs typeface="Calibri"/>
            </a:endParaRPr>
          </a:p>
          <a:p>
            <a:r>
              <a:rPr lang="en-GB" sz="1800" dirty="0">
                <a:ea typeface="Calibri"/>
                <a:cs typeface="Calibri"/>
              </a:rPr>
              <a:t>Using challenging texts with middle ability students</a:t>
            </a:r>
          </a:p>
          <a:p>
            <a:r>
              <a:rPr lang="en-GB" sz="1800" dirty="0">
                <a:ea typeface="Calibri"/>
                <a:cs typeface="Calibri"/>
              </a:rPr>
              <a:t>Using literal and creative translation</a:t>
            </a:r>
          </a:p>
          <a:p>
            <a:r>
              <a:rPr lang="en-GB" sz="1800" dirty="0">
                <a:ea typeface="Calibri"/>
                <a:cs typeface="Calibri"/>
              </a:rPr>
              <a:t>Enriching language teaching with cultural content</a:t>
            </a:r>
          </a:p>
          <a:p>
            <a:r>
              <a:rPr lang="en-GB" sz="1800" dirty="0">
                <a:ea typeface="Calibri"/>
                <a:cs typeface="Calibri"/>
              </a:rPr>
              <a:t>Leading sessions even in languages that are not well known (including by the teacher)</a:t>
            </a:r>
          </a:p>
          <a:p>
            <a:pPr marL="0" indent="0">
              <a:buNone/>
            </a:pPr>
            <a:endParaRPr lang="en-GB" sz="1800" dirty="0">
              <a:ea typeface="Calibri"/>
              <a:cs typeface="Calibri"/>
            </a:endParaRPr>
          </a:p>
          <a:p>
            <a:pPr marL="0" indent="0">
              <a:buNone/>
            </a:pPr>
            <a:endParaRPr lang="en-GB" sz="1800" dirty="0">
              <a:ea typeface="Calibri"/>
              <a:cs typeface="Calibri"/>
            </a:endParaRPr>
          </a:p>
          <a:p>
            <a:pPr marL="0" indent="0">
              <a:buNone/>
            </a:pPr>
            <a:endParaRPr lang="en-GB" sz="1800" dirty="0"/>
          </a:p>
        </p:txBody>
      </p:sp>
    </p:spTree>
    <p:extLst>
      <p:ext uri="{BB962C8B-B14F-4D97-AF65-F5344CB8AC3E}">
        <p14:creationId xmlns:p14="http://schemas.microsoft.com/office/powerpoint/2010/main" val="1307191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83E587-CDA0-CE47-AF83-BF26282CDA58}" type="slidenum">
              <a:rPr lang="en-GB" smtClean="0"/>
              <a:t>32</a:t>
            </a:fld>
            <a:endParaRPr lang="en-GB"/>
          </a:p>
        </p:txBody>
      </p:sp>
      <p:sp>
        <p:nvSpPr>
          <p:cNvPr id="5" name="Title 4"/>
          <p:cNvSpPr>
            <a:spLocks noGrp="1"/>
          </p:cNvSpPr>
          <p:nvPr>
            <p:ph type="title"/>
          </p:nvPr>
        </p:nvSpPr>
        <p:spPr>
          <a:xfrm>
            <a:off x="495300" y="153702"/>
            <a:ext cx="8915400" cy="813773"/>
          </a:xfrm>
        </p:spPr>
        <p:txBody>
          <a:bodyPr>
            <a:normAutofit fontScale="90000"/>
          </a:bodyPr>
          <a:lstStyle/>
          <a:p>
            <a:r>
              <a:rPr lang="en-GB" sz="3600" b="1"/>
              <a:t>Teachers: greater ability to use translation creatively</a:t>
            </a:r>
          </a:p>
        </p:txBody>
      </p:sp>
      <p:sp>
        <p:nvSpPr>
          <p:cNvPr id="7" name="Content Placeholder 3"/>
          <p:cNvSpPr>
            <a:spLocks noGrp="1"/>
          </p:cNvSpPr>
          <p:nvPr>
            <p:ph idx="1"/>
          </p:nvPr>
        </p:nvSpPr>
        <p:spPr>
          <a:xfrm>
            <a:off x="495300" y="1277710"/>
            <a:ext cx="8915400" cy="5293070"/>
          </a:xfrm>
        </p:spPr>
        <p:txBody>
          <a:bodyPr>
            <a:normAutofit/>
          </a:bodyPr>
          <a:lstStyle/>
          <a:p>
            <a:pPr marL="0" indent="0">
              <a:buNone/>
            </a:pPr>
            <a:r>
              <a:rPr lang="en-GB" sz="1800"/>
              <a:t>Teachers enjoyed looking at translation as a skill, and encouraging students to do the same.</a:t>
            </a:r>
          </a:p>
          <a:p>
            <a:pPr marL="0" indent="0">
              <a:buNone/>
            </a:pPr>
            <a:endParaRPr lang="en-GB" sz="1800"/>
          </a:p>
          <a:p>
            <a:pPr marL="0" indent="0">
              <a:buNone/>
            </a:pPr>
            <a:r>
              <a:rPr lang="en-GB" sz="1800" i="1"/>
              <a:t>‘I love the fact that we are giving them permission purely to focus on the skill of translating.’ </a:t>
            </a:r>
            <a:r>
              <a:rPr lang="mr-IN" sz="1800" i="1"/>
              <a:t>–</a:t>
            </a:r>
            <a:r>
              <a:rPr lang="en-GB" sz="1800" i="1"/>
              <a:t> teacher</a:t>
            </a:r>
            <a:endParaRPr lang="en-GB" sz="1800"/>
          </a:p>
          <a:p>
            <a:pPr marL="0" indent="0">
              <a:buNone/>
            </a:pPr>
            <a:endParaRPr lang="en-GB" sz="1800" i="1"/>
          </a:p>
          <a:p>
            <a:pPr marL="0" indent="0">
              <a:buNone/>
            </a:pPr>
            <a:r>
              <a:rPr lang="en-GB" sz="1800"/>
              <a:t>Many teachers described their intentions to embed creative translation in their practice more broadly. In at least five cases this was already taking place, particularly where they had the support and interest of their colleagues and wider school leadership.</a:t>
            </a:r>
          </a:p>
          <a:p>
            <a:pPr marL="0" indent="0">
              <a:buNone/>
            </a:pPr>
            <a:endParaRPr lang="en-GB" sz="1800"/>
          </a:p>
          <a:p>
            <a:pPr marL="0" indent="0">
              <a:buNone/>
            </a:pPr>
            <a:r>
              <a:rPr lang="en-GB" sz="1800" i="1"/>
              <a:t>‘It’s been a real tonic and given me so much that I will take into my future teaching</a:t>
            </a:r>
            <a:r>
              <a:rPr lang="mr-IN" sz="1800" i="1"/>
              <a:t>…</a:t>
            </a:r>
            <a:r>
              <a:rPr lang="en-GB" sz="1800" i="1"/>
              <a:t> given me an exercise to chuck in a bit of authentic text, and something tangible to do with it.’ </a:t>
            </a:r>
            <a:r>
              <a:rPr lang="mr-IN" sz="1800" i="1"/>
              <a:t>–</a:t>
            </a:r>
            <a:r>
              <a:rPr lang="en-GB" sz="1800" i="1"/>
              <a:t> teacher</a:t>
            </a:r>
          </a:p>
          <a:p>
            <a:pPr marL="0" indent="0">
              <a:buNone/>
            </a:pPr>
            <a:endParaRPr lang="en-GB" sz="1800" i="1"/>
          </a:p>
          <a:p>
            <a:pPr marL="0" indent="0">
              <a:buNone/>
            </a:pPr>
            <a:r>
              <a:rPr lang="en-GB" sz="1800"/>
              <a:t>This year there has also been more of an emphasis on sharing practice within schools, through showcase sessions and other support. This has resulted in some cases in the practice spreading to other colleagues, and in one case creative translation and authentic texts being adopted by a whole department as part of the normal scheme of work for every class. Please see the case study for more detail.</a:t>
            </a:r>
          </a:p>
        </p:txBody>
      </p:sp>
    </p:spTree>
    <p:extLst>
      <p:ext uri="{BB962C8B-B14F-4D97-AF65-F5344CB8AC3E}">
        <p14:creationId xmlns:p14="http://schemas.microsoft.com/office/powerpoint/2010/main" val="3742343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624833"/>
            <a:ext cx="8915400" cy="1968986"/>
          </a:xfrm>
        </p:spPr>
        <p:txBody>
          <a:bodyPr>
            <a:normAutofit fontScale="90000"/>
          </a:bodyPr>
          <a:lstStyle/>
          <a:p>
            <a:pPr marL="514350" indent="-514350" fontAlgn="base"/>
            <a:r>
              <a:rPr lang="en-GB" sz="3600" b="1"/>
              <a:t>Outcome 3:</a:t>
            </a:r>
            <a:br>
              <a:rPr lang="en-GB" sz="3600" b="1"/>
            </a:br>
            <a:r>
              <a:rPr lang="en-GB" sz="2200">
                <a:solidFill>
                  <a:schemeClr val="tx2">
                    <a:lumMod val="75000"/>
                  </a:schemeClr>
                </a:solidFill>
              </a:rPr>
              <a:t>‘By December 2022, sustainable networks of EAL and MFL teachers and community leaders in Buckinghamshire and Oxfordshire will be established, with links to national organisations and access to SST’s resources, interactive website, on-going Translators in Schools programme and the SST prize as a focus for motivation and aspiration.’ </a:t>
            </a:r>
            <a:br>
              <a:rPr lang="en-GB" sz="2200">
                <a:solidFill>
                  <a:schemeClr val="tx2">
                    <a:lumMod val="75000"/>
                  </a:schemeClr>
                </a:solidFill>
              </a:rPr>
            </a:br>
            <a:br>
              <a:rPr lang="en-GB" sz="2200">
                <a:solidFill>
                  <a:schemeClr val="tx2">
                    <a:lumMod val="75000"/>
                  </a:schemeClr>
                </a:solidFill>
              </a:rPr>
            </a:br>
            <a:r>
              <a:rPr lang="en-GB" sz="2200">
                <a:solidFill>
                  <a:schemeClr val="tx2">
                    <a:lumMod val="75000"/>
                  </a:schemeClr>
                </a:solidFill>
              </a:rPr>
              <a:t>Also from Outcome 2: ‘They (teachers + community leaders) will have access to print and digital resources to sustain that practice,’ </a:t>
            </a:r>
          </a:p>
        </p:txBody>
      </p:sp>
      <p:sp>
        <p:nvSpPr>
          <p:cNvPr id="4" name="Content Placeholder 3"/>
          <p:cNvSpPr>
            <a:spLocks noGrp="1"/>
          </p:cNvSpPr>
          <p:nvPr>
            <p:ph idx="1"/>
          </p:nvPr>
        </p:nvSpPr>
        <p:spPr>
          <a:xfrm>
            <a:off x="495300" y="3587727"/>
            <a:ext cx="8915400" cy="2750795"/>
          </a:xfrm>
        </p:spPr>
        <p:txBody>
          <a:bodyPr>
            <a:normAutofit/>
          </a:bodyPr>
          <a:lstStyle/>
          <a:p>
            <a:pPr marL="0" indent="0">
              <a:buNone/>
            </a:pPr>
            <a:r>
              <a:rPr lang="en-GB" sz="2400"/>
              <a:t>The following slides share findings for this outcome broken down by: </a:t>
            </a:r>
          </a:p>
          <a:p>
            <a:pPr marL="0" indent="0">
              <a:buNone/>
            </a:pPr>
            <a:endParaRPr lang="en-GB" sz="2400"/>
          </a:p>
          <a:p>
            <a:pPr marL="514350" indent="-514350">
              <a:buFont typeface="+mj-lt"/>
              <a:buAutoNum type="alphaLcPeriod"/>
            </a:pPr>
            <a:r>
              <a:rPr lang="en-GB" sz="2400"/>
              <a:t>Access to (and views of) SST’s resources</a:t>
            </a:r>
          </a:p>
          <a:p>
            <a:pPr marL="514350" indent="-514350">
              <a:buFont typeface="+mj-lt"/>
              <a:buAutoNum type="alphaLcPeriod"/>
            </a:pPr>
            <a:r>
              <a:rPr lang="en-GB" sz="2400"/>
              <a:t>Access to the SST prize</a:t>
            </a:r>
          </a:p>
          <a:p>
            <a:pPr marL="514350" indent="-514350">
              <a:buFont typeface="+mj-lt"/>
              <a:buAutoNum type="alphaLcPeriod"/>
            </a:pPr>
            <a:r>
              <a:rPr lang="en-GB" sz="2400"/>
              <a:t>Networks, including links with national organisations</a:t>
            </a:r>
          </a:p>
        </p:txBody>
      </p:sp>
      <p:sp>
        <p:nvSpPr>
          <p:cNvPr id="3" name="Slide Number Placeholder 2"/>
          <p:cNvSpPr>
            <a:spLocks noGrp="1"/>
          </p:cNvSpPr>
          <p:nvPr>
            <p:ph type="sldNum" sz="quarter" idx="12"/>
          </p:nvPr>
        </p:nvSpPr>
        <p:spPr/>
        <p:txBody>
          <a:bodyPr/>
          <a:lstStyle/>
          <a:p>
            <a:fld id="{5A83E587-CDA0-CE47-AF83-BF26282CDA58}" type="slidenum">
              <a:rPr lang="en-GB" smtClean="0"/>
              <a:t>33</a:t>
            </a:fld>
            <a:endParaRPr lang="en-GB"/>
          </a:p>
        </p:txBody>
      </p:sp>
    </p:spTree>
    <p:extLst>
      <p:ext uri="{BB962C8B-B14F-4D97-AF65-F5344CB8AC3E}">
        <p14:creationId xmlns:p14="http://schemas.microsoft.com/office/powerpoint/2010/main" val="3994520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277710"/>
            <a:ext cx="8915400" cy="5293070"/>
          </a:xfrm>
        </p:spPr>
        <p:txBody>
          <a:bodyPr vert="horz" lIns="91440" tIns="45720" rIns="91440" bIns="45720" rtlCol="0" anchor="t">
            <a:normAutofit/>
          </a:bodyPr>
          <a:lstStyle/>
          <a:p>
            <a:pPr marL="0" indent="0">
              <a:buNone/>
            </a:pPr>
            <a:r>
              <a:rPr lang="en-GB" sz="1600" dirty="0">
                <a:ea typeface="+mj-lt"/>
                <a:cs typeface="+mj-lt"/>
              </a:rPr>
              <a:t>The relaunch of the SST website (summer 2021) created a resource repository. In December 2021, 8 short activities were uploaded, including 5 seasonal activities from Y2 translators, and sent to the Y3 teachers. </a:t>
            </a:r>
          </a:p>
          <a:p>
            <a:pPr marL="0" indent="0">
              <a:buNone/>
            </a:pPr>
            <a:endParaRPr lang="en-GB" sz="1600" dirty="0">
              <a:ea typeface="+mj-lt"/>
              <a:cs typeface="+mj-lt"/>
            </a:endParaRPr>
          </a:p>
          <a:p>
            <a:pPr marL="0" indent="0">
              <a:buNone/>
            </a:pPr>
            <a:r>
              <a:rPr lang="en-GB" sz="1600" dirty="0">
                <a:ea typeface="+mj-lt"/>
                <a:cs typeface="+mj-lt"/>
              </a:rPr>
              <a:t>In March 2022, 7 poetry workshops and 6 poetry worksheets were uploaded ahead of the launch of the Prize. </a:t>
            </a:r>
          </a:p>
          <a:p>
            <a:pPr marL="0" indent="0">
              <a:buNone/>
            </a:pPr>
            <a:endParaRPr lang="en-GB" sz="1600" dirty="0">
              <a:cs typeface="Calibri"/>
            </a:endParaRPr>
          </a:p>
          <a:p>
            <a:pPr marL="0" indent="0">
              <a:buNone/>
            </a:pPr>
            <a:r>
              <a:rPr lang="en-GB" sz="1600" dirty="0"/>
              <a:t>10 out of 11 teachers responding to the survey agreed that ‘</a:t>
            </a:r>
            <a:r>
              <a:rPr lang="en-GB" sz="1600" dirty="0">
                <a:ea typeface="Calibri"/>
                <a:cs typeface="Calibri"/>
              </a:rPr>
              <a:t>I have greater access to creative translation classroom resources</a:t>
            </a:r>
            <a:r>
              <a:rPr lang="en-GB" sz="1600" dirty="0"/>
              <a:t>’, with one commenting that one of the main benefits of the programme as been </a:t>
            </a:r>
            <a:r>
              <a:rPr lang="en-GB" sz="1600" i="1" dirty="0"/>
              <a:t>a</a:t>
            </a:r>
            <a:r>
              <a:rPr lang="en-GB" sz="1600" i="1" dirty="0">
                <a:cs typeface="Calibri"/>
              </a:rPr>
              <a:t>ccessing excellent resources that use authentic texts. As a full-time teacher, it is difficult to find the time to source this material.</a:t>
            </a:r>
            <a:endParaRPr lang="en-GB" sz="1600" dirty="0">
              <a:cs typeface="Calibri"/>
            </a:endParaRPr>
          </a:p>
          <a:p>
            <a:pPr marL="0" indent="0">
              <a:buNone/>
            </a:pPr>
            <a:endParaRPr lang="en-GB" sz="1600" i="1" dirty="0">
              <a:cs typeface="Calibri"/>
            </a:endParaRPr>
          </a:p>
          <a:p>
            <a:pPr marL="0" indent="0">
              <a:buNone/>
            </a:pPr>
            <a:r>
              <a:rPr lang="en-GB" sz="1600" dirty="0">
                <a:cs typeface="Calibri"/>
              </a:rPr>
              <a:t>Teachers throughout the programme have found the classroom resources excellent, with one describing them as </a:t>
            </a:r>
            <a:r>
              <a:rPr lang="en-GB" sz="1600" i="1" dirty="0">
                <a:cs typeface="Calibri"/>
              </a:rPr>
              <a:t>well organised, vibrant and colourful. </a:t>
            </a:r>
            <a:r>
              <a:rPr lang="en-GB" sz="1600" dirty="0">
                <a:cs typeface="Calibri"/>
              </a:rPr>
              <a:t>Another commented on the </a:t>
            </a:r>
            <a:r>
              <a:rPr lang="mr-IN" sz="1600" i="1" dirty="0">
                <a:cs typeface="Calibri"/>
              </a:rPr>
              <a:t>…</a:t>
            </a:r>
            <a:r>
              <a:rPr lang="en-GB" sz="1600" i="1" dirty="0">
                <a:cs typeface="Calibri"/>
              </a:rPr>
              <a:t> richness of resources (</a:t>
            </a:r>
            <a:r>
              <a:rPr lang="en-GB" sz="1600" i="1" dirty="0" err="1">
                <a:cs typeface="Calibri"/>
              </a:rPr>
              <a:t>powerpoint</a:t>
            </a:r>
            <a:r>
              <a:rPr lang="en-GB" sz="1600" i="1" dirty="0">
                <a:cs typeface="Calibri"/>
              </a:rPr>
              <a:t>, flag, book, paper, LED candles). </a:t>
            </a:r>
            <a:r>
              <a:rPr lang="en-GB" sz="1600" dirty="0"/>
              <a:t>Please see previous evaluation reports for further detail</a:t>
            </a:r>
            <a:r>
              <a:rPr lang="en-GB" sz="1600" i="1" dirty="0"/>
              <a:t> </a:t>
            </a:r>
            <a:r>
              <a:rPr lang="en-GB" sz="1600" dirty="0"/>
              <a:t>on resources.</a:t>
            </a:r>
            <a:endParaRPr lang="en-GB" sz="1600" i="1" dirty="0">
              <a:cs typeface="Calibri"/>
            </a:endParaRPr>
          </a:p>
          <a:p>
            <a:pPr marL="0" indent="0">
              <a:buNone/>
            </a:pPr>
            <a:endParaRPr lang="en-GB" sz="1600" dirty="0"/>
          </a:p>
        </p:txBody>
      </p:sp>
      <p:sp>
        <p:nvSpPr>
          <p:cNvPr id="3" name="Slide Number Placeholder 2"/>
          <p:cNvSpPr>
            <a:spLocks noGrp="1"/>
          </p:cNvSpPr>
          <p:nvPr>
            <p:ph type="sldNum" sz="quarter" idx="12"/>
          </p:nvPr>
        </p:nvSpPr>
        <p:spPr/>
        <p:txBody>
          <a:bodyPr/>
          <a:lstStyle/>
          <a:p>
            <a:fld id="{5A83E587-CDA0-CE47-AF83-BF26282CDA58}" type="slidenum">
              <a:rPr lang="en-GB" smtClean="0"/>
              <a:t>34</a:t>
            </a:fld>
            <a:endParaRPr lang="en-GB"/>
          </a:p>
        </p:txBody>
      </p:sp>
      <p:sp>
        <p:nvSpPr>
          <p:cNvPr id="5" name="Title 4"/>
          <p:cNvSpPr>
            <a:spLocks noGrp="1"/>
          </p:cNvSpPr>
          <p:nvPr>
            <p:ph type="title"/>
          </p:nvPr>
        </p:nvSpPr>
        <p:spPr>
          <a:xfrm>
            <a:off x="495300" y="153702"/>
            <a:ext cx="8915400" cy="813773"/>
          </a:xfrm>
        </p:spPr>
        <p:txBody>
          <a:bodyPr>
            <a:normAutofit/>
          </a:bodyPr>
          <a:lstStyle/>
          <a:p>
            <a:r>
              <a:rPr lang="en-GB" sz="3600" b="1"/>
              <a:t>Teachers: access to resources</a:t>
            </a:r>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05B61E99-83FF-A7C6-99D4-7397FD391BFA}"/>
                  </a:ext>
                </a:extLst>
              </p14:cNvPr>
              <p14:cNvContentPartPr/>
              <p14:nvPr/>
            </p14:nvContentPartPr>
            <p14:xfrm>
              <a:off x="803037" y="2633021"/>
              <a:ext cx="24165" cy="24165"/>
            </p14:xfrm>
          </p:contentPart>
        </mc:Choice>
        <mc:Fallback xmlns="">
          <p:pic>
            <p:nvPicPr>
              <p:cNvPr id="6" name="Ink 5">
                <a:extLst>
                  <a:ext uri="{FF2B5EF4-FFF2-40B4-BE49-F238E27FC236}">
                    <a16:creationId xmlns:a16="http://schemas.microsoft.com/office/drawing/2014/main" id="{05B61E99-83FF-A7C6-99D4-7397FD391BFA}"/>
                  </a:ext>
                </a:extLst>
              </p:cNvPr>
              <p:cNvPicPr/>
              <p:nvPr/>
            </p:nvPicPr>
            <p:blipFill>
              <a:blip r:embed="rId5"/>
              <a:stretch>
                <a:fillRect/>
              </a:stretch>
            </p:blipFill>
            <p:spPr>
              <a:xfrm>
                <a:off x="-405213" y="1448936"/>
                <a:ext cx="2416500" cy="24165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7">
                <a:extLst>
                  <a:ext uri="{FF2B5EF4-FFF2-40B4-BE49-F238E27FC236}">
                    <a16:creationId xmlns:a16="http://schemas.microsoft.com/office/drawing/2014/main" id="{0AEA1B0D-0093-EB8E-5B04-349F672E95B4}"/>
                  </a:ext>
                </a:extLst>
              </p14:cNvPr>
              <p14:cNvContentPartPr/>
              <p14:nvPr/>
            </p14:nvContentPartPr>
            <p14:xfrm>
              <a:off x="18851398" y="-607462"/>
              <a:ext cx="164285" cy="747872"/>
            </p14:xfrm>
          </p:contentPart>
        </mc:Choice>
        <mc:Fallback xmlns="">
          <p:pic>
            <p:nvPicPr>
              <p:cNvPr id="8" name="Ink 7">
                <a:extLst>
                  <a:ext uri="{FF2B5EF4-FFF2-40B4-BE49-F238E27FC236}">
                    <a16:creationId xmlns:a16="http://schemas.microsoft.com/office/drawing/2014/main" id="{0AEA1B0D-0093-EB8E-5B04-349F672E95B4}"/>
                  </a:ext>
                </a:extLst>
              </p:cNvPr>
              <p:cNvPicPr/>
              <p:nvPr/>
            </p:nvPicPr>
            <p:blipFill>
              <a:blip r:embed="rId7"/>
              <a:stretch>
                <a:fillRect/>
              </a:stretch>
            </p:blipFill>
            <p:spPr>
              <a:xfrm>
                <a:off x="18833783" y="-625457"/>
                <a:ext cx="199874" cy="783502"/>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Ink 8">
                <a:extLst>
                  <a:ext uri="{FF2B5EF4-FFF2-40B4-BE49-F238E27FC236}">
                    <a16:creationId xmlns:a16="http://schemas.microsoft.com/office/drawing/2014/main" id="{F2CDD3A7-9C7A-4186-00AB-ADD9E5EE4330}"/>
                  </a:ext>
                </a:extLst>
              </p14:cNvPr>
              <p14:cNvContentPartPr/>
              <p14:nvPr/>
            </p14:nvContentPartPr>
            <p14:xfrm>
              <a:off x="18535707" y="4848042"/>
              <a:ext cx="23741" cy="23741"/>
            </p14:xfrm>
          </p:contentPart>
        </mc:Choice>
        <mc:Fallback xmlns="">
          <p:pic>
            <p:nvPicPr>
              <p:cNvPr id="9" name="Ink 8">
                <a:extLst>
                  <a:ext uri="{FF2B5EF4-FFF2-40B4-BE49-F238E27FC236}">
                    <a16:creationId xmlns:a16="http://schemas.microsoft.com/office/drawing/2014/main" id="{F2CDD3A7-9C7A-4186-00AB-ADD9E5EE4330}"/>
                  </a:ext>
                </a:extLst>
              </p:cNvPr>
              <p:cNvPicPr/>
              <p:nvPr/>
            </p:nvPicPr>
            <p:blipFill>
              <a:blip r:embed="rId5"/>
              <a:stretch>
                <a:fillRect/>
              </a:stretch>
            </p:blipFill>
            <p:spPr>
              <a:xfrm>
                <a:off x="17348657" y="3684733"/>
                <a:ext cx="2374100" cy="23741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0" name="Ink 9">
                <a:extLst>
                  <a:ext uri="{FF2B5EF4-FFF2-40B4-BE49-F238E27FC236}">
                    <a16:creationId xmlns:a16="http://schemas.microsoft.com/office/drawing/2014/main" id="{E72481E5-96FD-5A69-E2F8-9ECCA15E4B72}"/>
                  </a:ext>
                </a:extLst>
              </p14:cNvPr>
              <p14:cNvContentPartPr/>
              <p14:nvPr/>
            </p14:nvContentPartPr>
            <p14:xfrm>
              <a:off x="15165778" y="5621823"/>
              <a:ext cx="30288" cy="264383"/>
            </p14:xfrm>
          </p:contentPart>
        </mc:Choice>
        <mc:Fallback xmlns="">
          <p:pic>
            <p:nvPicPr>
              <p:cNvPr id="10" name="Ink 9">
                <a:extLst>
                  <a:ext uri="{FF2B5EF4-FFF2-40B4-BE49-F238E27FC236}">
                    <a16:creationId xmlns:a16="http://schemas.microsoft.com/office/drawing/2014/main" id="{E72481E5-96FD-5A69-E2F8-9ECCA15E4B72}"/>
                  </a:ext>
                </a:extLst>
              </p:cNvPr>
              <p:cNvPicPr/>
              <p:nvPr/>
            </p:nvPicPr>
            <p:blipFill>
              <a:blip r:embed="rId10"/>
              <a:stretch>
                <a:fillRect/>
              </a:stretch>
            </p:blipFill>
            <p:spPr>
              <a:xfrm>
                <a:off x="15147962" y="5604197"/>
                <a:ext cx="65565" cy="299994"/>
              </a:xfrm>
              <a:prstGeom prst="rect">
                <a:avLst/>
              </a:prstGeom>
            </p:spPr>
          </p:pic>
        </mc:Fallback>
      </mc:AlternateContent>
    </p:spTree>
    <p:extLst>
      <p:ext uri="{BB962C8B-B14F-4D97-AF65-F5344CB8AC3E}">
        <p14:creationId xmlns:p14="http://schemas.microsoft.com/office/powerpoint/2010/main" val="267701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277710"/>
            <a:ext cx="8901023" cy="4894836"/>
          </a:xfrm>
        </p:spPr>
        <p:txBody>
          <a:bodyPr vert="horz" lIns="91440" tIns="45720" rIns="91440" bIns="45720" rtlCol="0" anchor="t">
            <a:normAutofit fontScale="92500"/>
          </a:bodyPr>
          <a:lstStyle/>
          <a:p>
            <a:pPr marL="0" indent="0">
              <a:buNone/>
            </a:pPr>
            <a:r>
              <a:rPr lang="en-GB" sz="1800" dirty="0">
                <a:ea typeface="+mj-lt"/>
                <a:cs typeface="+mj-lt"/>
              </a:rPr>
              <a:t>From Y2 onwards, the structure of the programme was explicitly linked to the Prize to help teachers support entries from their students. This resulted in an uplift in entries from programme schools, as follows:</a:t>
            </a:r>
            <a:endParaRPr lang="en-GB" dirty="0">
              <a:ea typeface="+mj-lt"/>
              <a:cs typeface="+mj-lt"/>
            </a:endParaRPr>
          </a:p>
          <a:p>
            <a:pPr marL="0" indent="0">
              <a:buNone/>
            </a:pPr>
            <a:endParaRPr lang="en-GB" sz="1800" dirty="0">
              <a:ea typeface="+mj-lt"/>
              <a:cs typeface="+mj-lt"/>
            </a:endParaRPr>
          </a:p>
          <a:p>
            <a:pPr marL="285750" indent="-285750"/>
            <a:r>
              <a:rPr lang="en-GB" sz="1800" dirty="0">
                <a:ea typeface="+mj-lt"/>
                <a:cs typeface="+mj-lt"/>
              </a:rPr>
              <a:t>In Y2, </a:t>
            </a:r>
            <a:r>
              <a:rPr lang="en-GB" sz="1800" b="1" dirty="0">
                <a:ea typeface="+mj-lt"/>
                <a:cs typeface="+mj-lt"/>
              </a:rPr>
              <a:t>88</a:t>
            </a:r>
            <a:r>
              <a:rPr lang="en-GB" sz="1800" dirty="0">
                <a:ea typeface="+mj-lt"/>
                <a:cs typeface="+mj-lt"/>
              </a:rPr>
              <a:t> students from</a:t>
            </a:r>
            <a:r>
              <a:rPr lang="en-GB" sz="1800" b="1" dirty="0">
                <a:ea typeface="+mj-lt"/>
                <a:cs typeface="+mj-lt"/>
              </a:rPr>
              <a:t> 4</a:t>
            </a:r>
            <a:r>
              <a:rPr lang="en-GB" sz="1800" dirty="0">
                <a:ea typeface="+mj-lt"/>
                <a:cs typeface="+mj-lt"/>
              </a:rPr>
              <a:t> Creative Translation in the Classroom (</a:t>
            </a:r>
            <a:r>
              <a:rPr lang="en-GB" sz="1800" dirty="0" err="1">
                <a:ea typeface="+mj-lt"/>
                <a:cs typeface="+mj-lt"/>
              </a:rPr>
              <a:t>CTiC</a:t>
            </a:r>
            <a:r>
              <a:rPr lang="en-GB" sz="1800" dirty="0">
                <a:ea typeface="+mj-lt"/>
                <a:cs typeface="+mj-lt"/>
              </a:rPr>
              <a:t>) schools entered the Prize. </a:t>
            </a:r>
            <a:endParaRPr lang="en-GB" dirty="0">
              <a:ea typeface="+mj-lt"/>
              <a:cs typeface="+mj-lt"/>
            </a:endParaRPr>
          </a:p>
          <a:p>
            <a:pPr marL="285750" indent="-285750"/>
            <a:r>
              <a:rPr lang="en-GB" sz="1800" dirty="0">
                <a:ea typeface="+mj-lt"/>
                <a:cs typeface="+mj-lt"/>
              </a:rPr>
              <a:t>In Y3, </a:t>
            </a:r>
            <a:r>
              <a:rPr lang="en-GB" sz="1800" b="1" dirty="0">
                <a:ea typeface="+mj-lt"/>
                <a:cs typeface="+mj-lt"/>
              </a:rPr>
              <a:t>217 </a:t>
            </a:r>
            <a:r>
              <a:rPr lang="en-GB" sz="1800" dirty="0">
                <a:ea typeface="+mj-lt"/>
                <a:cs typeface="+mj-lt"/>
              </a:rPr>
              <a:t>students across </a:t>
            </a:r>
            <a:r>
              <a:rPr lang="en-GB" sz="1800" b="1" dirty="0">
                <a:ea typeface="+mj-lt"/>
                <a:cs typeface="+mj-lt"/>
              </a:rPr>
              <a:t>10</a:t>
            </a:r>
            <a:r>
              <a:rPr lang="en-GB" sz="1800" dirty="0">
                <a:ea typeface="+mj-lt"/>
                <a:cs typeface="+mj-lt"/>
              </a:rPr>
              <a:t> </a:t>
            </a:r>
            <a:r>
              <a:rPr lang="en-GB" sz="1800" dirty="0" err="1">
                <a:ea typeface="+mj-lt"/>
                <a:cs typeface="+mj-lt"/>
              </a:rPr>
              <a:t>CTiC</a:t>
            </a:r>
            <a:r>
              <a:rPr lang="en-GB" sz="1800" dirty="0">
                <a:ea typeface="+mj-lt"/>
                <a:cs typeface="+mj-lt"/>
              </a:rPr>
              <a:t> schools entered </a:t>
            </a:r>
            <a:endParaRPr lang="en-GB">
              <a:ea typeface="+mj-lt"/>
              <a:cs typeface="+mj-lt"/>
            </a:endParaRPr>
          </a:p>
          <a:p>
            <a:pPr marL="285750" indent="-285750"/>
            <a:r>
              <a:rPr lang="en-GB" sz="1800" dirty="0">
                <a:ea typeface="+mj-lt"/>
                <a:cs typeface="+mj-lt"/>
              </a:rPr>
              <a:t>In addition, one Y3 teacher and one teacher from a Y2 school were named as outstanding teachers for 2022. </a:t>
            </a:r>
            <a:endParaRPr lang="en-GB">
              <a:ea typeface="+mj-lt"/>
              <a:cs typeface="+mj-lt"/>
            </a:endParaRPr>
          </a:p>
          <a:p>
            <a:pPr marL="0" indent="0">
              <a:buNone/>
            </a:pPr>
            <a:endParaRPr lang="en-GB" sz="1800" dirty="0">
              <a:cs typeface="Calibri"/>
            </a:endParaRPr>
          </a:p>
          <a:p>
            <a:pPr marL="0" indent="0">
              <a:buNone/>
            </a:pPr>
            <a:r>
              <a:rPr lang="en-GB" sz="1800" dirty="0"/>
              <a:t>8 out of 11 teachers responding to the survey agreed that ‘</a:t>
            </a:r>
            <a:r>
              <a:rPr lang="en-GB" sz="1800" dirty="0">
                <a:ea typeface="Calibri"/>
                <a:cs typeface="Calibri"/>
              </a:rPr>
              <a:t>I feel more able to support students to enter the Stephen Spender Prize’, with one mentioning the prize as a way to get the whole school involved in creative translation, and another also mentioning the Anthea Bell Prize. </a:t>
            </a:r>
            <a:endParaRPr lang="en-GB">
              <a:cs typeface="Calibri"/>
            </a:endParaRPr>
          </a:p>
          <a:p>
            <a:pPr marL="0" indent="0">
              <a:buNone/>
            </a:pPr>
            <a:endParaRPr lang="en-GB" sz="1800">
              <a:ea typeface="Calibri"/>
              <a:cs typeface="Calibri"/>
            </a:endParaRPr>
          </a:p>
          <a:p>
            <a:pPr marL="0" indent="0">
              <a:buNone/>
            </a:pPr>
            <a:r>
              <a:rPr lang="en-GB" sz="1800" dirty="0">
                <a:ea typeface="Calibri"/>
                <a:cs typeface="Calibri"/>
              </a:rPr>
              <a:t>Teachers appreciated the variety of languages on offer, including for multilingual students wanting to look for sources in their languages. The online support was described as easy to navigate, including for students.</a:t>
            </a:r>
          </a:p>
          <a:p>
            <a:pPr marL="0" indent="0">
              <a:buNone/>
            </a:pP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35</a:t>
            </a:fld>
            <a:endParaRPr lang="en-GB"/>
          </a:p>
        </p:txBody>
      </p:sp>
      <p:sp>
        <p:nvSpPr>
          <p:cNvPr id="5" name="Title 4"/>
          <p:cNvSpPr>
            <a:spLocks noGrp="1"/>
          </p:cNvSpPr>
          <p:nvPr>
            <p:ph type="title"/>
          </p:nvPr>
        </p:nvSpPr>
        <p:spPr>
          <a:xfrm>
            <a:off x="495300" y="153702"/>
            <a:ext cx="8915400" cy="813773"/>
          </a:xfrm>
        </p:spPr>
        <p:txBody>
          <a:bodyPr>
            <a:normAutofit/>
          </a:bodyPr>
          <a:lstStyle/>
          <a:p>
            <a:r>
              <a:rPr lang="en-GB" sz="3600" b="1"/>
              <a:t>Teachers: access to the SST Prize</a:t>
            </a:r>
          </a:p>
        </p:txBody>
      </p:sp>
    </p:spTree>
    <p:extLst>
      <p:ext uri="{BB962C8B-B14F-4D97-AF65-F5344CB8AC3E}">
        <p14:creationId xmlns:p14="http://schemas.microsoft.com/office/powerpoint/2010/main" val="28922830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277710"/>
            <a:ext cx="8915400" cy="5293070"/>
          </a:xfrm>
        </p:spPr>
        <p:txBody>
          <a:bodyPr vert="horz" lIns="91440" tIns="45720" rIns="91440" bIns="45720" rtlCol="0" anchor="t">
            <a:normAutofit fontScale="92500"/>
          </a:bodyPr>
          <a:lstStyle/>
          <a:p>
            <a:pPr marL="0" indent="0">
              <a:buNone/>
            </a:pPr>
            <a:r>
              <a:rPr lang="en-GB" sz="1800" dirty="0"/>
              <a:t>6 out of 11 teachers responding to the survey agreed that ‘</a:t>
            </a:r>
            <a:r>
              <a:rPr lang="en-GB" sz="1800" dirty="0">
                <a:ea typeface="Calibri"/>
                <a:cs typeface="Calibri"/>
              </a:rPr>
              <a:t>I know more people involved in creative translation’. This may have included people within and outside school.</a:t>
            </a:r>
          </a:p>
          <a:p>
            <a:pPr marL="0" indent="0">
              <a:buNone/>
            </a:pPr>
            <a:endParaRPr lang="en-GB" sz="1800">
              <a:ea typeface="Calibri"/>
              <a:cs typeface="Calibri"/>
            </a:endParaRPr>
          </a:p>
          <a:p>
            <a:pPr marL="0" indent="0">
              <a:buNone/>
            </a:pPr>
            <a:r>
              <a:rPr lang="en-GB" sz="1800" dirty="0">
                <a:ea typeface="Calibri"/>
                <a:cs typeface="Calibri"/>
              </a:rPr>
              <a:t>In at least one school, creative translation has flourished across the whole MFL faculty, with resources and support from leadership. This has created an internal network of practice (see the case study for more detail).</a:t>
            </a:r>
          </a:p>
          <a:p>
            <a:pPr marL="0" indent="0">
              <a:buNone/>
            </a:pPr>
            <a:endParaRPr lang="en-GB" sz="1800">
              <a:ea typeface="Calibri"/>
              <a:cs typeface="Calibri"/>
            </a:endParaRPr>
          </a:p>
          <a:p>
            <a:pPr marL="0" indent="0">
              <a:buNone/>
            </a:pPr>
            <a:r>
              <a:rPr lang="en-GB" sz="1800" dirty="0">
                <a:ea typeface="Calibri"/>
                <a:cs typeface="Calibri"/>
              </a:rPr>
              <a:t>An ‘authentic text’ group has emerged from the 20 or so teachers originally involved in Y2’s ‘remote strand’, meeting once in June ‘21 (approx. 20 attendees), with some members also attending the June </a:t>
            </a:r>
            <a:r>
              <a:rPr lang="mr-IN" sz="1800" dirty="0">
                <a:ea typeface="Calibri"/>
                <a:cs typeface="Calibri"/>
              </a:rPr>
              <a:t>’</a:t>
            </a:r>
            <a:r>
              <a:rPr lang="en-GB" sz="1800" dirty="0">
                <a:ea typeface="Calibri"/>
                <a:cs typeface="Calibri"/>
              </a:rPr>
              <a:t>22 celebration event. </a:t>
            </a:r>
          </a:p>
          <a:p>
            <a:pPr marL="0" indent="0">
              <a:buNone/>
            </a:pPr>
            <a:endParaRPr lang="en-GB" sz="1800">
              <a:ea typeface="Calibri"/>
              <a:cs typeface="Calibri"/>
            </a:endParaRPr>
          </a:p>
          <a:p>
            <a:pPr marL="0" indent="0">
              <a:buNone/>
            </a:pPr>
            <a:r>
              <a:rPr lang="en-GB" sz="1800" i="1" dirty="0">
                <a:ea typeface="Calibri"/>
                <a:cs typeface="Calibri"/>
              </a:rPr>
              <a:t>‘Working with colleagues is helpful, especially those who have done the same thing.’ </a:t>
            </a:r>
            <a:r>
              <a:rPr lang="mr-IN" sz="1800" i="1" dirty="0">
                <a:ea typeface="Calibri"/>
                <a:cs typeface="Calibri"/>
              </a:rPr>
              <a:t>–</a:t>
            </a:r>
            <a:r>
              <a:rPr lang="en-GB" sz="1800" i="1" dirty="0">
                <a:ea typeface="Calibri"/>
                <a:cs typeface="Calibri"/>
              </a:rPr>
              <a:t> teacher</a:t>
            </a:r>
          </a:p>
          <a:p>
            <a:pPr marL="0" indent="0">
              <a:buNone/>
            </a:pPr>
            <a:endParaRPr lang="en-GB" sz="1800">
              <a:ea typeface="Calibri"/>
              <a:cs typeface="Calibri"/>
            </a:endParaRPr>
          </a:p>
          <a:p>
            <a:pPr marL="0" indent="0">
              <a:buNone/>
            </a:pPr>
            <a:r>
              <a:rPr lang="en-GB" sz="1800" dirty="0">
                <a:ea typeface="Calibri"/>
                <a:cs typeface="Calibri"/>
              </a:rPr>
              <a:t>This group is keen to continue to meet and share practice, although the limitations on their time and energy are significant. SST is exploring different ways to support them, going forward.</a:t>
            </a:r>
          </a:p>
          <a:p>
            <a:pPr marL="0" indent="0">
              <a:buNone/>
            </a:pPr>
            <a:endParaRPr lang="en-GB" sz="1800">
              <a:ea typeface="Calibri"/>
              <a:cs typeface="Calibri"/>
            </a:endParaRPr>
          </a:p>
          <a:p>
            <a:pPr marL="0" indent="0">
              <a:buNone/>
            </a:pPr>
            <a:r>
              <a:rPr lang="en-GB" sz="1800" i="1" dirty="0">
                <a:ea typeface="Calibri"/>
                <a:cs typeface="Calibri"/>
              </a:rPr>
              <a:t>‘I mean it was interesting to chat</a:t>
            </a:r>
            <a:r>
              <a:rPr lang="mr-IN" sz="1800" i="1" dirty="0">
                <a:ea typeface="Calibri"/>
                <a:cs typeface="Calibri"/>
              </a:rPr>
              <a:t>…</a:t>
            </a:r>
            <a:r>
              <a:rPr lang="en-GB" sz="1800" i="1" dirty="0">
                <a:ea typeface="Calibri"/>
                <a:cs typeface="Calibri"/>
              </a:rPr>
              <a:t> at the meeting</a:t>
            </a:r>
            <a:r>
              <a:rPr lang="mr-IN" sz="1800" i="1" dirty="0">
                <a:ea typeface="Calibri"/>
                <a:cs typeface="Calibri"/>
              </a:rPr>
              <a:t>…</a:t>
            </a:r>
            <a:r>
              <a:rPr lang="en-GB" sz="1800" i="1" dirty="0">
                <a:ea typeface="Calibri"/>
                <a:cs typeface="Calibri"/>
              </a:rPr>
              <a:t> but [you need] to be realistic about what you can fit into a day’s work.’ </a:t>
            </a:r>
            <a:r>
              <a:rPr lang="mr-IN" sz="1800" i="1" dirty="0">
                <a:ea typeface="Calibri"/>
                <a:cs typeface="Calibri"/>
              </a:rPr>
              <a:t>–</a:t>
            </a:r>
            <a:r>
              <a:rPr lang="en-GB" sz="1800" i="1" dirty="0">
                <a:ea typeface="Calibri"/>
                <a:cs typeface="Calibri"/>
              </a:rPr>
              <a:t> teacher</a:t>
            </a:r>
          </a:p>
          <a:p>
            <a:pPr marL="0" indent="0">
              <a:buNone/>
            </a:pPr>
            <a:endParaRPr lang="en-GB" sz="1800" i="1">
              <a:ea typeface="Calibri"/>
              <a:cs typeface="Calibri"/>
            </a:endParaRPr>
          </a:p>
        </p:txBody>
      </p:sp>
      <p:sp>
        <p:nvSpPr>
          <p:cNvPr id="3" name="Slide Number Placeholder 2"/>
          <p:cNvSpPr>
            <a:spLocks noGrp="1"/>
          </p:cNvSpPr>
          <p:nvPr>
            <p:ph type="sldNum" sz="quarter" idx="12"/>
          </p:nvPr>
        </p:nvSpPr>
        <p:spPr/>
        <p:txBody>
          <a:bodyPr/>
          <a:lstStyle/>
          <a:p>
            <a:fld id="{5A83E587-CDA0-CE47-AF83-BF26282CDA58}" type="slidenum">
              <a:rPr lang="en-GB" smtClean="0"/>
              <a:t>36</a:t>
            </a:fld>
            <a:endParaRPr lang="en-GB"/>
          </a:p>
        </p:txBody>
      </p:sp>
      <p:sp>
        <p:nvSpPr>
          <p:cNvPr id="5" name="Title 4"/>
          <p:cNvSpPr>
            <a:spLocks noGrp="1"/>
          </p:cNvSpPr>
          <p:nvPr>
            <p:ph type="title"/>
          </p:nvPr>
        </p:nvSpPr>
        <p:spPr>
          <a:xfrm>
            <a:off x="495300" y="153702"/>
            <a:ext cx="8915400" cy="813773"/>
          </a:xfrm>
        </p:spPr>
        <p:txBody>
          <a:bodyPr>
            <a:normAutofit/>
          </a:bodyPr>
          <a:lstStyle/>
          <a:p>
            <a:r>
              <a:rPr lang="en-GB" sz="3600" b="1"/>
              <a:t>Teachers: networks</a:t>
            </a:r>
          </a:p>
        </p:txBody>
      </p:sp>
    </p:spTree>
    <p:extLst>
      <p:ext uri="{BB962C8B-B14F-4D97-AF65-F5344CB8AC3E}">
        <p14:creationId xmlns:p14="http://schemas.microsoft.com/office/powerpoint/2010/main" val="31416711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277710"/>
            <a:ext cx="8915400" cy="5293070"/>
          </a:xfrm>
        </p:spPr>
        <p:txBody>
          <a:bodyPr vert="horz" lIns="91440" tIns="45720" rIns="91440" bIns="45720" rtlCol="0" anchor="t">
            <a:normAutofit/>
          </a:bodyPr>
          <a:lstStyle/>
          <a:p>
            <a:pPr marL="0" indent="0">
              <a:buNone/>
            </a:pPr>
            <a:r>
              <a:rPr lang="en-GB" sz="1800" dirty="0">
                <a:ea typeface="Calibri"/>
                <a:cs typeface="Calibri"/>
              </a:rPr>
              <a:t>In addition, a group of approx. 12 teachers trained through the Y2 webinar strand are continuing a dialogue with SST, with a particular interest in using creative translation as part of efforts to decolonise the curriculum.</a:t>
            </a:r>
          </a:p>
          <a:p>
            <a:pPr marL="0" indent="0">
              <a:buNone/>
            </a:pPr>
            <a:endParaRPr lang="en-GB" sz="1800">
              <a:ea typeface="Calibri"/>
              <a:cs typeface="Calibri"/>
            </a:endParaRPr>
          </a:p>
          <a:p>
            <a:pPr marL="0" indent="0">
              <a:buNone/>
            </a:pPr>
            <a:r>
              <a:rPr lang="en-GB" sz="1800" dirty="0">
                <a:ea typeface="Calibri"/>
                <a:cs typeface="Calibri"/>
              </a:rPr>
              <a:t>Throughout the programme, links have been made with national and international networks and other programmes, including</a:t>
            </a:r>
            <a:r>
              <a:rPr lang="en-GB" sz="1800" dirty="0">
                <a:solidFill>
                  <a:srgbClr val="984807"/>
                </a:solidFill>
                <a:ea typeface="Calibri"/>
                <a:cs typeface="Calibri"/>
              </a:rPr>
              <a:t>:</a:t>
            </a:r>
          </a:p>
          <a:p>
            <a:pPr marL="0" indent="0">
              <a:buNone/>
            </a:pPr>
            <a:endParaRPr lang="en-GB" sz="1800">
              <a:solidFill>
                <a:srgbClr val="984807"/>
              </a:solidFill>
              <a:ea typeface="Calibri"/>
              <a:cs typeface="Calibri"/>
            </a:endParaRPr>
          </a:p>
          <a:p>
            <a:pPr marL="0" indent="0">
              <a:buNone/>
            </a:pPr>
            <a:r>
              <a:rPr lang="en-GB" sz="1800" dirty="0">
                <a:solidFill>
                  <a:srgbClr val="984807"/>
                </a:solidFill>
                <a:ea typeface="Calibri"/>
                <a:cs typeface="Calibri"/>
              </a:rPr>
              <a:t>Association for Language Learning [ALL]</a:t>
            </a:r>
          </a:p>
          <a:p>
            <a:pPr marL="0" indent="0">
              <a:buNone/>
            </a:pPr>
            <a:r>
              <a:rPr lang="en-GB" sz="1800" dirty="0">
                <a:solidFill>
                  <a:srgbClr val="984807"/>
                </a:solidFill>
                <a:ea typeface="Calibri"/>
                <a:cs typeface="Calibri"/>
              </a:rPr>
              <a:t>ALL Special Interest Group in Decolonising the Curriculum</a:t>
            </a:r>
          </a:p>
          <a:p>
            <a:pPr marL="0" indent="0">
              <a:buNone/>
            </a:pPr>
            <a:r>
              <a:rPr lang="en-GB" sz="1800" dirty="0">
                <a:solidFill>
                  <a:srgbClr val="984807"/>
                </a:solidFill>
                <a:ea typeface="Calibri"/>
                <a:cs typeface="Calibri"/>
              </a:rPr>
              <a:t>NALDIC (Subject Association for EAL)</a:t>
            </a:r>
          </a:p>
          <a:p>
            <a:pPr marL="0" indent="0">
              <a:buNone/>
            </a:pPr>
            <a:r>
              <a:rPr lang="en-GB" sz="1800" dirty="0">
                <a:solidFill>
                  <a:srgbClr val="984807"/>
                </a:solidFill>
                <a:ea typeface="Calibri"/>
                <a:cs typeface="Calibri"/>
              </a:rPr>
              <a:t>PGCE Providers for Modern Languages</a:t>
            </a:r>
          </a:p>
          <a:p>
            <a:pPr marL="0" indent="0">
              <a:buNone/>
            </a:pPr>
            <a:r>
              <a:rPr lang="en-GB" sz="1800" dirty="0">
                <a:solidFill>
                  <a:srgbClr val="984807"/>
                </a:solidFill>
                <a:ea typeface="Calibri"/>
                <a:cs typeface="Calibri"/>
              </a:rPr>
              <a:t>Independent Schools Modern Languages Association</a:t>
            </a:r>
          </a:p>
          <a:p>
            <a:pPr marL="0" indent="0">
              <a:buNone/>
            </a:pPr>
            <a:r>
              <a:rPr lang="en-GB" sz="1800" dirty="0">
                <a:solidFill>
                  <a:srgbClr val="984807"/>
                </a:solidFill>
                <a:ea typeface="Calibri"/>
                <a:cs typeface="Calibri"/>
              </a:rPr>
              <a:t>Queen’s College Translation Exchange</a:t>
            </a:r>
          </a:p>
          <a:p>
            <a:pPr marL="0" indent="0">
              <a:buNone/>
            </a:pPr>
            <a:r>
              <a:rPr lang="en-GB" sz="1800" dirty="0">
                <a:solidFill>
                  <a:srgbClr val="984807"/>
                </a:solidFill>
                <a:ea typeface="Calibri"/>
                <a:cs typeface="Calibri"/>
              </a:rPr>
              <a:t>Mediterranean Editors and Translators' Meeting 2022</a:t>
            </a:r>
          </a:p>
          <a:p>
            <a:pPr marL="0" indent="0">
              <a:buNone/>
            </a:pPr>
            <a:endParaRPr lang="en-GB" sz="1800">
              <a:ea typeface="Calibri"/>
              <a:cs typeface="Calibri"/>
            </a:endParaRPr>
          </a:p>
        </p:txBody>
      </p:sp>
      <p:sp>
        <p:nvSpPr>
          <p:cNvPr id="3" name="Slide Number Placeholder 2"/>
          <p:cNvSpPr>
            <a:spLocks noGrp="1"/>
          </p:cNvSpPr>
          <p:nvPr>
            <p:ph type="sldNum" sz="quarter" idx="12"/>
          </p:nvPr>
        </p:nvSpPr>
        <p:spPr/>
        <p:txBody>
          <a:bodyPr/>
          <a:lstStyle/>
          <a:p>
            <a:fld id="{5A83E587-CDA0-CE47-AF83-BF26282CDA58}" type="slidenum">
              <a:rPr lang="en-GB" smtClean="0"/>
              <a:t>37</a:t>
            </a:fld>
            <a:endParaRPr lang="en-GB"/>
          </a:p>
        </p:txBody>
      </p:sp>
      <p:sp>
        <p:nvSpPr>
          <p:cNvPr id="5" name="Title 4"/>
          <p:cNvSpPr>
            <a:spLocks noGrp="1"/>
          </p:cNvSpPr>
          <p:nvPr>
            <p:ph type="title"/>
          </p:nvPr>
        </p:nvSpPr>
        <p:spPr>
          <a:xfrm>
            <a:off x="495300" y="153702"/>
            <a:ext cx="8915400" cy="813773"/>
          </a:xfrm>
        </p:spPr>
        <p:txBody>
          <a:bodyPr>
            <a:normAutofit/>
          </a:bodyPr>
          <a:lstStyle/>
          <a:p>
            <a:r>
              <a:rPr lang="en-GB" sz="3600" b="1"/>
              <a:t>Teachers: networks</a:t>
            </a:r>
          </a:p>
        </p:txBody>
      </p:sp>
    </p:spTree>
    <p:extLst>
      <p:ext uri="{BB962C8B-B14F-4D97-AF65-F5344CB8AC3E}">
        <p14:creationId xmlns:p14="http://schemas.microsoft.com/office/powerpoint/2010/main" val="22063003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430780"/>
            <a:ext cx="8915400" cy="962871"/>
          </a:xfrm>
        </p:spPr>
        <p:txBody>
          <a:bodyPr>
            <a:normAutofit/>
          </a:bodyPr>
          <a:lstStyle/>
          <a:p>
            <a:pPr marL="514350" indent="-514350" fontAlgn="base"/>
            <a:r>
              <a:rPr lang="en-GB" sz="3600" b="1"/>
              <a:t>Successes, challenges and recommendations</a:t>
            </a:r>
            <a:endParaRPr lang="en-GB" sz="2200">
              <a:solidFill>
                <a:schemeClr val="tx2">
                  <a:lumMod val="75000"/>
                </a:schemeClr>
              </a:solidFill>
            </a:endParaRPr>
          </a:p>
        </p:txBody>
      </p:sp>
      <p:sp>
        <p:nvSpPr>
          <p:cNvPr id="4" name="Content Placeholder 3"/>
          <p:cNvSpPr>
            <a:spLocks noGrp="1"/>
          </p:cNvSpPr>
          <p:nvPr>
            <p:ph idx="1"/>
          </p:nvPr>
        </p:nvSpPr>
        <p:spPr>
          <a:xfrm>
            <a:off x="495300" y="1753046"/>
            <a:ext cx="8915400" cy="2750795"/>
          </a:xfrm>
        </p:spPr>
        <p:txBody>
          <a:bodyPr vert="horz" lIns="91440" tIns="45720" rIns="91440" bIns="45720" rtlCol="0" anchor="t">
            <a:normAutofit fontScale="92500"/>
          </a:bodyPr>
          <a:lstStyle/>
          <a:p>
            <a:pPr marL="0" indent="0">
              <a:buNone/>
            </a:pPr>
            <a:r>
              <a:rPr lang="en-GB" sz="2400" dirty="0"/>
              <a:t>The following slides share learning and on-going questions around the project’s successes and challenges. They have been put together following:</a:t>
            </a:r>
            <a:endParaRPr lang="en-US" dirty="0"/>
          </a:p>
          <a:p>
            <a:pPr marL="0" indent="0">
              <a:buNone/>
            </a:pPr>
            <a:endParaRPr lang="en-GB" sz="2400" dirty="0">
              <a:cs typeface="Calibri"/>
            </a:endParaRPr>
          </a:p>
          <a:p>
            <a:r>
              <a:rPr lang="en-GB" sz="2400" dirty="0">
                <a:cs typeface="Calibri"/>
              </a:rPr>
              <a:t>Review of the Y3 report findings and in light of prior years' recommendations</a:t>
            </a:r>
          </a:p>
          <a:p>
            <a:r>
              <a:rPr lang="en-GB" sz="2400" dirty="0">
                <a:cs typeface="Calibri"/>
              </a:rPr>
              <a:t>Discussion with Charlotte, Cat and Milla at a reflection meeting in January 2023</a:t>
            </a:r>
          </a:p>
          <a:p>
            <a:pPr marL="0" indent="0">
              <a:buNone/>
            </a:pPr>
            <a:endParaRPr lang="en-GB" sz="2400" dirty="0"/>
          </a:p>
        </p:txBody>
      </p:sp>
      <p:sp>
        <p:nvSpPr>
          <p:cNvPr id="3" name="Slide Number Placeholder 2"/>
          <p:cNvSpPr>
            <a:spLocks noGrp="1"/>
          </p:cNvSpPr>
          <p:nvPr>
            <p:ph type="sldNum" sz="quarter" idx="12"/>
          </p:nvPr>
        </p:nvSpPr>
        <p:spPr/>
        <p:txBody>
          <a:bodyPr/>
          <a:lstStyle/>
          <a:p>
            <a:fld id="{5A83E587-CDA0-CE47-AF83-BF26282CDA58}" type="slidenum">
              <a:rPr lang="en-GB" smtClean="0"/>
              <a:t>38</a:t>
            </a:fld>
            <a:endParaRPr lang="en-GB"/>
          </a:p>
        </p:txBody>
      </p:sp>
    </p:spTree>
    <p:extLst>
      <p:ext uri="{BB962C8B-B14F-4D97-AF65-F5344CB8AC3E}">
        <p14:creationId xmlns:p14="http://schemas.microsoft.com/office/powerpoint/2010/main" val="676464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42752"/>
            <a:ext cx="8915400" cy="907009"/>
          </a:xfrm>
        </p:spPr>
        <p:txBody>
          <a:bodyPr>
            <a:normAutofit/>
          </a:bodyPr>
          <a:lstStyle/>
          <a:p>
            <a:pPr marL="514350" indent="-514350" fontAlgn="base"/>
            <a:r>
              <a:rPr lang="en-GB" sz="3600" b="1" dirty="0"/>
              <a:t>Successes: at the school/ project level</a:t>
            </a:r>
            <a:endParaRPr lang="en-GB" sz="2200" dirty="0">
              <a:solidFill>
                <a:schemeClr val="tx2">
                  <a:lumMod val="75000"/>
                </a:schemeClr>
              </a:solidFill>
            </a:endParaRPr>
          </a:p>
        </p:txBody>
      </p:sp>
      <p:sp>
        <p:nvSpPr>
          <p:cNvPr id="3" name="Slide Number Placeholder 2"/>
          <p:cNvSpPr>
            <a:spLocks noGrp="1"/>
          </p:cNvSpPr>
          <p:nvPr>
            <p:ph type="sldNum" sz="quarter" idx="12"/>
          </p:nvPr>
        </p:nvSpPr>
        <p:spPr/>
        <p:txBody>
          <a:bodyPr/>
          <a:lstStyle/>
          <a:p>
            <a:fld id="{5A83E587-CDA0-CE47-AF83-BF26282CDA58}" type="slidenum">
              <a:rPr lang="en-GB" smtClean="0"/>
              <a:t>39</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979291429"/>
              </p:ext>
            </p:extLst>
          </p:nvPr>
        </p:nvGraphicFramePr>
        <p:xfrm>
          <a:off x="466545" y="895746"/>
          <a:ext cx="8915400" cy="5130949"/>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20000"/>
                    </a:ext>
                  </a:extLst>
                </a:gridCol>
                <a:gridCol w="4457700">
                  <a:extLst>
                    <a:ext uri="{9D8B030D-6E8A-4147-A177-3AD203B41FA5}">
                      <a16:colId xmlns:a16="http://schemas.microsoft.com/office/drawing/2014/main" val="20001"/>
                    </a:ext>
                  </a:extLst>
                </a:gridCol>
              </a:tblGrid>
              <a:tr h="715471">
                <a:tc>
                  <a:txBody>
                    <a:bodyPr/>
                    <a:lstStyle/>
                    <a:p>
                      <a:r>
                        <a:rPr lang="en-GB" sz="1400" dirty="0"/>
                        <a:t>Successes</a:t>
                      </a:r>
                    </a:p>
                  </a:txBody>
                  <a:tcPr/>
                </a:tc>
                <a:tc>
                  <a:txBody>
                    <a:bodyPr/>
                    <a:lstStyle/>
                    <a:p>
                      <a:r>
                        <a:rPr lang="en-GB" sz="1400" dirty="0"/>
                        <a:t>Questions/ reflections/ recommendations for embedding creative translation in schools</a:t>
                      </a:r>
                    </a:p>
                  </a:txBody>
                  <a:tcPr/>
                </a:tc>
                <a:extLst>
                  <a:ext uri="{0D108BD9-81ED-4DB2-BD59-A6C34878D82A}">
                    <a16:rowId xmlns:a16="http://schemas.microsoft.com/office/drawing/2014/main" val="10000"/>
                  </a:ext>
                </a:extLst>
              </a:tr>
              <a:tr h="981217">
                <a:tc>
                  <a:txBody>
                    <a:bodyPr/>
                    <a:lstStyle/>
                    <a:p>
                      <a:r>
                        <a:rPr lang="en-GB" sz="1400" dirty="0"/>
                        <a:t>Most outcomes met effectively, with EAL one of the weaker areas</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a:p>
                  </a:txBody>
                  <a:tcPr/>
                </a:tc>
                <a:tc>
                  <a:txBody>
                    <a:bodyPr/>
                    <a:lstStyle/>
                    <a:p>
                      <a:r>
                        <a:rPr lang="en-GB" sz="1400" baseline="0" dirty="0"/>
                        <a:t>Separate out EAL and MFL as the needs and processes are so different, including partnering with other groups, (e.g. the developing work with refugee organisations)</a:t>
                      </a:r>
                    </a:p>
                  </a:txBody>
                  <a:tcPr/>
                </a:tc>
                <a:extLst>
                  <a:ext uri="{0D108BD9-81ED-4DB2-BD59-A6C34878D82A}">
                    <a16:rowId xmlns:a16="http://schemas.microsoft.com/office/drawing/2014/main" val="10001"/>
                  </a:ext>
                </a:extLst>
              </a:tr>
              <a:tr h="100165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t>Supporting MFL activities in schools </a:t>
                      </a:r>
                      <a:r>
                        <a:rPr lang="mr-IN" sz="1400" dirty="0"/>
                        <a:t>–</a:t>
                      </a:r>
                      <a:r>
                        <a:rPr lang="en-GB" sz="1400" dirty="0"/>
                        <a:t> the model works well</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a:p>
                  </a:txBody>
                  <a:tcPr/>
                </a:tc>
                <a:tc>
                  <a:txBody>
                    <a:bodyPr/>
                    <a:lstStyle/>
                    <a:p>
                      <a:pPr lvl="0">
                        <a:buNone/>
                      </a:pPr>
                      <a:r>
                        <a:rPr lang="en-GB" sz="1400" b="0" i="0" u="none" strike="noStrike" baseline="0" noProof="0" dirty="0">
                          <a:latin typeface="Calibri"/>
                        </a:rPr>
                        <a:t>Continue, while building up teacher and school remote support and resources, while acknowledging that face to face training is most effective, where it's possible </a:t>
                      </a:r>
                    </a:p>
                  </a:txBody>
                  <a:tcPr/>
                </a:tc>
                <a:extLst>
                  <a:ext uri="{0D108BD9-81ED-4DB2-BD59-A6C34878D82A}">
                    <a16:rowId xmlns:a16="http://schemas.microsoft.com/office/drawing/2014/main" val="10002"/>
                  </a:ext>
                </a:extLst>
              </a:tr>
              <a:tr h="116519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t>Making</a:t>
                      </a:r>
                      <a:r>
                        <a:rPr lang="en-GB" sz="1400" baseline="0" dirty="0"/>
                        <a:t> the model more sustained and teacher-led (general move across Ys 1 </a:t>
                      </a:r>
                      <a:r>
                        <a:rPr lang="mr-IN" sz="1400" baseline="0" dirty="0"/>
                        <a:t>–</a:t>
                      </a:r>
                      <a:r>
                        <a:rPr lang="en-GB" sz="1400" baseline="0" dirty="0"/>
                        <a:t> 2 and again Ys 2 </a:t>
                      </a:r>
                      <a:r>
                        <a:rPr lang="mr-IN" sz="1400" baseline="0" dirty="0"/>
                        <a:t>–</a:t>
                      </a:r>
                      <a:r>
                        <a:rPr lang="en-GB" sz="1400" baseline="0" dirty="0"/>
                        <a:t> 3) has supported more effective outcomes</a:t>
                      </a:r>
                      <a:endParaRPr lang="en-GB" sz="1400" dirty="0"/>
                    </a:p>
                  </a:txBody>
                  <a:tcPr/>
                </a:tc>
                <a:tc>
                  <a:txBody>
                    <a:bodyPr/>
                    <a:lstStyle/>
                    <a:p>
                      <a:pPr lvl="0">
                        <a:buNone/>
                      </a:pPr>
                      <a:r>
                        <a:rPr lang="en-GB" sz="1400" b="0" i="0" u="none" strike="noStrike" noProof="0" dirty="0">
                          <a:latin typeface="Calibri"/>
                        </a:rPr>
                        <a:t>Continue, while building up teacher and school remote support and resources. Translator visits as occasional additions/ cherry on the cake.</a:t>
                      </a:r>
                      <a:endParaRPr lang="en-US" dirty="0"/>
                    </a:p>
                  </a:txBody>
                  <a:tcPr/>
                </a:tc>
                <a:extLst>
                  <a:ext uri="{0D108BD9-81ED-4DB2-BD59-A6C34878D82A}">
                    <a16:rowId xmlns:a16="http://schemas.microsoft.com/office/drawing/2014/main" val="10003"/>
                  </a:ext>
                </a:extLst>
              </a:tr>
              <a:tr h="126740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t>Successfully</a:t>
                      </a:r>
                      <a:r>
                        <a:rPr lang="en-GB" sz="1400" baseline="0" dirty="0"/>
                        <a:t> embedding the Prize in the SST programme</a:t>
                      </a:r>
                      <a:endParaRPr lang="en-GB" sz="1400" dirty="0"/>
                    </a:p>
                  </a:txBody>
                  <a:tcPr/>
                </a:tc>
                <a:tc>
                  <a:txBody>
                    <a:bodyPr/>
                    <a:lstStyle/>
                    <a:p>
                      <a:r>
                        <a:rPr lang="en-GB" sz="1400" dirty="0"/>
                        <a:t>Consider adding in Anthea Bell Prize process elements, for instance a bank of poems, a more embedded scheme of work throughout the year. L</a:t>
                      </a:r>
                      <a:r>
                        <a:rPr lang="en-GB" sz="1400" b="0" i="0" u="none" strike="noStrike" baseline="0" noProof="0" dirty="0">
                          <a:latin typeface="Calibri"/>
                        </a:rPr>
                        <a:t>ook at bringing AB Prize and Stephen Spender Prize together for teachers.</a:t>
                      </a:r>
                      <a:endParaRPr lang="en-GB" sz="1400" dirty="0"/>
                    </a:p>
                  </a:txBody>
                  <a:tcPr/>
                </a:tc>
                <a:extLst>
                  <a:ext uri="{0D108BD9-81ED-4DB2-BD59-A6C34878D82A}">
                    <a16:rowId xmlns:a16="http://schemas.microsoft.com/office/drawing/2014/main" val="10006"/>
                  </a:ext>
                </a:extLst>
              </a:tr>
            </a:tbl>
          </a:graphicData>
        </a:graphic>
      </p:graphicFrame>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CA74087B-CA16-5432-0A1B-1BA4DC1A9A39}"/>
                  </a:ext>
                </a:extLst>
              </p14:cNvPr>
              <p14:cNvContentPartPr/>
              <p14:nvPr/>
            </p14:nvContentPartPr>
            <p14:xfrm>
              <a:off x="18220572" y="1522627"/>
              <a:ext cx="114484" cy="460188"/>
            </p14:xfrm>
          </p:contentPart>
        </mc:Choice>
        <mc:Fallback xmlns="">
          <p:pic>
            <p:nvPicPr>
              <p:cNvPr id="4" name="Ink 3">
                <a:extLst>
                  <a:ext uri="{FF2B5EF4-FFF2-40B4-BE49-F238E27FC236}">
                    <a16:creationId xmlns:a16="http://schemas.microsoft.com/office/drawing/2014/main" id="{CA74087B-CA16-5432-0A1B-1BA4DC1A9A39}"/>
                  </a:ext>
                </a:extLst>
              </p:cNvPr>
              <p:cNvPicPr/>
              <p:nvPr/>
            </p:nvPicPr>
            <p:blipFill>
              <a:blip r:embed="rId5"/>
              <a:stretch>
                <a:fillRect/>
              </a:stretch>
            </p:blipFill>
            <p:spPr>
              <a:xfrm>
                <a:off x="18202628" y="1504997"/>
                <a:ext cx="150014" cy="495808"/>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C016318E-3DF6-5914-18D4-86AF54BE43C2}"/>
                  </a:ext>
                </a:extLst>
              </p14:cNvPr>
              <p14:cNvContentPartPr/>
              <p14:nvPr/>
            </p14:nvContentPartPr>
            <p14:xfrm>
              <a:off x="15145368" y="2092492"/>
              <a:ext cx="45553" cy="263036"/>
            </p14:xfrm>
          </p:contentPart>
        </mc:Choice>
        <mc:Fallback xmlns="">
          <p:pic>
            <p:nvPicPr>
              <p:cNvPr id="6" name="Ink 5">
                <a:extLst>
                  <a:ext uri="{FF2B5EF4-FFF2-40B4-BE49-F238E27FC236}">
                    <a16:creationId xmlns:a16="http://schemas.microsoft.com/office/drawing/2014/main" id="{C016318E-3DF6-5914-18D4-86AF54BE43C2}"/>
                  </a:ext>
                </a:extLst>
              </p:cNvPr>
              <p:cNvPicPr/>
              <p:nvPr/>
            </p:nvPicPr>
            <p:blipFill>
              <a:blip r:embed="rId7"/>
              <a:stretch>
                <a:fillRect/>
              </a:stretch>
            </p:blipFill>
            <p:spPr>
              <a:xfrm>
                <a:off x="15127574" y="2074525"/>
                <a:ext cx="80785" cy="298611"/>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FBF50E1B-04A7-B081-ADF5-34F02FBA3F31}"/>
                  </a:ext>
                </a:extLst>
              </p14:cNvPr>
              <p14:cNvContentPartPr/>
              <p14:nvPr/>
            </p14:nvContentPartPr>
            <p14:xfrm>
              <a:off x="15166485" y="2173632"/>
              <a:ext cx="17138" cy="298898"/>
            </p14:xfrm>
          </p:contentPart>
        </mc:Choice>
        <mc:Fallback xmlns="">
          <p:pic>
            <p:nvPicPr>
              <p:cNvPr id="7" name="Ink 6">
                <a:extLst>
                  <a:ext uri="{FF2B5EF4-FFF2-40B4-BE49-F238E27FC236}">
                    <a16:creationId xmlns:a16="http://schemas.microsoft.com/office/drawing/2014/main" id="{FBF50E1B-04A7-B081-ADF5-34F02FBA3F31}"/>
                  </a:ext>
                </a:extLst>
              </p:cNvPr>
              <p:cNvPicPr/>
              <p:nvPr/>
            </p:nvPicPr>
            <p:blipFill>
              <a:blip r:embed="rId9"/>
              <a:stretch>
                <a:fillRect/>
              </a:stretch>
            </p:blipFill>
            <p:spPr>
              <a:xfrm>
                <a:off x="15124497" y="2156007"/>
                <a:ext cx="101971" cy="334507"/>
              </a:xfrm>
              <a:prstGeom prst="rect">
                <a:avLst/>
              </a:prstGeom>
            </p:spPr>
          </p:pic>
        </mc:Fallback>
      </mc:AlternateContent>
    </p:spTree>
    <p:extLst>
      <p:ext uri="{BB962C8B-B14F-4D97-AF65-F5344CB8AC3E}">
        <p14:creationId xmlns:p14="http://schemas.microsoft.com/office/powerpoint/2010/main" val="1859684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42649"/>
            <a:ext cx="8915400" cy="1968986"/>
          </a:xfrm>
        </p:spPr>
        <p:txBody>
          <a:bodyPr>
            <a:normAutofit fontScale="90000"/>
          </a:bodyPr>
          <a:lstStyle/>
          <a:p>
            <a:pPr marL="514350" indent="-514350" fontAlgn="base"/>
            <a:r>
              <a:rPr lang="en-GB" sz="3600" b="1"/>
              <a:t>Outcome 1:</a:t>
            </a:r>
            <a:br>
              <a:rPr lang="en-GB" sz="3600" b="1"/>
            </a:br>
            <a:r>
              <a:rPr lang="en-GB" sz="2200">
                <a:solidFill>
                  <a:schemeClr val="tx2">
                    <a:lumMod val="75000"/>
                  </a:schemeClr>
                </a:solidFill>
              </a:rPr>
              <a:t>‘By July 2022, 3000 young people in multilingual classrooms and community groups will have benefited from creative translation workshops and projects co-developed and -delivered by their teachers and professional translators.’ </a:t>
            </a:r>
            <a:br>
              <a:rPr lang="en-GB" sz="2200">
                <a:solidFill>
                  <a:schemeClr val="tx2">
                    <a:lumMod val="75000"/>
                  </a:schemeClr>
                </a:solidFill>
              </a:rPr>
            </a:br>
            <a:endParaRPr lang="en-GB" sz="2200">
              <a:solidFill>
                <a:schemeClr val="tx2">
                  <a:lumMod val="75000"/>
                </a:schemeClr>
              </a:solidFill>
            </a:endParaRPr>
          </a:p>
        </p:txBody>
      </p:sp>
      <p:sp>
        <p:nvSpPr>
          <p:cNvPr id="4" name="Content Placeholder 3"/>
          <p:cNvSpPr>
            <a:spLocks noGrp="1"/>
          </p:cNvSpPr>
          <p:nvPr>
            <p:ph idx="1"/>
          </p:nvPr>
        </p:nvSpPr>
        <p:spPr>
          <a:xfrm>
            <a:off x="495300" y="2530263"/>
            <a:ext cx="8915400" cy="3767947"/>
          </a:xfrm>
        </p:spPr>
        <p:txBody>
          <a:bodyPr>
            <a:normAutofit/>
          </a:bodyPr>
          <a:lstStyle/>
          <a:p>
            <a:pPr marL="0" indent="0">
              <a:buNone/>
            </a:pPr>
            <a:r>
              <a:rPr lang="en-GB" sz="2400"/>
              <a:t>The following slides share findings for this outcome broken down by: </a:t>
            </a:r>
          </a:p>
          <a:p>
            <a:pPr marL="0" indent="0">
              <a:buNone/>
            </a:pPr>
            <a:endParaRPr lang="en-GB" sz="2400"/>
          </a:p>
          <a:p>
            <a:pPr marL="514350" indent="-514350">
              <a:buFont typeface="+mj-lt"/>
              <a:buAutoNum type="alphaLcPeriod"/>
            </a:pPr>
            <a:r>
              <a:rPr lang="en-GB" sz="2400"/>
              <a:t>The number of young people who have benefitted from the creative translation workshops sessions from teachers and translators across all three years</a:t>
            </a:r>
          </a:p>
          <a:p>
            <a:pPr marL="514350" indent="-514350">
              <a:buFont typeface="+mj-lt"/>
              <a:buAutoNum type="alphaLcPeriod"/>
            </a:pPr>
            <a:r>
              <a:rPr lang="en-GB" sz="2400"/>
              <a:t>How the young people have benefitted, structured by the project’s priority student outcomes, with a focus on Y3 and references to findings from Ys 1+2</a:t>
            </a:r>
          </a:p>
        </p:txBody>
      </p:sp>
      <p:sp>
        <p:nvSpPr>
          <p:cNvPr id="3" name="Slide Number Placeholder 2"/>
          <p:cNvSpPr>
            <a:spLocks noGrp="1"/>
          </p:cNvSpPr>
          <p:nvPr>
            <p:ph type="sldNum" sz="quarter" idx="12"/>
          </p:nvPr>
        </p:nvSpPr>
        <p:spPr/>
        <p:txBody>
          <a:bodyPr/>
          <a:lstStyle/>
          <a:p>
            <a:fld id="{5A83E587-CDA0-CE47-AF83-BF26282CDA58}" type="slidenum">
              <a:rPr lang="en-GB" smtClean="0"/>
              <a:t>4</a:t>
            </a:fld>
            <a:endParaRPr lang="en-GB"/>
          </a:p>
        </p:txBody>
      </p:sp>
    </p:spTree>
    <p:extLst>
      <p:ext uri="{BB962C8B-B14F-4D97-AF65-F5344CB8AC3E}">
        <p14:creationId xmlns:p14="http://schemas.microsoft.com/office/powerpoint/2010/main" val="1293349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42752"/>
            <a:ext cx="8915400" cy="907009"/>
          </a:xfrm>
        </p:spPr>
        <p:txBody>
          <a:bodyPr>
            <a:normAutofit/>
          </a:bodyPr>
          <a:lstStyle/>
          <a:p>
            <a:pPr marL="514350" indent="-514350" fontAlgn="base"/>
            <a:r>
              <a:rPr lang="en-GB" sz="3600" b="1" dirty="0"/>
              <a:t>Successes: at the school/ project level</a:t>
            </a:r>
            <a:endParaRPr lang="en-GB" sz="2200" dirty="0">
              <a:solidFill>
                <a:schemeClr val="tx2">
                  <a:lumMod val="75000"/>
                </a:schemeClr>
              </a:solidFill>
            </a:endParaRPr>
          </a:p>
        </p:txBody>
      </p:sp>
      <p:sp>
        <p:nvSpPr>
          <p:cNvPr id="3" name="Slide Number Placeholder 2"/>
          <p:cNvSpPr>
            <a:spLocks noGrp="1"/>
          </p:cNvSpPr>
          <p:nvPr>
            <p:ph type="sldNum" sz="quarter" idx="12"/>
          </p:nvPr>
        </p:nvSpPr>
        <p:spPr/>
        <p:txBody>
          <a:bodyPr/>
          <a:lstStyle/>
          <a:p>
            <a:fld id="{5A83E587-CDA0-CE47-AF83-BF26282CDA58}" type="slidenum">
              <a:rPr lang="en-GB" smtClean="0"/>
              <a:t>40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401947155"/>
              </p:ext>
            </p:extLst>
          </p:nvPr>
        </p:nvGraphicFramePr>
        <p:xfrm>
          <a:off x="466545" y="895746"/>
          <a:ext cx="9047853" cy="5943600"/>
        </p:xfrm>
        <a:graphic>
          <a:graphicData uri="http://schemas.openxmlformats.org/drawingml/2006/table">
            <a:tbl>
              <a:tblPr firstRow="1" bandRow="1">
                <a:tableStyleId>{5C22544A-7EE6-4342-B048-85BDC9FD1C3A}</a:tableStyleId>
              </a:tblPr>
              <a:tblGrid>
                <a:gridCol w="4179553">
                  <a:extLst>
                    <a:ext uri="{9D8B030D-6E8A-4147-A177-3AD203B41FA5}">
                      <a16:colId xmlns:a16="http://schemas.microsoft.com/office/drawing/2014/main" val="20000"/>
                    </a:ext>
                  </a:extLst>
                </a:gridCol>
                <a:gridCol w="4868300">
                  <a:extLst>
                    <a:ext uri="{9D8B030D-6E8A-4147-A177-3AD203B41FA5}">
                      <a16:colId xmlns:a16="http://schemas.microsoft.com/office/drawing/2014/main" val="20001"/>
                    </a:ext>
                  </a:extLst>
                </a:gridCol>
              </a:tblGrid>
              <a:tr h="517422">
                <a:tc>
                  <a:txBody>
                    <a:bodyPr/>
                    <a:lstStyle/>
                    <a:p>
                      <a:r>
                        <a:rPr lang="en-GB" sz="1400" dirty="0"/>
                        <a:t>Successes</a:t>
                      </a:r>
                    </a:p>
                  </a:txBody>
                  <a:tcPr/>
                </a:tc>
                <a:tc>
                  <a:txBody>
                    <a:bodyPr/>
                    <a:lstStyle/>
                    <a:p>
                      <a:r>
                        <a:rPr lang="en-GB" sz="1400" dirty="0"/>
                        <a:t>Questions/ reflections/ recommendations for embedding creative translation in schools</a:t>
                      </a:r>
                    </a:p>
                  </a:txBody>
                  <a:tcPr/>
                </a:tc>
                <a:extLst>
                  <a:ext uri="{0D108BD9-81ED-4DB2-BD59-A6C34878D82A}">
                    <a16:rowId xmlns:a16="http://schemas.microsoft.com/office/drawing/2014/main" val="10000"/>
                  </a:ext>
                </a:extLst>
              </a:tr>
              <a:tr h="1152956">
                <a:tc>
                  <a:txBody>
                    <a:bodyPr/>
                    <a:lstStyle/>
                    <a:p>
                      <a:pPr marL="0" marR="0" indent="0" algn="l" rtl="0" eaLnBrk="1" fontAlgn="auto" latinLnBrk="0" hangingPunct="1">
                        <a:lnSpc>
                          <a:spcPct val="100000"/>
                        </a:lnSpc>
                        <a:spcBef>
                          <a:spcPts val="0"/>
                        </a:spcBef>
                        <a:spcAft>
                          <a:spcPts val="0"/>
                        </a:spcAft>
                        <a:buClrTx/>
                        <a:buSzTx/>
                        <a:buFontTx/>
                        <a:buNone/>
                      </a:pPr>
                      <a:r>
                        <a:rPr lang="en-GB" sz="1400" dirty="0"/>
                        <a:t>Finding schools where there’s both an enthusiastic and capable</a:t>
                      </a:r>
                      <a:r>
                        <a:rPr lang="en-GB" sz="1400" baseline="0" dirty="0"/>
                        <a:t> lead teacher, and supportive leadership </a:t>
                      </a:r>
                      <a:endParaRPr lang="en-GB" sz="1400" baseline="0"/>
                    </a:p>
                    <a:p>
                      <a:pPr marL="0" marR="0" indent="0" algn="l" defTabSz="457200" rtl="0" eaLnBrk="1" fontAlgn="auto" latinLnBrk="0" hangingPunct="1">
                        <a:lnSpc>
                          <a:spcPct val="100000"/>
                        </a:lnSpc>
                        <a:spcBef>
                          <a:spcPts val="0"/>
                        </a:spcBef>
                        <a:spcAft>
                          <a:spcPts val="0"/>
                        </a:spcAft>
                        <a:buClrTx/>
                        <a:buSzTx/>
                        <a:buFontTx/>
                        <a:buNone/>
                        <a:tabLst/>
                        <a:defRPr/>
                      </a:pPr>
                      <a:r>
                        <a:rPr lang="en-GB" sz="1400" i="1" baseline="0" dirty="0"/>
                        <a:t>‘You need both an invested teacher and a supportive SLT’ </a:t>
                      </a:r>
                      <a:r>
                        <a:rPr lang="mr-IN" sz="1400" i="1" baseline="0" dirty="0"/>
                        <a:t>–</a:t>
                      </a:r>
                      <a:r>
                        <a:rPr lang="en-GB" sz="1400" i="1" baseline="0" dirty="0"/>
                        <a:t> team member</a:t>
                      </a:r>
                      <a:endParaRPr lang="en-GB" sz="1400" dirty="0"/>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a:p>
                  </a:txBody>
                  <a:tcPr/>
                </a:tc>
                <a:tc>
                  <a:txBody>
                    <a:bodyPr/>
                    <a:lstStyle/>
                    <a:p>
                      <a:r>
                        <a:rPr lang="en-GB" sz="1400" dirty="0"/>
                        <a:t>Have clear criteria for school selection and communicate clearly about them. For instance – </a:t>
                      </a:r>
                      <a:endParaRPr lang="en-GB" sz="1400" b="0" i="0" u="none" strike="noStrike" baseline="0" noProof="0" dirty="0">
                        <a:latin typeface="Calibri"/>
                      </a:endParaRPr>
                    </a:p>
                    <a:p>
                      <a:pPr marL="285750" lvl="0" indent="-285750">
                        <a:buFont typeface="Arial"/>
                        <a:buChar char="•"/>
                      </a:pPr>
                      <a:r>
                        <a:rPr lang="en-GB" sz="1400" dirty="0"/>
                        <a:t>Genuine enthusiasm from the lead teacher, so that they are choosing to participate (not being volunteered)</a:t>
                      </a:r>
                      <a:endParaRPr lang="en-GB" sz="1400" b="0" i="0" u="none" strike="noStrike" baseline="0" noProof="0" dirty="0">
                        <a:latin typeface="Calibri"/>
                      </a:endParaRPr>
                    </a:p>
                    <a:p>
                      <a:pPr marL="285750" lvl="0" indent="-285750">
                        <a:buFont typeface="Arial"/>
                        <a:buChar char="•"/>
                      </a:pPr>
                      <a:r>
                        <a:rPr lang="en-GB" sz="1400" dirty="0"/>
                        <a:t>Support from SLT </a:t>
                      </a:r>
                      <a:endParaRPr lang="en-GB" sz="1400" b="0" i="0" u="none" strike="noStrike" baseline="0" noProof="0">
                        <a:latin typeface="Calibri"/>
                      </a:endParaRPr>
                    </a:p>
                    <a:p>
                      <a:pPr marL="285750" lvl="0" indent="-285750">
                        <a:buFont typeface="Arial"/>
                        <a:buChar char="•"/>
                      </a:pPr>
                      <a:r>
                        <a:rPr lang="en-GB" sz="1400" dirty="0"/>
                        <a:t>Time made available for teachers to train and deliver the materials (with clarity on the actual time required so it doesn't become an additional workload for teachers)</a:t>
                      </a:r>
                      <a:endParaRPr lang="en-GB" sz="1400" b="0" i="0" u="none" strike="noStrike" baseline="0" noProof="0" dirty="0">
                        <a:latin typeface="Calibri"/>
                      </a:endParaRPr>
                    </a:p>
                    <a:p>
                      <a:pPr marL="285750" lvl="0" indent="-285750">
                        <a:buFont typeface="Arial"/>
                        <a:buChar char="•"/>
                      </a:pPr>
                      <a:r>
                        <a:rPr lang="en-GB" sz="1400" b="0" i="0" u="none" strike="noStrike" noProof="0" dirty="0">
                          <a:latin typeface="Calibri"/>
                        </a:rPr>
                        <a:t>Suggest that teachers are recognised through their line management/ other professional development avenues for their additional commitments to creative translation and extra effort delivering the programme</a:t>
                      </a:r>
                      <a:endParaRPr lang="en-GB" sz="1400" dirty="0"/>
                    </a:p>
                    <a:p>
                      <a:pPr marL="0" lvl="0" indent="0">
                        <a:buNone/>
                      </a:pPr>
                      <a:r>
                        <a:rPr lang="en-GB" sz="1400" b="0" i="0" u="none" strike="noStrike" noProof="0" dirty="0">
                          <a:latin typeface="Calibri"/>
                        </a:rPr>
                        <a:t>The project might support these criteria being met initially and then upheld by:</a:t>
                      </a:r>
                    </a:p>
                    <a:p>
                      <a:pPr marL="285750" lvl="0" indent="-285750">
                        <a:buFont typeface="Arial"/>
                        <a:buChar char="•"/>
                      </a:pPr>
                      <a:r>
                        <a:rPr lang="en-GB" sz="1400" b="0" i="0" u="none" strike="noStrike" noProof="0" dirty="0"/>
                        <a:t>Developing an explicit MOU with schools (signed by head + teacher) in order to hold them to account/ advocate for the programme throughout the year</a:t>
                      </a:r>
                      <a:endParaRPr lang="en-US" sz="1400" b="0" i="0" u="none" strike="noStrike" noProof="0" dirty="0">
                        <a:latin typeface="Calibri"/>
                      </a:endParaRPr>
                    </a:p>
                    <a:p>
                      <a:pPr marL="285750" lvl="0" indent="-285750">
                        <a:buFont typeface="Arial"/>
                        <a:buChar char="•"/>
                      </a:pPr>
                      <a:r>
                        <a:rPr lang="en-GB" sz="1400" b="0" i="0" u="none" strike="noStrike" noProof="0" dirty="0">
                          <a:latin typeface="Calibri"/>
                        </a:rPr>
                        <a:t>Explaining the benefits to SLT/ others in language that fits with their own pressures and targets, including mapping to curriculum, OFSTED etc., attention to trends and buzzwords (e.g. currently </a:t>
                      </a:r>
                      <a:r>
                        <a:rPr lang="mr-IN" sz="1400" b="0" i="0" u="none" strike="noStrike" noProof="0" dirty="0">
                          <a:latin typeface="Calibri"/>
                        </a:rPr>
                        <a:t>–</a:t>
                      </a:r>
                      <a:r>
                        <a:rPr lang="en-GB" sz="1400" b="0" i="0" u="none" strike="noStrike" noProof="0" dirty="0">
                          <a:latin typeface="Calibri"/>
                        </a:rPr>
                        <a:t> ‘cultural capital’)</a:t>
                      </a:r>
                      <a:endParaRPr lang="en-US" sz="1400" b="0" i="0" u="none" strike="noStrike" noProof="0" dirty="0">
                        <a:latin typeface="Calibri"/>
                      </a:endParaRPr>
                    </a:p>
                    <a:p>
                      <a:pPr marL="285750" lvl="0" indent="-285750">
                        <a:buFont typeface="Arial"/>
                        <a:buChar char="•"/>
                      </a:pPr>
                      <a:r>
                        <a:rPr lang="en-GB" sz="1400" dirty="0"/>
                        <a:t>Develop additional comms for SLT, and for school marketing/ external comms people to adapt/ use, emphasising the curriculum and wider benefits of the programme, in terms that are meaningful to the audience(s)</a:t>
                      </a:r>
                      <a:endParaRPr lang="en-GB" sz="1400" b="0" i="0" u="none" strike="noStrike" baseline="0" noProof="0" dirty="0">
                        <a:latin typeface="Calibri"/>
                      </a:endParaRPr>
                    </a:p>
                  </a:txBody>
                  <a:tcPr/>
                </a:tc>
                <a:extLst>
                  <a:ext uri="{0D108BD9-81ED-4DB2-BD59-A6C34878D82A}">
                    <a16:rowId xmlns:a16="http://schemas.microsoft.com/office/drawing/2014/main" val="10004"/>
                  </a:ext>
                </a:extLst>
              </a:tr>
            </a:tbl>
          </a:graphicData>
        </a:graphic>
      </p:graphicFrame>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CA74087B-CA16-5432-0A1B-1BA4DC1A9A39}"/>
                  </a:ext>
                </a:extLst>
              </p14:cNvPr>
              <p14:cNvContentPartPr/>
              <p14:nvPr/>
            </p14:nvContentPartPr>
            <p14:xfrm>
              <a:off x="18220572" y="1522627"/>
              <a:ext cx="114484" cy="460188"/>
            </p14:xfrm>
          </p:contentPart>
        </mc:Choice>
        <mc:Fallback xmlns="">
          <p:pic>
            <p:nvPicPr>
              <p:cNvPr id="4" name="Ink 3">
                <a:extLst>
                  <a:ext uri="{FF2B5EF4-FFF2-40B4-BE49-F238E27FC236}">
                    <a16:creationId xmlns:a16="http://schemas.microsoft.com/office/drawing/2014/main" id="{CA74087B-CA16-5432-0A1B-1BA4DC1A9A39}"/>
                  </a:ext>
                </a:extLst>
              </p:cNvPr>
              <p:cNvPicPr/>
              <p:nvPr/>
            </p:nvPicPr>
            <p:blipFill>
              <a:blip r:embed="rId4"/>
              <a:stretch>
                <a:fillRect/>
              </a:stretch>
            </p:blipFill>
            <p:spPr>
              <a:xfrm>
                <a:off x="18202628" y="1504637"/>
                <a:ext cx="150014" cy="495808"/>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a:extLst>
                  <a:ext uri="{FF2B5EF4-FFF2-40B4-BE49-F238E27FC236}">
                    <a16:creationId xmlns:a16="http://schemas.microsoft.com/office/drawing/2014/main" id="{C016318E-3DF6-5914-18D4-86AF54BE43C2}"/>
                  </a:ext>
                </a:extLst>
              </p14:cNvPr>
              <p14:cNvContentPartPr/>
              <p14:nvPr/>
            </p14:nvContentPartPr>
            <p14:xfrm>
              <a:off x="15145368" y="2092492"/>
              <a:ext cx="45553" cy="263036"/>
            </p14:xfrm>
          </p:contentPart>
        </mc:Choice>
        <mc:Fallback xmlns="">
          <p:pic>
            <p:nvPicPr>
              <p:cNvPr id="6" name="Ink 5">
                <a:extLst>
                  <a:ext uri="{FF2B5EF4-FFF2-40B4-BE49-F238E27FC236}">
                    <a16:creationId xmlns:a16="http://schemas.microsoft.com/office/drawing/2014/main" id="{C016318E-3DF6-5914-18D4-86AF54BE43C2}"/>
                  </a:ext>
                </a:extLst>
              </p:cNvPr>
              <p:cNvPicPr/>
              <p:nvPr/>
            </p:nvPicPr>
            <p:blipFill>
              <a:blip r:embed="rId6"/>
              <a:stretch>
                <a:fillRect/>
              </a:stretch>
            </p:blipFill>
            <p:spPr>
              <a:xfrm>
                <a:off x="15127574" y="2074525"/>
                <a:ext cx="80785" cy="298611"/>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k 6">
                <a:extLst>
                  <a:ext uri="{FF2B5EF4-FFF2-40B4-BE49-F238E27FC236}">
                    <a16:creationId xmlns:a16="http://schemas.microsoft.com/office/drawing/2014/main" id="{FBF50E1B-04A7-B081-ADF5-34F02FBA3F31}"/>
                  </a:ext>
                </a:extLst>
              </p14:cNvPr>
              <p14:cNvContentPartPr/>
              <p14:nvPr/>
            </p14:nvContentPartPr>
            <p14:xfrm>
              <a:off x="15166485" y="2173632"/>
              <a:ext cx="17138" cy="298898"/>
            </p14:xfrm>
          </p:contentPart>
        </mc:Choice>
        <mc:Fallback xmlns="">
          <p:pic>
            <p:nvPicPr>
              <p:cNvPr id="7" name="Ink 6">
                <a:extLst>
                  <a:ext uri="{FF2B5EF4-FFF2-40B4-BE49-F238E27FC236}">
                    <a16:creationId xmlns:a16="http://schemas.microsoft.com/office/drawing/2014/main" id="{FBF50E1B-04A7-B081-ADF5-34F02FBA3F31}"/>
                  </a:ext>
                </a:extLst>
              </p:cNvPr>
              <p:cNvPicPr/>
              <p:nvPr/>
            </p:nvPicPr>
            <p:blipFill>
              <a:blip r:embed="rId8"/>
              <a:stretch>
                <a:fillRect/>
              </a:stretch>
            </p:blipFill>
            <p:spPr>
              <a:xfrm>
                <a:off x="15123640" y="2155648"/>
                <a:ext cx="101971" cy="334507"/>
              </a:xfrm>
              <a:prstGeom prst="rect">
                <a:avLst/>
              </a:prstGeom>
            </p:spPr>
          </p:pic>
        </mc:Fallback>
      </mc:AlternateContent>
    </p:spTree>
    <p:extLst>
      <p:ext uri="{BB962C8B-B14F-4D97-AF65-F5344CB8AC3E}">
        <p14:creationId xmlns:p14="http://schemas.microsoft.com/office/powerpoint/2010/main" val="27524162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42752"/>
            <a:ext cx="8915400" cy="907009"/>
          </a:xfrm>
        </p:spPr>
        <p:txBody>
          <a:bodyPr>
            <a:normAutofit/>
          </a:bodyPr>
          <a:lstStyle/>
          <a:p>
            <a:pPr marL="514350" indent="-514350" fontAlgn="base"/>
            <a:r>
              <a:rPr lang="en-GB" sz="3600" b="1"/>
              <a:t>Challenges: at the school/ project level</a:t>
            </a:r>
            <a:endParaRPr lang="en-GB" sz="2200">
              <a:solidFill>
                <a:schemeClr val="tx2">
                  <a:lumMod val="75000"/>
                </a:schemeClr>
              </a:solidFill>
            </a:endParaRPr>
          </a:p>
        </p:txBody>
      </p:sp>
      <p:sp>
        <p:nvSpPr>
          <p:cNvPr id="3" name="Slide Number Placeholder 2"/>
          <p:cNvSpPr>
            <a:spLocks noGrp="1"/>
          </p:cNvSpPr>
          <p:nvPr>
            <p:ph type="sldNum" sz="quarter" idx="12"/>
          </p:nvPr>
        </p:nvSpPr>
        <p:spPr/>
        <p:txBody>
          <a:bodyPr/>
          <a:lstStyle/>
          <a:p>
            <a:fld id="{5A83E587-CDA0-CE47-AF83-BF26282CDA58}" type="slidenum">
              <a:rPr lang="en-GB" smtClean="0"/>
              <a:t>41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4030933757"/>
              </p:ext>
            </p:extLst>
          </p:nvPr>
        </p:nvGraphicFramePr>
        <p:xfrm>
          <a:off x="495300" y="1060025"/>
          <a:ext cx="8915400" cy="4417595"/>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20000"/>
                    </a:ext>
                  </a:extLst>
                </a:gridCol>
                <a:gridCol w="4457700">
                  <a:extLst>
                    <a:ext uri="{9D8B030D-6E8A-4147-A177-3AD203B41FA5}">
                      <a16:colId xmlns:a16="http://schemas.microsoft.com/office/drawing/2014/main" val="20001"/>
                    </a:ext>
                  </a:extLst>
                </a:gridCol>
              </a:tblGrid>
              <a:tr h="543317">
                <a:tc>
                  <a:txBody>
                    <a:bodyPr/>
                    <a:lstStyle/>
                    <a:p>
                      <a:r>
                        <a:rPr lang="en-GB" sz="1400" dirty="0"/>
                        <a:t>Challenges</a:t>
                      </a:r>
                    </a:p>
                  </a:txBody>
                  <a:tcPr/>
                </a:tc>
                <a:tc>
                  <a:txBody>
                    <a:bodyPr/>
                    <a:lstStyle/>
                    <a:p>
                      <a:r>
                        <a:rPr lang="en-GB" sz="1400" dirty="0"/>
                        <a:t>Questions/ reflections</a:t>
                      </a:r>
                    </a:p>
                  </a:txBody>
                  <a:tcPr/>
                </a:tc>
                <a:extLst>
                  <a:ext uri="{0D108BD9-81ED-4DB2-BD59-A6C34878D82A}">
                    <a16:rowId xmlns:a16="http://schemas.microsoft.com/office/drawing/2014/main" val="10000"/>
                  </a:ext>
                </a:extLst>
              </a:tr>
              <a:tr h="1182947">
                <a:tc>
                  <a:txBody>
                    <a:bodyPr/>
                    <a:lstStyle/>
                    <a:p>
                      <a:pPr marL="0" marR="0" indent="0" algn="l" rtl="0" eaLnBrk="1" fontAlgn="auto" latinLnBrk="0" hangingPunct="1">
                        <a:lnSpc>
                          <a:spcPct val="100000"/>
                        </a:lnSpc>
                        <a:spcBef>
                          <a:spcPts val="0"/>
                        </a:spcBef>
                        <a:spcAft>
                          <a:spcPts val="0"/>
                        </a:spcAft>
                        <a:buClrTx/>
                        <a:buSzTx/>
                        <a:buFontTx/>
                        <a:buNone/>
                      </a:pPr>
                      <a:r>
                        <a:rPr lang="en-GB" sz="1400" i="1" dirty="0"/>
                        <a:t>‘Running the whole show’ (team member)</a:t>
                      </a:r>
                      <a:r>
                        <a:rPr lang="en-GB" sz="1400" dirty="0"/>
                        <a:t> </a:t>
                      </a:r>
                      <a:r>
                        <a:rPr lang="mr-IN" sz="1400" dirty="0"/>
                        <a:t>–</a:t>
                      </a:r>
                      <a:r>
                        <a:rPr lang="en-GB" sz="1400" dirty="0"/>
                        <a:t> supporting delivery in schools has been resource-intensive for the team. </a:t>
                      </a:r>
                      <a:endParaRPr lang="en-GB" sz="1400"/>
                    </a:p>
                  </a:txBody>
                  <a:tcPr/>
                </a:tc>
                <a:tc>
                  <a:txBody>
                    <a:bodyPr/>
                    <a:lstStyle/>
                    <a:p>
                      <a:pPr marL="0" marR="0" indent="0" algn="l" rtl="0" eaLnBrk="1" fontAlgn="auto" latinLnBrk="0" hangingPunct="1">
                        <a:lnSpc>
                          <a:spcPct val="100000"/>
                        </a:lnSpc>
                        <a:spcBef>
                          <a:spcPts val="0"/>
                        </a:spcBef>
                        <a:spcAft>
                          <a:spcPts val="0"/>
                        </a:spcAft>
                        <a:buClrTx/>
                        <a:buSzTx/>
                        <a:buFontTx/>
                        <a:buNone/>
                      </a:pPr>
                      <a:r>
                        <a:rPr lang="en-GB" sz="1400" dirty="0"/>
                        <a:t>Options include working more with delivery partners, and/ or working more strategically with national partners, or continuing to work more remotely, with enthusiastic schools/ teachers/ groups</a:t>
                      </a:r>
                    </a:p>
                    <a:p>
                      <a:endParaRPr lang="en-GB" sz="1400"/>
                    </a:p>
                  </a:txBody>
                  <a:tcPr/>
                </a:tc>
                <a:extLst>
                  <a:ext uri="{0D108BD9-81ED-4DB2-BD59-A6C34878D82A}">
                    <a16:rowId xmlns:a16="http://schemas.microsoft.com/office/drawing/2014/main" val="10001"/>
                  </a:ext>
                </a:extLst>
              </a:tr>
              <a:tr h="11063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t>The schools with the highest</a:t>
                      </a:r>
                      <a:r>
                        <a:rPr lang="en-GB" sz="1400" baseline="0" dirty="0"/>
                        <a:t> needs (where funding can require focus) can be the most stretched and least able to collaborate.</a:t>
                      </a:r>
                      <a:endParaRPr lang="en-GB" sz="1400" dirty="0"/>
                    </a:p>
                  </a:txBody>
                  <a:tcPr/>
                </a:tc>
                <a:tc>
                  <a:txBody>
                    <a:bodyPr/>
                    <a:lstStyle/>
                    <a:p>
                      <a:pPr lvl="0">
                        <a:buNone/>
                      </a:pPr>
                      <a:r>
                        <a:rPr lang="en-GB" sz="1400" dirty="0"/>
                        <a:t>Clarify this with funders and seek additional support to enable their engagement. Focus on showing/ sharing impact of longer projects in schools with higher needs (e.g. some primaries)</a:t>
                      </a:r>
                      <a:endParaRPr lang="en-US" dirty="0"/>
                    </a:p>
                  </a:txBody>
                  <a:tcPr/>
                </a:tc>
                <a:extLst>
                  <a:ext uri="{0D108BD9-81ED-4DB2-BD59-A6C34878D82A}">
                    <a16:rowId xmlns:a16="http://schemas.microsoft.com/office/drawing/2014/main" val="10003"/>
                  </a:ext>
                </a:extLst>
              </a:tr>
              <a:tr h="12106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t>Teachers are overburdened in general</a:t>
                      </a:r>
                      <a:r>
                        <a:rPr lang="en-GB" sz="1400" baseline="0" dirty="0"/>
                        <a:t> with curriculum and other demands</a:t>
                      </a:r>
                      <a:r>
                        <a:rPr lang="en-GB" sz="1400" dirty="0"/>
                        <a:t> and have barely any time for communications or development work.</a:t>
                      </a:r>
                    </a:p>
                  </a:txBody>
                  <a:tcPr/>
                </a:tc>
                <a:tc>
                  <a:txBody>
                    <a:bodyPr/>
                    <a:lstStyle/>
                    <a:p>
                      <a:pPr lvl="0">
                        <a:buNone/>
                      </a:pPr>
                      <a:r>
                        <a:rPr lang="en-GB" sz="1400" dirty="0"/>
                        <a:t>Opportunistically fit</a:t>
                      </a:r>
                      <a:r>
                        <a:rPr lang="en-GB" sz="1400" baseline="0" dirty="0"/>
                        <a:t> activities more closely to curriculum demands, at the scheme of work level. Potentially parcel up resources into mini courses that slot clearly into the curriculum and schemes of work. This could also enable the materials to be shared throughout/ earlier in the term, rather than solely as a standalone 'extra' activity. Continue working with and through existing teacher networks</a:t>
                      </a:r>
                      <a:endParaRPr lang="en-GB" sz="1400" dirty="0"/>
                    </a:p>
                  </a:txBody>
                  <a:tcPr/>
                </a:tc>
                <a:extLst>
                  <a:ext uri="{0D108BD9-81ED-4DB2-BD59-A6C34878D82A}">
                    <a16:rowId xmlns:a16="http://schemas.microsoft.com/office/drawing/2014/main" val="10004"/>
                  </a:ext>
                </a:extLst>
              </a:tr>
            </a:tbl>
          </a:graphicData>
        </a:graphic>
      </p:graphicFrame>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8C296BA5-4410-A2A2-5E7D-05B969572952}"/>
                  </a:ext>
                </a:extLst>
              </p14:cNvPr>
              <p14:cNvContentPartPr/>
              <p14:nvPr/>
            </p14:nvContentPartPr>
            <p14:xfrm>
              <a:off x="18277453" y="5849607"/>
              <a:ext cx="29567" cy="573645"/>
            </p14:xfrm>
          </p:contentPart>
        </mc:Choice>
        <mc:Fallback xmlns="">
          <p:pic>
            <p:nvPicPr>
              <p:cNvPr id="4" name="Ink 3">
                <a:extLst>
                  <a:ext uri="{FF2B5EF4-FFF2-40B4-BE49-F238E27FC236}">
                    <a16:creationId xmlns:a16="http://schemas.microsoft.com/office/drawing/2014/main" id="{8C296BA5-4410-A2A2-5E7D-05B969572952}"/>
                  </a:ext>
                </a:extLst>
              </p:cNvPr>
              <p:cNvPicPr/>
              <p:nvPr/>
            </p:nvPicPr>
            <p:blipFill>
              <a:blip r:embed="rId5"/>
              <a:stretch>
                <a:fillRect/>
              </a:stretch>
            </p:blipFill>
            <p:spPr>
              <a:xfrm>
                <a:off x="18259642" y="5831973"/>
                <a:ext cx="64834" cy="609273"/>
              </a:xfrm>
              <a:prstGeom prst="rect">
                <a:avLst/>
              </a:prstGeom>
            </p:spPr>
          </p:pic>
        </mc:Fallback>
      </mc:AlternateContent>
    </p:spTree>
    <p:extLst>
      <p:ext uri="{BB962C8B-B14F-4D97-AF65-F5344CB8AC3E}">
        <p14:creationId xmlns:p14="http://schemas.microsoft.com/office/powerpoint/2010/main" val="35627545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42752"/>
            <a:ext cx="8915400" cy="907009"/>
          </a:xfrm>
        </p:spPr>
        <p:txBody>
          <a:bodyPr>
            <a:normAutofit/>
          </a:bodyPr>
          <a:lstStyle/>
          <a:p>
            <a:pPr marL="514350" indent="-514350" fontAlgn="base"/>
            <a:r>
              <a:rPr lang="en-GB" sz="3600" b="1"/>
              <a:t>Translator + teacher successes and challenges</a:t>
            </a:r>
            <a:endParaRPr lang="en-GB" sz="2200">
              <a:solidFill>
                <a:schemeClr val="tx2">
                  <a:lumMod val="75000"/>
                </a:schemeClr>
              </a:solidFill>
            </a:endParaRPr>
          </a:p>
        </p:txBody>
      </p:sp>
      <p:sp>
        <p:nvSpPr>
          <p:cNvPr id="3" name="Slide Number Placeholder 2"/>
          <p:cNvSpPr>
            <a:spLocks noGrp="1"/>
          </p:cNvSpPr>
          <p:nvPr>
            <p:ph type="sldNum" sz="quarter" idx="12"/>
          </p:nvPr>
        </p:nvSpPr>
        <p:spPr/>
        <p:txBody>
          <a:bodyPr/>
          <a:lstStyle/>
          <a:p>
            <a:fld id="{5A83E587-CDA0-CE47-AF83-BF26282CDA58}" type="slidenum">
              <a:rPr lang="en-GB" smtClean="0"/>
              <a:t>42</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462114161"/>
              </p:ext>
            </p:extLst>
          </p:nvPr>
        </p:nvGraphicFramePr>
        <p:xfrm>
          <a:off x="495300" y="1180648"/>
          <a:ext cx="8915400" cy="4764421"/>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20000"/>
                    </a:ext>
                  </a:extLst>
                </a:gridCol>
                <a:gridCol w="4457700">
                  <a:extLst>
                    <a:ext uri="{9D8B030D-6E8A-4147-A177-3AD203B41FA5}">
                      <a16:colId xmlns:a16="http://schemas.microsoft.com/office/drawing/2014/main" val="20001"/>
                    </a:ext>
                  </a:extLst>
                </a:gridCol>
              </a:tblGrid>
              <a:tr h="546110">
                <a:tc>
                  <a:txBody>
                    <a:bodyPr/>
                    <a:lstStyle/>
                    <a:p>
                      <a:r>
                        <a:rPr lang="en-GB" sz="1600" dirty="0"/>
                        <a:t>Successes/ challenges</a:t>
                      </a:r>
                    </a:p>
                  </a:txBody>
                  <a:tcPr/>
                </a:tc>
                <a:tc>
                  <a:txBody>
                    <a:bodyPr/>
                    <a:lstStyle/>
                    <a:p>
                      <a:r>
                        <a:rPr lang="en-GB" sz="1600" dirty="0"/>
                        <a:t>Questions/ reflections</a:t>
                      </a:r>
                    </a:p>
                  </a:txBody>
                  <a:tcPr/>
                </a:tc>
                <a:extLst>
                  <a:ext uri="{0D108BD9-81ED-4DB2-BD59-A6C34878D82A}">
                    <a16:rowId xmlns:a16="http://schemas.microsoft.com/office/drawing/2014/main" val="10000"/>
                  </a:ext>
                </a:extLst>
              </a:tr>
              <a:tr h="8646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t>Building the relationship early on, ideally face to face</a:t>
                      </a:r>
                    </a:p>
                    <a:p>
                      <a:endParaRPr lang="en-GB" sz="1600"/>
                    </a:p>
                  </a:txBody>
                  <a:tcPr/>
                </a:tc>
                <a:tc>
                  <a:txBody>
                    <a:bodyPr/>
                    <a:lstStyle/>
                    <a:p>
                      <a:r>
                        <a:rPr lang="en-GB" sz="1600" dirty="0"/>
                        <a:t>Recommend</a:t>
                      </a:r>
                      <a:r>
                        <a:rPr lang="en-GB" sz="1600" baseline="0" dirty="0"/>
                        <a:t> this/ include in translator training/ guidance</a:t>
                      </a:r>
                      <a:endParaRPr lang="en-GB" sz="1600" dirty="0"/>
                    </a:p>
                  </a:txBody>
                  <a:tcPr/>
                </a:tc>
                <a:extLst>
                  <a:ext uri="{0D108BD9-81ED-4DB2-BD59-A6C34878D82A}">
                    <a16:rowId xmlns:a16="http://schemas.microsoft.com/office/drawing/2014/main" val="10001"/>
                  </a:ext>
                </a:extLst>
              </a:tr>
              <a:tr h="1120812">
                <a:tc>
                  <a:txBody>
                    <a:bodyPr/>
                    <a:lstStyle/>
                    <a:p>
                      <a:r>
                        <a:rPr lang="en-GB" sz="1600" dirty="0"/>
                        <a:t>For teachers, providing ‘twilight’ training sessions (e.g. 4.15 </a:t>
                      </a:r>
                      <a:r>
                        <a:rPr lang="mr-IN" sz="1600" dirty="0"/>
                        <a:t>–</a:t>
                      </a:r>
                      <a:r>
                        <a:rPr lang="en-GB" sz="1600" dirty="0"/>
                        <a:t> 5pm) with plenty of opportunities for them to speak with one another in breakout rooms</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600"/>
                    </a:p>
                  </a:txBody>
                  <a:tcPr/>
                </a:tc>
                <a:tc>
                  <a:txBody>
                    <a:bodyPr/>
                    <a:lstStyle/>
                    <a:p>
                      <a:r>
                        <a:rPr lang="en-GB" sz="1600" dirty="0"/>
                        <a:t>Continue</a:t>
                      </a:r>
                    </a:p>
                  </a:txBody>
                  <a:tcPr/>
                </a:tc>
                <a:extLst>
                  <a:ext uri="{0D108BD9-81ED-4DB2-BD59-A6C34878D82A}">
                    <a16:rowId xmlns:a16="http://schemas.microsoft.com/office/drawing/2014/main" val="10002"/>
                  </a:ext>
                </a:extLst>
              </a:tr>
              <a:tr h="1112060">
                <a:tc>
                  <a:txBody>
                    <a:bodyPr/>
                    <a:lstStyle/>
                    <a:p>
                      <a:pPr marL="0" marR="0" indent="0" algn="l" rtl="0" eaLnBrk="1" fontAlgn="auto" latinLnBrk="0" hangingPunct="1">
                        <a:lnSpc>
                          <a:spcPct val="100000"/>
                        </a:lnSpc>
                        <a:spcBef>
                          <a:spcPts val="0"/>
                        </a:spcBef>
                        <a:spcAft>
                          <a:spcPts val="0"/>
                        </a:spcAft>
                        <a:buClrTx/>
                        <a:buSzTx/>
                        <a:buFontTx/>
                        <a:buNone/>
                      </a:pPr>
                      <a:r>
                        <a:rPr lang="en-GB" sz="1600" dirty="0"/>
                        <a:t>Translators</a:t>
                      </a:r>
                      <a:r>
                        <a:rPr lang="en-GB" sz="1600" baseline="0" dirty="0"/>
                        <a:t> would value more opportunities for detailed peer support and feedback both during session development, and following delivery. </a:t>
                      </a:r>
                      <a:endParaRPr lang="en-GB" sz="1600"/>
                    </a:p>
                  </a:txBody>
                  <a:tcPr/>
                </a:tc>
                <a:tc>
                  <a:txBody>
                    <a:bodyPr/>
                    <a:lstStyle/>
                    <a:p>
                      <a:r>
                        <a:rPr lang="en-GB" sz="1600" dirty="0"/>
                        <a:t>Consider offering this</a:t>
                      </a:r>
                      <a:r>
                        <a:rPr lang="en-GB" sz="1600" baseline="0" dirty="0"/>
                        <a:t> (distinct from general peer support), perhaps following the QTE Ambassador model of observation and peer feedback</a:t>
                      </a:r>
                      <a:endParaRPr lang="en-GB" sz="1600" dirty="0"/>
                    </a:p>
                  </a:txBody>
                  <a:tcPr/>
                </a:tc>
                <a:extLst>
                  <a:ext uri="{0D108BD9-81ED-4DB2-BD59-A6C34878D82A}">
                    <a16:rowId xmlns:a16="http://schemas.microsoft.com/office/drawing/2014/main" val="10003"/>
                  </a:ext>
                </a:extLst>
              </a:tr>
              <a:tr h="112081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t>Delivering</a:t>
                      </a:r>
                      <a:r>
                        <a:rPr lang="en-GB" sz="1600" baseline="0" dirty="0"/>
                        <a:t> at the end of term may have appeared to allow more time and space for the sessions, but in some cases students may have lost focus, while everyone felt tired.</a:t>
                      </a:r>
                      <a:endParaRPr lang="en-GB" sz="1600" dirty="0"/>
                    </a:p>
                  </a:txBody>
                  <a:tcPr/>
                </a:tc>
                <a:tc>
                  <a:txBody>
                    <a:bodyPr/>
                    <a:lstStyle/>
                    <a:p>
                      <a:r>
                        <a:rPr lang="en-GB" sz="1600" dirty="0"/>
                        <a:t>Consider fitting the workshops in earlier in the term/</a:t>
                      </a:r>
                      <a:r>
                        <a:rPr lang="en-GB" sz="1600" baseline="0" dirty="0"/>
                        <a:t> recommending this</a:t>
                      </a:r>
                      <a:endParaRPr lang="en-GB" sz="16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843525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42752"/>
            <a:ext cx="8915400" cy="907009"/>
          </a:xfrm>
        </p:spPr>
        <p:txBody>
          <a:bodyPr>
            <a:normAutofit/>
          </a:bodyPr>
          <a:lstStyle/>
          <a:p>
            <a:pPr marL="514350" indent="-514350" fontAlgn="base"/>
            <a:r>
              <a:rPr lang="en-GB" sz="3600" b="1"/>
              <a:t>Classroom successes and challenges</a:t>
            </a:r>
            <a:endParaRPr lang="en-GB" sz="2200">
              <a:solidFill>
                <a:schemeClr val="tx2">
                  <a:lumMod val="75000"/>
                </a:schemeClr>
              </a:solidFill>
            </a:endParaRPr>
          </a:p>
        </p:txBody>
      </p:sp>
      <p:sp>
        <p:nvSpPr>
          <p:cNvPr id="3" name="Slide Number Placeholder 2"/>
          <p:cNvSpPr>
            <a:spLocks noGrp="1"/>
          </p:cNvSpPr>
          <p:nvPr>
            <p:ph type="sldNum" sz="quarter" idx="12"/>
          </p:nvPr>
        </p:nvSpPr>
        <p:spPr/>
        <p:txBody>
          <a:bodyPr/>
          <a:lstStyle/>
          <a:p>
            <a:fld id="{5A83E587-CDA0-CE47-AF83-BF26282CDA58}" type="slidenum">
              <a:rPr lang="en-GB" smtClean="0"/>
              <a:t>43</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2596908166"/>
              </p:ext>
            </p:extLst>
          </p:nvPr>
        </p:nvGraphicFramePr>
        <p:xfrm>
          <a:off x="495300" y="1039520"/>
          <a:ext cx="8915400" cy="5061313"/>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20000"/>
                    </a:ext>
                  </a:extLst>
                </a:gridCol>
                <a:gridCol w="4457700">
                  <a:extLst>
                    <a:ext uri="{9D8B030D-6E8A-4147-A177-3AD203B41FA5}">
                      <a16:colId xmlns:a16="http://schemas.microsoft.com/office/drawing/2014/main" val="20001"/>
                    </a:ext>
                  </a:extLst>
                </a:gridCol>
              </a:tblGrid>
              <a:tr h="519793">
                <a:tc>
                  <a:txBody>
                    <a:bodyPr/>
                    <a:lstStyle/>
                    <a:p>
                      <a:r>
                        <a:rPr lang="en-GB" sz="1400" dirty="0"/>
                        <a:t>Successes/ challenges</a:t>
                      </a:r>
                    </a:p>
                  </a:txBody>
                  <a:tcPr/>
                </a:tc>
                <a:tc>
                  <a:txBody>
                    <a:bodyPr/>
                    <a:lstStyle/>
                    <a:p>
                      <a:r>
                        <a:rPr lang="en-GB" sz="1400" dirty="0"/>
                        <a:t>Questions/ reflections</a:t>
                      </a:r>
                    </a:p>
                  </a:txBody>
                  <a:tcPr/>
                </a:tc>
                <a:extLst>
                  <a:ext uri="{0D108BD9-81ED-4DB2-BD59-A6C34878D82A}">
                    <a16:rowId xmlns:a16="http://schemas.microsoft.com/office/drawing/2014/main" val="10000"/>
                  </a:ext>
                </a:extLst>
              </a:tr>
              <a:tr h="537123">
                <a:tc>
                  <a:txBody>
                    <a:bodyPr/>
                    <a:lstStyle/>
                    <a:p>
                      <a:r>
                        <a:rPr lang="en-GB" sz="1400" dirty="0"/>
                        <a:t>Often not enough time, particularly for the creative stage. </a:t>
                      </a:r>
                      <a:r>
                        <a:rPr lang="en-GB" sz="1400" baseline="0" dirty="0"/>
                        <a:t>(this feedback was shared by translators, teachers and students)</a:t>
                      </a:r>
                      <a:endParaRPr lang="en-GB" sz="1400" dirty="0"/>
                    </a:p>
                    <a:p>
                      <a:pPr marL="0" indent="0">
                        <a:buNone/>
                      </a:pPr>
                      <a:endParaRPr lang="en-GB" sz="1400" dirty="0"/>
                    </a:p>
                  </a:txBody>
                  <a:tcPr/>
                </a:tc>
                <a:tc>
                  <a:txBody>
                    <a:bodyPr/>
                    <a:lstStyle/>
                    <a:p>
                      <a:r>
                        <a:rPr lang="en-GB" sz="1400" baseline="0" dirty="0"/>
                        <a:t>Maintain the 1.5 hour minimum for workshops</a:t>
                      </a:r>
                    </a:p>
                  </a:txBody>
                  <a:tcPr/>
                </a:tc>
                <a:extLst>
                  <a:ext uri="{0D108BD9-81ED-4DB2-BD59-A6C34878D82A}">
                    <a16:rowId xmlns:a16="http://schemas.microsoft.com/office/drawing/2014/main" val="10001"/>
                  </a:ext>
                </a:extLst>
              </a:tr>
              <a:tr h="10584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t>On teacher reported that her students had limited understanding of poetry,</a:t>
                      </a:r>
                      <a:r>
                        <a:rPr lang="en-GB" sz="1400" baseline="0" dirty="0"/>
                        <a:t> creating unexpected barriers for the ‘create’ stage of the process.</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GB" sz="1400" i="1" baseline="0" dirty="0"/>
                        <a:t>‘I was surprised how much we had to go over the basics of poetry</a:t>
                      </a:r>
                      <a:r>
                        <a:rPr lang="mr-IN" sz="1400" i="1" baseline="0" dirty="0"/>
                        <a:t>…</a:t>
                      </a:r>
                      <a:r>
                        <a:rPr lang="en-GB" sz="1400" i="1" baseline="0" dirty="0"/>
                        <a:t> rhyme, metre </a:t>
                      </a:r>
                      <a:r>
                        <a:rPr lang="mr-IN" sz="1400" i="1" baseline="0" dirty="0"/>
                        <a:t>–</a:t>
                      </a:r>
                      <a:r>
                        <a:rPr lang="en-GB" sz="1400" i="1" baseline="0" dirty="0"/>
                        <a:t> what distinguishes a poem from prose, really.’ - teacher</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dirty="0"/>
                    </a:p>
                  </a:txBody>
                  <a:tcPr/>
                </a:tc>
                <a:tc>
                  <a:txBody>
                    <a:bodyPr/>
                    <a:lstStyle/>
                    <a:p>
                      <a:r>
                        <a:rPr lang="en-GB" sz="1400" dirty="0"/>
                        <a:t>Provide some more guidance and teaching materials</a:t>
                      </a:r>
                    </a:p>
                    <a:p>
                      <a:endParaRPr lang="en-GB" sz="1400" dirty="0"/>
                    </a:p>
                    <a:p>
                      <a:r>
                        <a:rPr lang="en-GB" sz="1400" dirty="0"/>
                        <a:t>Start</a:t>
                      </a:r>
                      <a:r>
                        <a:rPr lang="en-GB" sz="1400" baseline="0" dirty="0"/>
                        <a:t> creative translation even earlier, with tasters in the years leading up to the year with the main workshops, to build familiarity of the process and the types of texts.</a:t>
                      </a:r>
                    </a:p>
                    <a:p>
                      <a:pPr lvl="0">
                        <a:buNone/>
                      </a:pPr>
                      <a:endParaRPr lang="en-GB" sz="1400" baseline="0" dirty="0"/>
                    </a:p>
                    <a:p>
                      <a:pPr lvl="0">
                        <a:buNone/>
                      </a:pPr>
                      <a:r>
                        <a:rPr lang="en-GB" sz="1400" baseline="0" dirty="0"/>
                        <a:t>Explore building up a cross-curricular approach with English, including sharing how creative translation and the Prize can be relevant to the English curriculum</a:t>
                      </a:r>
                    </a:p>
                  </a:txBody>
                  <a:tcPr/>
                </a:tc>
                <a:extLst>
                  <a:ext uri="{0D108BD9-81ED-4DB2-BD59-A6C34878D82A}">
                    <a16:rowId xmlns:a16="http://schemas.microsoft.com/office/drawing/2014/main" val="10002"/>
                  </a:ext>
                </a:extLst>
              </a:tr>
              <a:tr h="1058469">
                <a:tc>
                  <a:txBody>
                    <a:bodyPr/>
                    <a:lstStyle/>
                    <a:p>
                      <a:pPr marL="0" marR="0" indent="0" algn="l" rtl="0" eaLnBrk="1" fontAlgn="auto" latinLnBrk="0" hangingPunct="1">
                        <a:lnSpc>
                          <a:spcPct val="100000"/>
                        </a:lnSpc>
                        <a:spcBef>
                          <a:spcPts val="0"/>
                        </a:spcBef>
                        <a:spcAft>
                          <a:spcPts val="0"/>
                        </a:spcAft>
                        <a:buClrTx/>
                        <a:buSzTx/>
                        <a:buFontTx/>
                        <a:buNone/>
                      </a:pPr>
                      <a:r>
                        <a:rPr lang="en-GB" sz="1400" dirty="0"/>
                        <a:t>Some teachers felt a tension between encouraging</a:t>
                      </a:r>
                      <a:r>
                        <a:rPr lang="en-GB" sz="1400" baseline="0" dirty="0"/>
                        <a:t> student creativity, and the need to teach for the exam where such creativity could lose marks.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GB" sz="1400" i="1" baseline="0" dirty="0"/>
                        <a:t>‘If [students] think too much outside the box they will end up getting penalised. I’m not sure how to guide them.’ - teacher</a:t>
                      </a:r>
                      <a:endParaRPr lang="en-GB" sz="1400" i="1"/>
                    </a:p>
                  </a:txBody>
                  <a:tcPr/>
                </a:tc>
                <a:tc>
                  <a:txBody>
                    <a:bodyPr/>
                    <a:lstStyle/>
                    <a:p>
                      <a:r>
                        <a:rPr lang="en-GB" sz="1400" dirty="0"/>
                        <a:t>Provide support materials around this?</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581147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42752"/>
            <a:ext cx="8915400" cy="907009"/>
          </a:xfrm>
        </p:spPr>
        <p:txBody>
          <a:bodyPr>
            <a:normAutofit/>
          </a:bodyPr>
          <a:lstStyle/>
          <a:p>
            <a:pPr marL="514350" indent="-514350" fontAlgn="base"/>
            <a:r>
              <a:rPr lang="en-GB" sz="3600" b="1"/>
              <a:t>Other recommendations from teachers</a:t>
            </a:r>
            <a:endParaRPr lang="en-GB" sz="2200">
              <a:solidFill>
                <a:schemeClr val="tx2">
                  <a:lumMod val="75000"/>
                </a:schemeClr>
              </a:solidFill>
            </a:endParaRPr>
          </a:p>
        </p:txBody>
      </p:sp>
      <p:sp>
        <p:nvSpPr>
          <p:cNvPr id="3" name="Slide Number Placeholder 2"/>
          <p:cNvSpPr>
            <a:spLocks noGrp="1"/>
          </p:cNvSpPr>
          <p:nvPr>
            <p:ph type="sldNum" sz="quarter" idx="12"/>
          </p:nvPr>
        </p:nvSpPr>
        <p:spPr/>
        <p:txBody>
          <a:bodyPr/>
          <a:lstStyle/>
          <a:p>
            <a:fld id="{5A83E587-CDA0-CE47-AF83-BF26282CDA58}" type="slidenum">
              <a:rPr lang="en-GB" smtClean="0"/>
              <a:t>44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817623618"/>
              </p:ext>
            </p:extLst>
          </p:nvPr>
        </p:nvGraphicFramePr>
        <p:xfrm>
          <a:off x="671681" y="1511994"/>
          <a:ext cx="8739019" cy="4176768"/>
        </p:xfrm>
        <a:graphic>
          <a:graphicData uri="http://schemas.openxmlformats.org/drawingml/2006/table">
            <a:tbl>
              <a:tblPr firstRow="1" bandRow="1">
                <a:tableStyleId>{5C22544A-7EE6-4342-B048-85BDC9FD1C3A}</a:tableStyleId>
              </a:tblPr>
              <a:tblGrid>
                <a:gridCol w="8739019">
                  <a:extLst>
                    <a:ext uri="{9D8B030D-6E8A-4147-A177-3AD203B41FA5}">
                      <a16:colId xmlns:a16="http://schemas.microsoft.com/office/drawing/2014/main" val="20000"/>
                    </a:ext>
                  </a:extLst>
                </a:gridCol>
              </a:tblGrid>
              <a:tr h="534380">
                <a:tc>
                  <a:txBody>
                    <a:bodyPr/>
                    <a:lstStyle/>
                    <a:p>
                      <a:r>
                        <a:rPr lang="en-GB" sz="1600"/>
                        <a:t>Teachers</a:t>
                      </a:r>
                    </a:p>
                  </a:txBody>
                  <a:tcPr/>
                </a:tc>
                <a:extLst>
                  <a:ext uri="{0D108BD9-81ED-4DB2-BD59-A6C34878D82A}">
                    <a16:rowId xmlns:a16="http://schemas.microsoft.com/office/drawing/2014/main" val="10000"/>
                  </a:ext>
                </a:extLst>
              </a:tr>
              <a:tr h="549908">
                <a:tc>
                  <a:txBody>
                    <a:bodyPr/>
                    <a:lstStyle/>
                    <a:p>
                      <a:r>
                        <a:rPr lang="en-GB" sz="1600">
                          <a:solidFill>
                            <a:schemeClr val="tx2">
                              <a:lumMod val="75000"/>
                            </a:schemeClr>
                          </a:solidFill>
                        </a:rPr>
                        <a:t>A visual map of the whole year’s activities/ support, leading up to the Prize</a:t>
                      </a:r>
                    </a:p>
                    <a:p>
                      <a:endParaRPr lang="en-GB" sz="1600">
                        <a:solidFill>
                          <a:schemeClr val="tx2">
                            <a:lumMod val="75000"/>
                          </a:schemeClr>
                        </a:solidFill>
                      </a:endParaRPr>
                    </a:p>
                  </a:txBody>
                  <a:tcPr/>
                </a:tc>
                <a:extLst>
                  <a:ext uri="{0D108BD9-81ED-4DB2-BD59-A6C34878D82A}">
                    <a16:rowId xmlns:a16="http://schemas.microsoft.com/office/drawing/2014/main" val="10001"/>
                  </a:ext>
                </a:extLst>
              </a:tr>
              <a:tr h="781448">
                <a:tc>
                  <a:txBody>
                    <a:bodyPr/>
                    <a:lstStyle/>
                    <a:p>
                      <a:r>
                        <a:rPr lang="en-GB" sz="1600" baseline="0">
                          <a:solidFill>
                            <a:schemeClr val="tx2">
                              <a:lumMod val="75000"/>
                            </a:schemeClr>
                          </a:solidFill>
                        </a:rPr>
                        <a:t>Support/ documents to ‘sell’ the project to SLT and encourage them to make it part of line management/ development plans</a:t>
                      </a:r>
                    </a:p>
                    <a:p>
                      <a:endParaRPr lang="en-GB" sz="1600">
                        <a:solidFill>
                          <a:schemeClr val="tx2">
                            <a:lumMod val="75000"/>
                          </a:schemeClr>
                        </a:solidFill>
                      </a:endParaRPr>
                    </a:p>
                  </a:txBody>
                  <a:tcPr/>
                </a:tc>
                <a:extLst>
                  <a:ext uri="{0D108BD9-81ED-4DB2-BD59-A6C34878D82A}">
                    <a16:rowId xmlns:a16="http://schemas.microsoft.com/office/drawing/2014/main" val="10002"/>
                  </a:ext>
                </a:extLst>
              </a:tr>
              <a:tr h="531483">
                <a:tc>
                  <a:txBody>
                    <a:bodyPr/>
                    <a:lstStyle/>
                    <a:p>
                      <a:r>
                        <a:rPr lang="en-GB" sz="1600">
                          <a:solidFill>
                            <a:schemeClr val="tx2">
                              <a:lumMod val="75000"/>
                            </a:schemeClr>
                          </a:solidFill>
                        </a:rPr>
                        <a:t>Some more differentiation within sessions, including shorter tasks for the less</a:t>
                      </a:r>
                      <a:r>
                        <a:rPr lang="en-GB" sz="1600" baseline="0">
                          <a:solidFill>
                            <a:schemeClr val="tx2">
                              <a:lumMod val="75000"/>
                            </a:schemeClr>
                          </a:solidFill>
                        </a:rPr>
                        <a:t> able</a:t>
                      </a:r>
                      <a:endParaRPr lang="en-GB" sz="1600">
                        <a:solidFill>
                          <a:schemeClr val="tx2">
                            <a:lumMod val="75000"/>
                          </a:schemeClr>
                        </a:solidFill>
                      </a:endParaRPr>
                    </a:p>
                  </a:txBody>
                  <a:tcPr/>
                </a:tc>
                <a:extLst>
                  <a:ext uri="{0D108BD9-81ED-4DB2-BD59-A6C34878D82A}">
                    <a16:rowId xmlns:a16="http://schemas.microsoft.com/office/drawing/2014/main" val="10003"/>
                  </a:ext>
                </a:extLst>
              </a:tr>
              <a:tr h="619798">
                <a:tc>
                  <a:txBody>
                    <a:bodyPr/>
                    <a:lstStyle/>
                    <a:p>
                      <a:r>
                        <a:rPr lang="en-GB" sz="1600">
                          <a:solidFill>
                            <a:schemeClr val="tx2">
                              <a:lumMod val="75000"/>
                            </a:schemeClr>
                          </a:solidFill>
                        </a:rPr>
                        <a:t>Links to celebrations/ holidays </a:t>
                      </a:r>
                      <a:r>
                        <a:rPr lang="mr-IN" sz="1600">
                          <a:solidFill>
                            <a:schemeClr val="tx2">
                              <a:lumMod val="75000"/>
                            </a:schemeClr>
                          </a:solidFill>
                        </a:rPr>
                        <a:t>–</a:t>
                      </a:r>
                      <a:r>
                        <a:rPr lang="en-GB" sz="1600" baseline="0">
                          <a:solidFill>
                            <a:schemeClr val="tx2">
                              <a:lumMod val="75000"/>
                            </a:schemeClr>
                          </a:solidFill>
                        </a:rPr>
                        <a:t> </a:t>
                      </a:r>
                      <a:r>
                        <a:rPr lang="en-GB" sz="1600" i="1" baseline="0">
                          <a:solidFill>
                            <a:schemeClr val="tx2">
                              <a:lumMod val="75000"/>
                            </a:schemeClr>
                          </a:solidFill>
                        </a:rPr>
                        <a:t>‘a good meaningful activity rather than just a poster on French Christmas.’ - teacher</a:t>
                      </a:r>
                      <a:endParaRPr lang="en-GB" sz="1600">
                        <a:solidFill>
                          <a:schemeClr val="tx2">
                            <a:lumMod val="75000"/>
                          </a:schemeClr>
                        </a:solidFill>
                      </a:endParaRPr>
                    </a:p>
                  </a:txBody>
                  <a:tcPr/>
                </a:tc>
                <a:extLst>
                  <a:ext uri="{0D108BD9-81ED-4DB2-BD59-A6C34878D82A}">
                    <a16:rowId xmlns:a16="http://schemas.microsoft.com/office/drawing/2014/main" val="10004"/>
                  </a:ext>
                </a:extLst>
              </a:tr>
              <a:tr h="586296">
                <a:tc>
                  <a:txBody>
                    <a:bodyPr/>
                    <a:lstStyle/>
                    <a:p>
                      <a:r>
                        <a:rPr lang="en-GB" sz="1600">
                          <a:solidFill>
                            <a:schemeClr val="tx2">
                              <a:lumMod val="75000"/>
                            </a:schemeClr>
                          </a:solidFill>
                        </a:rPr>
                        <a:t>Topics that link to the</a:t>
                      </a:r>
                      <a:r>
                        <a:rPr lang="en-GB" sz="1600" baseline="0">
                          <a:solidFill>
                            <a:schemeClr val="tx2">
                              <a:lumMod val="75000"/>
                            </a:schemeClr>
                          </a:solidFill>
                        </a:rPr>
                        <a:t> KS3+4 + Alevel themes, such as food, health, lifestyle, school etc..</a:t>
                      </a:r>
                      <a:endParaRPr lang="en-GB" sz="1600">
                        <a:solidFill>
                          <a:schemeClr val="tx2">
                            <a:lumMod val="75000"/>
                          </a:schemeClr>
                        </a:solidFill>
                      </a:endParaRPr>
                    </a:p>
                  </a:txBody>
                  <a:tcPr/>
                </a:tc>
                <a:extLst>
                  <a:ext uri="{0D108BD9-81ED-4DB2-BD59-A6C34878D82A}">
                    <a16:rowId xmlns:a16="http://schemas.microsoft.com/office/drawing/2014/main" val="10005"/>
                  </a:ext>
                </a:extLst>
              </a:tr>
              <a:tr h="502731">
                <a:tc>
                  <a:txBody>
                    <a:bodyPr/>
                    <a:lstStyle/>
                    <a:p>
                      <a:r>
                        <a:rPr lang="en-GB" sz="1600">
                          <a:solidFill>
                            <a:schemeClr val="tx2">
                              <a:lumMod val="75000"/>
                            </a:schemeClr>
                          </a:solidFill>
                        </a:rPr>
                        <a:t>More practical activities</a:t>
                      </a:r>
                      <a:r>
                        <a:rPr lang="en-GB" sz="1600" baseline="0">
                          <a:solidFill>
                            <a:schemeClr val="tx2">
                              <a:lumMod val="75000"/>
                            </a:schemeClr>
                          </a:solidFill>
                        </a:rPr>
                        <a:t> (such as the lanterns), which worked well</a:t>
                      </a:r>
                      <a:endParaRPr lang="en-GB" sz="1600">
                        <a:solidFill>
                          <a:schemeClr val="tx2">
                            <a:lumMod val="75000"/>
                          </a:schemeClr>
                        </a:solidFill>
                      </a:endParaRPr>
                    </a:p>
                  </a:txBody>
                  <a:tcPr/>
                </a:tc>
                <a:extLst>
                  <a:ext uri="{0D108BD9-81ED-4DB2-BD59-A6C34878D82A}">
                    <a16:rowId xmlns:a16="http://schemas.microsoft.com/office/drawing/2014/main" val="10006"/>
                  </a:ext>
                </a:extLst>
              </a:tr>
            </a:tbl>
          </a:graphicData>
        </a:graphic>
      </p:graphicFrame>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2EA3233A-0E49-040C-3FFB-BE3BE2BA0EAA}"/>
                  </a:ext>
                </a:extLst>
              </p14:cNvPr>
              <p14:cNvContentPartPr/>
              <p14:nvPr/>
            </p14:nvContentPartPr>
            <p14:xfrm>
              <a:off x="18224751" y="3818934"/>
              <a:ext cx="24165" cy="217781"/>
            </p14:xfrm>
          </p:contentPart>
        </mc:Choice>
        <mc:Fallback xmlns="">
          <p:pic>
            <p:nvPicPr>
              <p:cNvPr id="4" name="Ink 3">
                <a:extLst>
                  <a:ext uri="{FF2B5EF4-FFF2-40B4-BE49-F238E27FC236}">
                    <a16:creationId xmlns:a16="http://schemas.microsoft.com/office/drawing/2014/main" id="{2EA3233A-0E49-040C-3FFB-BE3BE2BA0EAA}"/>
                  </a:ext>
                </a:extLst>
              </p:cNvPr>
              <p:cNvPicPr/>
              <p:nvPr/>
            </p:nvPicPr>
            <p:blipFill>
              <a:blip r:embed="rId5"/>
              <a:stretch>
                <a:fillRect/>
              </a:stretch>
            </p:blipFill>
            <p:spPr>
              <a:xfrm>
                <a:off x="18205016" y="3800965"/>
                <a:ext cx="64037" cy="253359"/>
              </a:xfrm>
              <a:prstGeom prst="rect">
                <a:avLst/>
              </a:prstGeom>
            </p:spPr>
          </p:pic>
        </mc:Fallback>
      </mc:AlternateContent>
    </p:spTree>
    <p:extLst>
      <p:ext uri="{BB962C8B-B14F-4D97-AF65-F5344CB8AC3E}">
        <p14:creationId xmlns:p14="http://schemas.microsoft.com/office/powerpoint/2010/main" val="33995589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95300" y="42752"/>
            <a:ext cx="8915400" cy="90700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514350" indent="-514350" fontAlgn="base"/>
            <a:r>
              <a:rPr lang="en-GB" sz="3600" b="1">
                <a:solidFill>
                  <a:schemeClr val="tx2">
                    <a:lumMod val="60000"/>
                    <a:lumOff val="40000"/>
                  </a:schemeClr>
                </a:solidFill>
              </a:rPr>
              <a:t>Other recommendations from students</a:t>
            </a:r>
            <a:endParaRPr lang="en-GB" sz="2200">
              <a:solidFill>
                <a:schemeClr val="tx2">
                  <a:lumMod val="60000"/>
                  <a:lumOff val="40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686750001"/>
              </p:ext>
            </p:extLst>
          </p:nvPr>
        </p:nvGraphicFramePr>
        <p:xfrm>
          <a:off x="759871" y="1215931"/>
          <a:ext cx="8545001" cy="4993756"/>
        </p:xfrm>
        <a:graphic>
          <a:graphicData uri="http://schemas.openxmlformats.org/drawingml/2006/table">
            <a:tbl>
              <a:tblPr firstRow="1" bandRow="1">
                <a:tableStyleId>{5C22544A-7EE6-4342-B048-85BDC9FD1C3A}</a:tableStyleId>
              </a:tblPr>
              <a:tblGrid>
                <a:gridCol w="8545001">
                  <a:extLst>
                    <a:ext uri="{9D8B030D-6E8A-4147-A177-3AD203B41FA5}">
                      <a16:colId xmlns:a16="http://schemas.microsoft.com/office/drawing/2014/main" val="20000"/>
                    </a:ext>
                  </a:extLst>
                </a:gridCol>
              </a:tblGrid>
              <a:tr h="519793">
                <a:tc>
                  <a:txBody>
                    <a:bodyPr/>
                    <a:lstStyle/>
                    <a:p>
                      <a:r>
                        <a:rPr lang="en-GB" sz="1600"/>
                        <a:t>Students</a:t>
                      </a:r>
                    </a:p>
                  </a:txBody>
                  <a:tcPr/>
                </a:tc>
                <a:extLst>
                  <a:ext uri="{0D108BD9-81ED-4DB2-BD59-A6C34878D82A}">
                    <a16:rowId xmlns:a16="http://schemas.microsoft.com/office/drawing/2014/main" val="10000"/>
                  </a:ext>
                </a:extLst>
              </a:tr>
              <a:tr h="537123">
                <a:tc>
                  <a:txBody>
                    <a:bodyPr/>
                    <a:lstStyle/>
                    <a:p>
                      <a:r>
                        <a:rPr lang="en-GB" sz="1600" kern="1200">
                          <a:solidFill>
                            <a:schemeClr val="tx2">
                              <a:lumMod val="50000"/>
                            </a:schemeClr>
                          </a:solidFill>
                          <a:latin typeface="+mn-lt"/>
                          <a:ea typeface="+mn-ea"/>
                          <a:cs typeface="+mn-cs"/>
                        </a:rPr>
                        <a:t>More time </a:t>
                      </a:r>
                      <a:r>
                        <a:rPr lang="mr-IN" sz="1600" kern="1200">
                          <a:solidFill>
                            <a:schemeClr val="tx2">
                              <a:lumMod val="50000"/>
                            </a:schemeClr>
                          </a:solidFill>
                          <a:latin typeface="+mn-lt"/>
                          <a:ea typeface="+mn-ea"/>
                          <a:cs typeface="+mn-cs"/>
                        </a:rPr>
                        <a:t>–</a:t>
                      </a:r>
                      <a:r>
                        <a:rPr lang="en-GB" sz="1600" kern="1200">
                          <a:solidFill>
                            <a:schemeClr val="tx2">
                              <a:lumMod val="50000"/>
                            </a:schemeClr>
                          </a:solidFill>
                          <a:latin typeface="+mn-lt"/>
                          <a:ea typeface="+mn-ea"/>
                          <a:cs typeface="+mn-cs"/>
                        </a:rPr>
                        <a:t> esp to complete polished translations</a:t>
                      </a:r>
                    </a:p>
                  </a:txBody>
                  <a:tcPr marL="84406" marR="84406"/>
                </a:tc>
                <a:extLst>
                  <a:ext uri="{0D108BD9-81ED-4DB2-BD59-A6C34878D82A}">
                    <a16:rowId xmlns:a16="http://schemas.microsoft.com/office/drawing/2014/main" val="10001"/>
                  </a:ext>
                </a:extLst>
              </a:tr>
              <a:tr h="53712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a:t>More entertaining/ creative/</a:t>
                      </a:r>
                      <a:r>
                        <a:rPr lang="en-GB" sz="1600" baseline="0"/>
                        <a:t> fun/ varied (primarily for teacher-led sessions)</a:t>
                      </a:r>
                      <a:endParaRPr lang="en-GB" sz="1600"/>
                    </a:p>
                  </a:txBody>
                  <a:tcPr marL="84406" marR="84406"/>
                </a:tc>
                <a:extLst>
                  <a:ext uri="{0D108BD9-81ED-4DB2-BD59-A6C34878D82A}">
                    <a16:rowId xmlns:a16="http://schemas.microsoft.com/office/drawing/2014/main" val="10002"/>
                  </a:ext>
                </a:extLst>
              </a:tr>
              <a:tr h="506567">
                <a:tc>
                  <a:txBody>
                    <a:bodyPr/>
                    <a:lstStyle/>
                    <a:p>
                      <a:r>
                        <a:rPr lang="en-GB" sz="1600">
                          <a:solidFill>
                            <a:schemeClr val="tx2">
                              <a:lumMod val="50000"/>
                            </a:schemeClr>
                          </a:solidFill>
                        </a:rPr>
                        <a:t>More frequent</a:t>
                      </a:r>
                      <a:r>
                        <a:rPr lang="en-GB" sz="1600" baseline="0">
                          <a:solidFill>
                            <a:schemeClr val="tx2">
                              <a:lumMod val="50000"/>
                            </a:schemeClr>
                          </a:solidFill>
                        </a:rPr>
                        <a:t> sessions on translation </a:t>
                      </a:r>
                    </a:p>
                    <a:p>
                      <a:endParaRPr lang="en-GB" sz="1600">
                        <a:solidFill>
                          <a:schemeClr val="tx2">
                            <a:lumMod val="50000"/>
                          </a:schemeClr>
                        </a:solidFill>
                      </a:endParaRPr>
                    </a:p>
                  </a:txBody>
                  <a:tcPr marL="84406" marR="84406"/>
                </a:tc>
                <a:extLst>
                  <a:ext uri="{0D108BD9-81ED-4DB2-BD59-A6C34878D82A}">
                    <a16:rowId xmlns:a16="http://schemas.microsoft.com/office/drawing/2014/main" val="10003"/>
                  </a:ext>
                </a:extLst>
              </a:tr>
              <a:tr h="509605">
                <a:tc>
                  <a:txBody>
                    <a:bodyPr/>
                    <a:lstStyle/>
                    <a:p>
                      <a:r>
                        <a:rPr lang="en-GB" sz="1600" kern="1200">
                          <a:solidFill>
                            <a:schemeClr val="tx2">
                              <a:lumMod val="50000"/>
                            </a:schemeClr>
                          </a:solidFill>
                          <a:latin typeface="+mn-lt"/>
                          <a:ea typeface="+mn-ea"/>
                          <a:cs typeface="+mn-cs"/>
                        </a:rPr>
                        <a:t>More practical tasks and activities</a:t>
                      </a:r>
                    </a:p>
                  </a:txBody>
                  <a:tcPr marL="84406" marR="84406"/>
                </a:tc>
                <a:extLst>
                  <a:ext uri="{0D108BD9-81ED-4DB2-BD59-A6C34878D82A}">
                    <a16:rowId xmlns:a16="http://schemas.microsoft.com/office/drawing/2014/main" val="10004"/>
                  </a:ext>
                </a:extLst>
              </a:tr>
              <a:tr h="599800">
                <a:tc>
                  <a:txBody>
                    <a:bodyPr/>
                    <a:lstStyle/>
                    <a:p>
                      <a:r>
                        <a:rPr lang="en-GB" sz="1600">
                          <a:solidFill>
                            <a:schemeClr val="tx2">
                              <a:lumMod val="50000"/>
                            </a:schemeClr>
                          </a:solidFill>
                        </a:rPr>
                        <a:t>More varied or interesting texts</a:t>
                      </a:r>
                      <a:r>
                        <a:rPr lang="en-GB" sz="1600" baseline="0">
                          <a:solidFill>
                            <a:schemeClr val="tx2">
                              <a:lumMod val="50000"/>
                            </a:schemeClr>
                          </a:solidFill>
                        </a:rPr>
                        <a:t> (primarily for poetry sessions)</a:t>
                      </a:r>
                      <a:endParaRPr lang="en-GB" sz="1600">
                        <a:solidFill>
                          <a:schemeClr val="tx2">
                            <a:lumMod val="50000"/>
                          </a:schemeClr>
                        </a:solidFill>
                      </a:endParaRPr>
                    </a:p>
                  </a:txBody>
                  <a:tcPr marL="84406" marR="84406"/>
                </a:tc>
                <a:extLst>
                  <a:ext uri="{0D108BD9-81ED-4DB2-BD59-A6C34878D82A}">
                    <a16:rowId xmlns:a16="http://schemas.microsoft.com/office/drawing/2014/main" val="10005"/>
                  </a:ext>
                </a:extLst>
              </a:tr>
              <a:tr h="582158">
                <a:tc>
                  <a:txBody>
                    <a:bodyPr/>
                    <a:lstStyle/>
                    <a:p>
                      <a:r>
                        <a:rPr lang="en-GB" sz="1600">
                          <a:solidFill>
                            <a:schemeClr val="tx2">
                              <a:lumMod val="50000"/>
                            </a:schemeClr>
                          </a:solidFill>
                        </a:rPr>
                        <a:t>Easier/ shorter pieces of translation</a:t>
                      </a:r>
                    </a:p>
                  </a:txBody>
                  <a:tcPr marL="84406" marR="84406"/>
                </a:tc>
                <a:extLst>
                  <a:ext uri="{0D108BD9-81ED-4DB2-BD59-A6C34878D82A}">
                    <a16:rowId xmlns:a16="http://schemas.microsoft.com/office/drawing/2014/main" val="10006"/>
                  </a:ext>
                </a:extLst>
              </a:tr>
              <a:tr h="546876">
                <a:tc>
                  <a:txBody>
                    <a:bodyPr/>
                    <a:lstStyle/>
                    <a:p>
                      <a:r>
                        <a:rPr lang="en-GB" sz="1600">
                          <a:solidFill>
                            <a:schemeClr val="tx2">
                              <a:lumMod val="50000"/>
                            </a:schemeClr>
                          </a:solidFill>
                        </a:rPr>
                        <a:t>Able</a:t>
                      </a:r>
                      <a:r>
                        <a:rPr lang="en-GB" sz="1600" baseline="0">
                          <a:solidFill>
                            <a:schemeClr val="tx2">
                              <a:lumMod val="50000"/>
                            </a:schemeClr>
                          </a:solidFill>
                        </a:rPr>
                        <a:t> to choose our own groups</a:t>
                      </a:r>
                      <a:endParaRPr lang="en-GB" sz="1600">
                        <a:solidFill>
                          <a:schemeClr val="tx2">
                            <a:lumMod val="50000"/>
                          </a:schemeClr>
                        </a:solidFill>
                      </a:endParaRPr>
                    </a:p>
                  </a:txBody>
                  <a:tcPr marL="84406" marR="84406"/>
                </a:tc>
                <a:extLst>
                  <a:ext uri="{0D108BD9-81ED-4DB2-BD59-A6C34878D82A}">
                    <a16:rowId xmlns:a16="http://schemas.microsoft.com/office/drawing/2014/main" val="10007"/>
                  </a:ext>
                </a:extLst>
              </a:tr>
              <a:tr h="582158">
                <a:tc>
                  <a:txBody>
                    <a:bodyPr/>
                    <a:lstStyle/>
                    <a:p>
                      <a:r>
                        <a:rPr lang="en-GB" sz="1600">
                          <a:solidFill>
                            <a:schemeClr val="tx2">
                              <a:lumMod val="50000"/>
                            </a:schemeClr>
                          </a:solidFill>
                        </a:rPr>
                        <a:t>More group work</a:t>
                      </a:r>
                    </a:p>
                  </a:txBody>
                  <a:tcPr marL="84406" marR="84406"/>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0915561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95300" y="42752"/>
            <a:ext cx="8915400" cy="90700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514350" indent="-514350"/>
            <a:r>
              <a:rPr lang="en-GB" sz="3600" b="1" dirty="0">
                <a:solidFill>
                  <a:schemeClr val="tx2">
                    <a:lumMod val="60000"/>
                    <a:lumOff val="40000"/>
                  </a:schemeClr>
                </a:solidFill>
              </a:rPr>
              <a:t>Evaluation recommendations, looking ahead</a:t>
            </a:r>
            <a:endParaRPr lang="en-US" dirty="0"/>
          </a:p>
        </p:txBody>
      </p:sp>
      <p:sp>
        <p:nvSpPr>
          <p:cNvPr id="8" name="Content Placeholder 3">
            <a:extLst>
              <a:ext uri="{FF2B5EF4-FFF2-40B4-BE49-F238E27FC236}">
                <a16:creationId xmlns:a16="http://schemas.microsoft.com/office/drawing/2014/main" id="{96E127D3-3AEB-305B-CBEA-05FF435E0E94}"/>
              </a:ext>
            </a:extLst>
          </p:cNvPr>
          <p:cNvSpPr txBox="1">
            <a:spLocks/>
          </p:cNvSpPr>
          <p:nvPr/>
        </p:nvSpPr>
        <p:spPr>
          <a:xfrm>
            <a:off x="806390" y="1097207"/>
            <a:ext cx="8406618" cy="5183747"/>
          </a:xfrm>
          <a:prstGeom prst="rect">
            <a:avLst/>
          </a:prstGeom>
        </p:spPr>
        <p:txBody>
          <a:bodyPr vert="horz" lIns="91440" tIns="45720" rIns="91440" bIns="45720" rtlCol="0" anchor="t">
            <a:normAutofit/>
          </a:bodyPr>
          <a:lstStyle>
            <a:lvl1pPr marL="0" indent="0" algn="ctr" defTabSz="457200" rtl="0" eaLnBrk="1" latinLnBrk="0" hangingPunct="1">
              <a:spcBef>
                <a:spcPct val="20000"/>
              </a:spcBef>
              <a:buFont typeface="Arial"/>
              <a:buNone/>
              <a:defRPr sz="3200" kern="1200">
                <a:solidFill>
                  <a:schemeClr val="tx2">
                    <a:lumMod val="60000"/>
                    <a:lumOff val="40000"/>
                  </a:schemeClr>
                </a:solidFill>
                <a:latin typeface="+mj-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j-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j-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j-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j-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GB" sz="2000" b="1" dirty="0">
                <a:cs typeface="Calibri"/>
              </a:rPr>
              <a:t>Basic foundation</a:t>
            </a:r>
            <a:endParaRPr lang="en-GB" sz="2000" dirty="0">
              <a:cs typeface="Calibri"/>
            </a:endParaRPr>
          </a:p>
          <a:p>
            <a:pPr marL="342900" indent="-342900" algn="l">
              <a:buChar char="•"/>
            </a:pPr>
            <a:r>
              <a:rPr lang="en-GB" sz="2000" dirty="0">
                <a:cs typeface="Calibri"/>
              </a:rPr>
              <a:t>Maintain quantitative info collection from students (e.g. the voting) and facilitator/ teacher feedback (the session forms) for all delivery</a:t>
            </a:r>
            <a:endParaRPr lang="en-US" sz="2800" dirty="0">
              <a:cs typeface="Calibri"/>
            </a:endParaRPr>
          </a:p>
          <a:p>
            <a:pPr algn="l"/>
            <a:r>
              <a:rPr lang="en-GB" sz="2000" b="1" dirty="0">
                <a:cs typeface="Calibri"/>
              </a:rPr>
              <a:t>Additional insight</a:t>
            </a:r>
          </a:p>
          <a:p>
            <a:pPr marL="342900" indent="-342900" algn="l">
              <a:buChar char="•"/>
            </a:pPr>
            <a:r>
              <a:rPr lang="en-GB" sz="2000" dirty="0">
                <a:cs typeface="Calibri"/>
              </a:rPr>
              <a:t>Pick a smaller number of schools to add in the qualitative element (e.g. student sentence completion, a handful of facilitator/ translator interviews)</a:t>
            </a:r>
            <a:endParaRPr lang="en-GB" sz="2800" dirty="0"/>
          </a:p>
          <a:p>
            <a:pPr algn="l"/>
            <a:r>
              <a:rPr lang="en-GB" sz="2000" b="1" dirty="0">
                <a:cs typeface="Calibri"/>
              </a:rPr>
              <a:t>Deep dives</a:t>
            </a:r>
            <a:endParaRPr lang="en-GB" sz="2000" dirty="0">
              <a:cs typeface="Calibri"/>
            </a:endParaRPr>
          </a:p>
          <a:p>
            <a:pPr marL="342900" indent="-342900" algn="l">
              <a:buChar char="•"/>
            </a:pPr>
            <a:r>
              <a:rPr lang="en-GB" sz="2000" dirty="0">
                <a:cs typeface="Calibri"/>
              </a:rPr>
              <a:t>Consider looking at a particular angle or question in more depth every year or two, perhaps through the impact internship/ external evaluator, to inform learning, communication and future project/ organisational development</a:t>
            </a:r>
          </a:p>
          <a:p>
            <a:pPr algn="l"/>
            <a:r>
              <a:rPr lang="en-GB" sz="2000" b="1" dirty="0">
                <a:cs typeface="Calibri"/>
              </a:rPr>
              <a:t>Publication</a:t>
            </a:r>
            <a:endParaRPr lang="en-GB" sz="2000" dirty="0">
              <a:cs typeface="Calibri"/>
            </a:endParaRPr>
          </a:p>
          <a:p>
            <a:pPr marL="342900" indent="-342900" algn="l">
              <a:buChar char="•"/>
            </a:pPr>
            <a:r>
              <a:rPr lang="en-GB" sz="2000" dirty="0">
                <a:cs typeface="Calibri"/>
              </a:rPr>
              <a:t>Consider collaborating with academic researchers every 2 – 3 years to publish a scholarly paper, starting from insights from any of the above, and developing them further</a:t>
            </a:r>
            <a:endParaRPr lang="en-GB" sz="2000" b="1" dirty="0">
              <a:cs typeface="Calibri"/>
            </a:endParaRPr>
          </a:p>
          <a:p>
            <a:pPr marL="342900" indent="-342900" algn="l">
              <a:buChar char="•"/>
            </a:pPr>
            <a:endParaRPr lang="en-GB" sz="2000">
              <a:cs typeface="Calibri"/>
            </a:endParaRPr>
          </a:p>
          <a:p>
            <a:pPr marL="342900" indent="-342900" algn="l">
              <a:buChar char="•"/>
            </a:pPr>
            <a:endParaRPr lang="en-GB" sz="2000" dirty="0">
              <a:cs typeface="Calibri"/>
            </a:endParaRPr>
          </a:p>
        </p:txBody>
      </p:sp>
    </p:spTree>
    <p:extLst>
      <p:ext uri="{BB962C8B-B14F-4D97-AF65-F5344CB8AC3E}">
        <p14:creationId xmlns:p14="http://schemas.microsoft.com/office/powerpoint/2010/main" val="528377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83E587-CDA0-CE47-AF83-BF26282CDA58}" type="slidenum">
              <a:rPr lang="en-GB" smtClean="0"/>
              <a:t>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379679408"/>
              </p:ext>
            </p:extLst>
          </p:nvPr>
        </p:nvGraphicFramePr>
        <p:xfrm>
          <a:off x="594645" y="663353"/>
          <a:ext cx="8915400" cy="7992033"/>
        </p:xfrm>
        <a:graphic>
          <a:graphicData uri="http://schemas.openxmlformats.org/drawingml/2006/table">
            <a:tbl>
              <a:tblPr firstRow="1" bandRow="1">
                <a:tableStyleId>{5C22544A-7EE6-4342-B048-85BDC9FD1C3A}</a:tableStyleId>
              </a:tblPr>
              <a:tblGrid>
                <a:gridCol w="1125758">
                  <a:extLst>
                    <a:ext uri="{9D8B030D-6E8A-4147-A177-3AD203B41FA5}">
                      <a16:colId xmlns:a16="http://schemas.microsoft.com/office/drawing/2014/main" val="20000"/>
                    </a:ext>
                  </a:extLst>
                </a:gridCol>
                <a:gridCol w="5097141">
                  <a:extLst>
                    <a:ext uri="{9D8B030D-6E8A-4147-A177-3AD203B41FA5}">
                      <a16:colId xmlns:a16="http://schemas.microsoft.com/office/drawing/2014/main" val="20001"/>
                    </a:ext>
                  </a:extLst>
                </a:gridCol>
                <a:gridCol w="1604346">
                  <a:extLst>
                    <a:ext uri="{9D8B030D-6E8A-4147-A177-3AD203B41FA5}">
                      <a16:colId xmlns:a16="http://schemas.microsoft.com/office/drawing/2014/main" val="20002"/>
                    </a:ext>
                  </a:extLst>
                </a:gridCol>
                <a:gridCol w="1088155">
                  <a:extLst>
                    <a:ext uri="{9D8B030D-6E8A-4147-A177-3AD203B41FA5}">
                      <a16:colId xmlns:a16="http://schemas.microsoft.com/office/drawing/2014/main" val="20003"/>
                    </a:ext>
                  </a:extLst>
                </a:gridCol>
              </a:tblGrid>
              <a:tr h="410641">
                <a:tc>
                  <a:txBody>
                    <a:bodyPr/>
                    <a:lstStyle/>
                    <a:p>
                      <a:r>
                        <a:rPr lang="en-GB" dirty="0"/>
                        <a:t>Year</a:t>
                      </a:r>
                    </a:p>
                  </a:txBody>
                  <a:tcPr anchor="ctr"/>
                </a:tc>
                <a:tc>
                  <a:txBody>
                    <a:bodyPr/>
                    <a:lstStyle/>
                    <a:p>
                      <a:r>
                        <a:rPr lang="en-GB" dirty="0"/>
                        <a:t>Activity</a:t>
                      </a:r>
                    </a:p>
                  </a:txBody>
                  <a:tcPr anchor="ctr"/>
                </a:tc>
                <a:tc>
                  <a:txBody>
                    <a:bodyPr/>
                    <a:lstStyle/>
                    <a:p>
                      <a:r>
                        <a:rPr lang="en-GB" dirty="0"/>
                        <a:t>Students</a:t>
                      </a:r>
                    </a:p>
                  </a:txBody>
                  <a:tcPr anchor="ctr"/>
                </a:tc>
                <a:tc>
                  <a:txBody>
                    <a:bodyPr/>
                    <a:lstStyle/>
                    <a:p>
                      <a:r>
                        <a:rPr lang="en-GB" dirty="0"/>
                        <a:t>Total</a:t>
                      </a:r>
                    </a:p>
                  </a:txBody>
                  <a:tcPr anchor="ctr"/>
                </a:tc>
                <a:extLst>
                  <a:ext uri="{0D108BD9-81ED-4DB2-BD59-A6C34878D82A}">
                    <a16:rowId xmlns:a16="http://schemas.microsoft.com/office/drawing/2014/main" val="10000"/>
                  </a:ext>
                </a:extLst>
              </a:tr>
              <a:tr h="494373">
                <a:tc rowSpan="3">
                  <a:txBody>
                    <a:bodyPr/>
                    <a:lstStyle/>
                    <a:p>
                      <a:pPr algn="ctr"/>
                      <a:r>
                        <a:rPr lang="en-GB" sz="1400" dirty="0">
                          <a:solidFill>
                            <a:schemeClr val="tx2">
                              <a:lumMod val="50000"/>
                            </a:schemeClr>
                          </a:solidFill>
                        </a:rPr>
                        <a:t>1</a:t>
                      </a:r>
                    </a:p>
                  </a:txBody>
                  <a:tcPr anchor="ctr"/>
                </a:tc>
                <a:tc>
                  <a:txBody>
                    <a:bodyPr/>
                    <a:lstStyle/>
                    <a:p>
                      <a:r>
                        <a:rPr lang="en-GB" sz="1400" dirty="0">
                          <a:solidFill>
                            <a:schemeClr val="tx2">
                              <a:lumMod val="50000"/>
                            </a:schemeClr>
                          </a:solidFill>
                        </a:rPr>
                        <a:t>14 translator-led</a:t>
                      </a:r>
                      <a:r>
                        <a:rPr lang="en-GB" sz="1400" baseline="0" dirty="0">
                          <a:solidFill>
                            <a:schemeClr val="tx2">
                              <a:lumMod val="50000"/>
                            </a:schemeClr>
                          </a:solidFill>
                        </a:rPr>
                        <a:t> workshops in 4 primary, 3 secondary and 2 Saturday schools</a:t>
                      </a:r>
                      <a:endParaRPr lang="en-GB" sz="1400" dirty="0">
                        <a:solidFill>
                          <a:schemeClr val="tx2">
                            <a:lumMod val="50000"/>
                          </a:schemeClr>
                        </a:solidFill>
                      </a:endParaRPr>
                    </a:p>
                  </a:txBody>
                  <a:tcPr anchor="ctr"/>
                </a:tc>
                <a:tc>
                  <a:txBody>
                    <a:bodyPr/>
                    <a:lstStyle/>
                    <a:p>
                      <a:r>
                        <a:rPr lang="en-GB" sz="1400" dirty="0">
                          <a:solidFill>
                            <a:schemeClr val="tx2">
                              <a:lumMod val="50000"/>
                            </a:schemeClr>
                          </a:solidFill>
                        </a:rPr>
                        <a:t>388</a:t>
                      </a:r>
                    </a:p>
                  </a:txBody>
                  <a:tcPr anchor="ctr"/>
                </a:tc>
                <a:tc rowSpan="3">
                  <a:txBody>
                    <a:bodyPr/>
                    <a:lstStyle/>
                    <a:p>
                      <a:pPr algn="ctr"/>
                      <a:r>
                        <a:rPr lang="en-GB" sz="1400" dirty="0">
                          <a:solidFill>
                            <a:schemeClr val="tx2">
                              <a:lumMod val="50000"/>
                            </a:schemeClr>
                          </a:solidFill>
                        </a:rPr>
                        <a:t>550</a:t>
                      </a:r>
                    </a:p>
                  </a:txBody>
                  <a:tcPr anchor="ctr"/>
                </a:tc>
                <a:extLst>
                  <a:ext uri="{0D108BD9-81ED-4DB2-BD59-A6C34878D82A}">
                    <a16:rowId xmlns:a16="http://schemas.microsoft.com/office/drawing/2014/main" val="10001"/>
                  </a:ext>
                </a:extLst>
              </a:tr>
              <a:tr h="494373">
                <a:tc vMerge="1">
                  <a:txBody>
                    <a:bodyPr/>
                    <a:lstStyle/>
                    <a:p>
                      <a:endParaRPr lang="en-GB" sz="1400">
                        <a:solidFill>
                          <a:schemeClr val="tx2">
                            <a:lumMod val="50000"/>
                          </a:schemeClr>
                        </a:solidFill>
                      </a:endParaRPr>
                    </a:p>
                  </a:txBody>
                  <a:tcPr anchor="ctr"/>
                </a:tc>
                <a:tc>
                  <a:txBody>
                    <a:bodyPr/>
                    <a:lstStyle/>
                    <a:p>
                      <a:r>
                        <a:rPr lang="en-GB" sz="1400" dirty="0">
                          <a:solidFill>
                            <a:schemeClr val="tx2">
                              <a:lumMod val="50000"/>
                            </a:schemeClr>
                          </a:solidFill>
                        </a:rPr>
                        <a:t>Further </a:t>
                      </a:r>
                      <a:r>
                        <a:rPr lang="en-GB" sz="1400" kern="1200" dirty="0">
                          <a:solidFill>
                            <a:schemeClr val="tx2">
                              <a:lumMod val="50000"/>
                            </a:schemeClr>
                          </a:solidFill>
                          <a:effectLst/>
                          <a:latin typeface="+mn-lt"/>
                          <a:ea typeface="+mn-ea"/>
                          <a:cs typeface="+mn-cs"/>
                        </a:rPr>
                        <a:t>teacher-led creative translation activities</a:t>
                      </a:r>
                      <a:r>
                        <a:rPr lang="en-GB" sz="1400" dirty="0">
                          <a:solidFill>
                            <a:schemeClr val="tx2">
                              <a:lumMod val="50000"/>
                            </a:schemeClr>
                          </a:solidFill>
                          <a:effectLst/>
                        </a:rPr>
                        <a:t> including assemblies, SST Prize</a:t>
                      </a:r>
                      <a:r>
                        <a:rPr lang="en-GB" sz="1400" baseline="0" dirty="0">
                          <a:solidFill>
                            <a:schemeClr val="tx2">
                              <a:lumMod val="50000"/>
                            </a:schemeClr>
                          </a:solidFill>
                          <a:effectLst/>
                        </a:rPr>
                        <a:t> entries etc..</a:t>
                      </a:r>
                      <a:endParaRPr lang="en-GB" sz="1400" dirty="0">
                        <a:solidFill>
                          <a:schemeClr val="tx2">
                            <a:lumMod val="50000"/>
                          </a:schemeClr>
                        </a:solidFill>
                      </a:endParaRPr>
                    </a:p>
                  </a:txBody>
                  <a:tcPr anchor="ctr"/>
                </a:tc>
                <a:tc>
                  <a:txBody>
                    <a:bodyPr/>
                    <a:lstStyle/>
                    <a:p>
                      <a:r>
                        <a:rPr lang="en-GB" sz="1400" dirty="0">
                          <a:solidFill>
                            <a:schemeClr val="tx2">
                              <a:lumMod val="50000"/>
                            </a:schemeClr>
                          </a:solidFill>
                        </a:rPr>
                        <a:t>60</a:t>
                      </a:r>
                    </a:p>
                  </a:txBody>
                  <a:tcPr anchor="ctr"/>
                </a:tc>
                <a:tc vMerge="1">
                  <a:txBody>
                    <a:bodyPr/>
                    <a:lstStyle/>
                    <a:p>
                      <a:endParaRPr lang="en-GB" sz="1400">
                        <a:solidFill>
                          <a:schemeClr val="tx2">
                            <a:lumMod val="50000"/>
                          </a:schemeClr>
                        </a:solidFill>
                      </a:endParaRPr>
                    </a:p>
                  </a:txBody>
                  <a:tcPr/>
                </a:tc>
                <a:extLst>
                  <a:ext uri="{0D108BD9-81ED-4DB2-BD59-A6C34878D82A}">
                    <a16:rowId xmlns:a16="http://schemas.microsoft.com/office/drawing/2014/main" val="10002"/>
                  </a:ext>
                </a:extLst>
              </a:tr>
              <a:tr h="376936">
                <a:tc vMerge="1">
                  <a:txBody>
                    <a:bodyPr/>
                    <a:lstStyle/>
                    <a:p>
                      <a:endParaRPr lang="en-GB" sz="1400">
                        <a:solidFill>
                          <a:schemeClr val="tx2">
                            <a:lumMod val="50000"/>
                          </a:schemeClr>
                        </a:solidFill>
                      </a:endParaRPr>
                    </a:p>
                  </a:txBody>
                  <a:tcPr anchor="ctr"/>
                </a:tc>
                <a:tc>
                  <a:txBody>
                    <a:bodyPr/>
                    <a:lstStyle/>
                    <a:p>
                      <a:r>
                        <a:rPr lang="en-GB" sz="1400" kern="1200" dirty="0">
                          <a:solidFill>
                            <a:schemeClr val="tx2">
                              <a:lumMod val="50000"/>
                            </a:schemeClr>
                          </a:solidFill>
                          <a:latin typeface="+mn-lt"/>
                          <a:ea typeface="+mn-ea"/>
                          <a:cs typeface="+mn-cs"/>
                        </a:rPr>
                        <a:t>Workshops</a:t>
                      </a:r>
                      <a:r>
                        <a:rPr lang="en-GB" sz="1400" kern="1200" dirty="0">
                          <a:solidFill>
                            <a:schemeClr val="tx2">
                              <a:lumMod val="50000"/>
                            </a:schemeClr>
                          </a:solidFill>
                          <a:effectLst/>
                          <a:latin typeface="+mn-lt"/>
                          <a:ea typeface="+mn-ea"/>
                          <a:cs typeface="+mn-cs"/>
                        </a:rPr>
                        <a:t> led by PGCE students or NQTs</a:t>
                      </a:r>
                      <a:r>
                        <a:rPr lang="en-GB" sz="1400" dirty="0">
                          <a:solidFill>
                            <a:schemeClr val="tx2">
                              <a:lumMod val="50000"/>
                            </a:schemeClr>
                          </a:solidFill>
                          <a:effectLst/>
                        </a:rPr>
                        <a:t> </a:t>
                      </a:r>
                      <a:endParaRPr lang="en-GB" sz="1400">
                        <a:solidFill>
                          <a:schemeClr val="tx2">
                            <a:lumMod val="50000"/>
                          </a:schemeClr>
                        </a:solidFill>
                      </a:endParaRPr>
                    </a:p>
                  </a:txBody>
                  <a:tcPr anchor="ctr"/>
                </a:tc>
                <a:tc>
                  <a:txBody>
                    <a:bodyPr/>
                    <a:lstStyle/>
                    <a:p>
                      <a:r>
                        <a:rPr lang="en-GB" sz="1400" dirty="0">
                          <a:solidFill>
                            <a:schemeClr val="tx2">
                              <a:lumMod val="50000"/>
                            </a:schemeClr>
                          </a:solidFill>
                        </a:rPr>
                        <a:t>102</a:t>
                      </a:r>
                    </a:p>
                  </a:txBody>
                  <a:tcPr anchor="ctr"/>
                </a:tc>
                <a:tc vMerge="1">
                  <a:txBody>
                    <a:bodyPr/>
                    <a:lstStyle/>
                    <a:p>
                      <a:endParaRPr lang="en-GB" sz="1400">
                        <a:solidFill>
                          <a:schemeClr val="tx2">
                            <a:lumMod val="50000"/>
                          </a:schemeClr>
                        </a:solidFill>
                      </a:endParaRPr>
                    </a:p>
                  </a:txBody>
                  <a:tcPr/>
                </a:tc>
                <a:extLst>
                  <a:ext uri="{0D108BD9-81ED-4DB2-BD59-A6C34878D82A}">
                    <a16:rowId xmlns:a16="http://schemas.microsoft.com/office/drawing/2014/main" val="10003"/>
                  </a:ext>
                </a:extLst>
              </a:tr>
              <a:tr h="376936">
                <a:tc>
                  <a:txBody>
                    <a:bodyPr/>
                    <a:lstStyle/>
                    <a:p>
                      <a:pPr algn="ctr"/>
                      <a:r>
                        <a:rPr lang="en-GB" sz="1400" dirty="0">
                          <a:solidFill>
                            <a:schemeClr val="tx2">
                              <a:lumMod val="50000"/>
                            </a:schemeClr>
                          </a:solidFill>
                        </a:rPr>
                        <a:t>2</a:t>
                      </a:r>
                    </a:p>
                  </a:txBody>
                  <a:tcPr anchor="ctr"/>
                </a:tc>
                <a:tc>
                  <a:txBody>
                    <a:bodyPr/>
                    <a:lstStyle/>
                    <a:p>
                      <a:pPr lvl="0" algn="l">
                        <a:lnSpc>
                          <a:spcPct val="100000"/>
                        </a:lnSpc>
                        <a:spcBef>
                          <a:spcPts val="0"/>
                        </a:spcBef>
                        <a:spcAft>
                          <a:spcPts val="0"/>
                        </a:spcAft>
                        <a:buNone/>
                      </a:pPr>
                      <a:r>
                        <a:rPr lang="en-GB" sz="1400" b="0" i="0" u="none" strike="noStrike" noProof="0" dirty="0">
                          <a:latin typeface="Calibri"/>
                        </a:rPr>
                        <a:t>9 teacher-led workshops in 2 primary and 5 secondary schools (Seasonal) </a:t>
                      </a:r>
                      <a:endParaRPr lang="en-US" dirty="0"/>
                    </a:p>
                    <a:p>
                      <a:pPr lvl="0" algn="l">
                        <a:lnSpc>
                          <a:spcPct val="100000"/>
                        </a:lnSpc>
                        <a:spcBef>
                          <a:spcPts val="0"/>
                        </a:spcBef>
                        <a:spcAft>
                          <a:spcPts val="0"/>
                        </a:spcAft>
                        <a:buNone/>
                      </a:pPr>
                      <a:r>
                        <a:rPr lang="en-GB" sz="1400" b="0" i="0" u="none" strike="noStrike" noProof="0" dirty="0">
                          <a:latin typeface="Calibri"/>
                        </a:rPr>
                        <a:t>9 teacher-led workshops in 2 primary and 5 secondary schools (Spring) </a:t>
                      </a:r>
                      <a:endParaRPr lang="en-GB" dirty="0"/>
                    </a:p>
                    <a:p>
                      <a:pPr lvl="0" algn="l">
                        <a:lnSpc>
                          <a:spcPct val="100000"/>
                        </a:lnSpc>
                        <a:spcBef>
                          <a:spcPts val="0"/>
                        </a:spcBef>
                        <a:spcAft>
                          <a:spcPts val="0"/>
                        </a:spcAft>
                        <a:buNone/>
                      </a:pPr>
                      <a:r>
                        <a:rPr lang="en-GB" sz="1400" b="0" i="0" u="none" strike="noStrike" noProof="0" dirty="0">
                          <a:latin typeface="Calibri"/>
                        </a:rPr>
                        <a:t>5 teacher-led workshops (4 with remote translator support) and 2 translator-led workshops in 2 primary and 5 secondary schools (Summer) </a:t>
                      </a:r>
                      <a:endParaRPr lang="en-GB" dirty="0"/>
                    </a:p>
                    <a:p>
                      <a:pPr lvl="0">
                        <a:buNone/>
                      </a:pPr>
                      <a:endParaRPr lang="en-GB" sz="1400" dirty="0">
                        <a:solidFill>
                          <a:srgbClr val="984807"/>
                        </a:solidFill>
                      </a:endParaRPr>
                    </a:p>
                    <a:p>
                      <a:pPr lvl="0">
                        <a:buNone/>
                      </a:pPr>
                      <a:r>
                        <a:rPr lang="en-GB" sz="1400" dirty="0">
                          <a:solidFill>
                            <a:srgbClr val="984807"/>
                          </a:solidFill>
                        </a:rPr>
                        <a:t>In total there were 26 translator-led</a:t>
                      </a:r>
                      <a:r>
                        <a:rPr lang="en-GB" sz="1400" baseline="0" dirty="0">
                          <a:solidFill>
                            <a:srgbClr val="984807"/>
                          </a:solidFill>
                        </a:rPr>
                        <a:t> workshops in 2 primary and 6 secondary schools, with some being delivered to more than one class per school, and some variation in schools per term.</a:t>
                      </a:r>
                      <a:endParaRPr lang="en-GB" sz="1400" dirty="0">
                        <a:solidFill>
                          <a:srgbClr val="984807"/>
                        </a:solidFill>
                      </a:endParaRPr>
                    </a:p>
                  </a:txBody>
                  <a:tcPr anchor="ctr"/>
                </a:tc>
                <a:tc>
                  <a:txBody>
                    <a:bodyPr/>
                    <a:lstStyle/>
                    <a:p>
                      <a:r>
                        <a:rPr lang="en-GB" sz="1400" kern="1200" dirty="0">
                          <a:solidFill>
                            <a:schemeClr val="tx2">
                              <a:lumMod val="50000"/>
                            </a:schemeClr>
                          </a:solidFill>
                          <a:latin typeface="+mn-lt"/>
                          <a:ea typeface="+mn-ea"/>
                          <a:cs typeface="+mn-cs"/>
                        </a:rPr>
                        <a:t>265</a:t>
                      </a:r>
                    </a:p>
                  </a:txBody>
                  <a:tcPr anchor="ctr"/>
                </a:tc>
                <a:tc>
                  <a:txBody>
                    <a:bodyPr/>
                    <a:lstStyle/>
                    <a:p>
                      <a:pPr algn="ctr"/>
                      <a:r>
                        <a:rPr lang="en-GB" sz="1400" dirty="0">
                          <a:solidFill>
                            <a:schemeClr val="tx2">
                              <a:lumMod val="50000"/>
                            </a:schemeClr>
                          </a:solidFill>
                        </a:rPr>
                        <a:t>265</a:t>
                      </a:r>
                    </a:p>
                  </a:txBody>
                  <a:tcPr anchor="ctr"/>
                </a:tc>
                <a:extLst>
                  <a:ext uri="{0D108BD9-81ED-4DB2-BD59-A6C34878D82A}">
                    <a16:rowId xmlns:a16="http://schemas.microsoft.com/office/drawing/2014/main" val="10004"/>
                  </a:ext>
                </a:extLst>
              </a:tr>
              <a:tr h="1323190">
                <a:tc rowSpan="4">
                  <a:txBody>
                    <a:bodyPr/>
                    <a:lstStyle/>
                    <a:p>
                      <a:pPr algn="ctr"/>
                      <a:r>
                        <a:rPr lang="en-GB" sz="1400" dirty="0">
                          <a:solidFill>
                            <a:schemeClr val="tx2">
                              <a:lumMod val="50000"/>
                            </a:schemeClr>
                          </a:solidFill>
                        </a:rPr>
                        <a:t>3</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solidFill>
                            <a:schemeClr val="tx2">
                              <a:lumMod val="50000"/>
                            </a:schemeClr>
                          </a:solidFill>
                        </a:rPr>
                        <a:t>16 teacher-led</a:t>
                      </a:r>
                      <a:r>
                        <a:rPr lang="en-GB" sz="1400" baseline="0" dirty="0">
                          <a:solidFill>
                            <a:schemeClr val="tx2">
                              <a:lumMod val="50000"/>
                            </a:schemeClr>
                          </a:solidFill>
                        </a:rPr>
                        <a:t> workshops in 3 primary and 8 secondary schools (Seasonal)</a:t>
                      </a:r>
                    </a:p>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solidFill>
                            <a:schemeClr val="tx2">
                              <a:lumMod val="50000"/>
                            </a:schemeClr>
                          </a:solidFill>
                        </a:rPr>
                        <a:t>18 translator-led</a:t>
                      </a:r>
                      <a:r>
                        <a:rPr lang="en-GB" sz="1400" baseline="0" dirty="0">
                          <a:solidFill>
                            <a:schemeClr val="tx2">
                              <a:lumMod val="50000"/>
                            </a:schemeClr>
                          </a:solidFill>
                        </a:rPr>
                        <a:t> workshops in 3 primary and 7 </a:t>
                      </a:r>
                      <a:r>
                        <a:rPr lang="en-GB" sz="1400" kern="1200" baseline="0" dirty="0">
                          <a:solidFill>
                            <a:schemeClr val="tx2">
                              <a:lumMod val="50000"/>
                            </a:schemeClr>
                          </a:solidFill>
                          <a:latin typeface="+mn-lt"/>
                          <a:ea typeface="+mn-ea"/>
                          <a:cs typeface="+mn-cs"/>
                        </a:rPr>
                        <a:t>secondary</a:t>
                      </a:r>
                      <a:r>
                        <a:rPr lang="en-GB" sz="1400" baseline="0" dirty="0">
                          <a:solidFill>
                            <a:schemeClr val="tx2">
                              <a:lumMod val="50000"/>
                            </a:schemeClr>
                          </a:solidFill>
                        </a:rPr>
                        <a:t> schools (Spring)</a:t>
                      </a:r>
                    </a:p>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solidFill>
                            <a:schemeClr val="tx2">
                              <a:lumMod val="50000"/>
                            </a:schemeClr>
                          </a:solidFill>
                        </a:rPr>
                        <a:t>9 teacher-led</a:t>
                      </a:r>
                      <a:r>
                        <a:rPr lang="en-GB" sz="1400" baseline="0" dirty="0">
                          <a:solidFill>
                            <a:schemeClr val="tx2">
                              <a:lumMod val="50000"/>
                            </a:schemeClr>
                          </a:solidFill>
                        </a:rPr>
                        <a:t> workshops in 3 primary and 8 secondary schools (Summer)</a:t>
                      </a:r>
                    </a:p>
                  </a:txBody>
                  <a:tcPr anchor="ctr"/>
                </a:tc>
                <a:tc>
                  <a:txBody>
                    <a:bodyPr/>
                    <a:lstStyle/>
                    <a:p>
                      <a:r>
                        <a:rPr lang="en-GB" sz="1400" dirty="0"/>
                        <a:t>533</a:t>
                      </a:r>
                    </a:p>
                  </a:txBody>
                  <a:tcPr anchor="ctr"/>
                </a:tc>
                <a:tc rowSpan="4">
                  <a:txBody>
                    <a:bodyPr/>
                    <a:lstStyle/>
                    <a:p>
                      <a:pPr algn="ctr"/>
                      <a:r>
                        <a:rPr lang="en-GB" sz="1400" dirty="0">
                          <a:solidFill>
                            <a:schemeClr val="tx2">
                              <a:lumMod val="50000"/>
                            </a:schemeClr>
                          </a:solidFill>
                        </a:rPr>
                        <a:t>2986</a:t>
                      </a:r>
                    </a:p>
                  </a:txBody>
                  <a:tcPr anchor="ctr"/>
                </a:tc>
                <a:extLst>
                  <a:ext uri="{0D108BD9-81ED-4DB2-BD59-A6C34878D82A}">
                    <a16:rowId xmlns:a16="http://schemas.microsoft.com/office/drawing/2014/main" val="10006"/>
                  </a:ext>
                </a:extLst>
              </a:tr>
              <a:tr h="697939">
                <a:tc vMerge="1">
                  <a:txBody>
                    <a:bodyPr/>
                    <a:lstStyle/>
                    <a:p>
                      <a:endParaRPr lang="en-GB" sz="1400">
                        <a:solidFill>
                          <a:schemeClr val="tx2">
                            <a:lumMod val="50000"/>
                          </a:schemeClr>
                        </a:solidFill>
                      </a:endParaRP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solidFill>
                            <a:schemeClr val="tx2">
                              <a:lumMod val="50000"/>
                            </a:schemeClr>
                          </a:solidFill>
                        </a:rPr>
                        <a:t>Further </a:t>
                      </a:r>
                      <a:r>
                        <a:rPr lang="en-GB" sz="1400" kern="1200" dirty="0">
                          <a:solidFill>
                            <a:schemeClr val="tx2">
                              <a:lumMod val="50000"/>
                            </a:schemeClr>
                          </a:solidFill>
                          <a:effectLst/>
                          <a:latin typeface="+mn-lt"/>
                          <a:ea typeface="+mn-ea"/>
                          <a:cs typeface="+mn-cs"/>
                        </a:rPr>
                        <a:t>teacher or translator-led creative translation activities</a:t>
                      </a:r>
                      <a:r>
                        <a:rPr lang="en-GB" sz="1400" dirty="0">
                          <a:solidFill>
                            <a:schemeClr val="tx2">
                              <a:lumMod val="50000"/>
                            </a:schemeClr>
                          </a:solidFill>
                          <a:effectLst/>
                        </a:rPr>
                        <a:t> including assemblies, SST Prize</a:t>
                      </a:r>
                      <a:r>
                        <a:rPr lang="en-GB" sz="1400" baseline="0" dirty="0">
                          <a:solidFill>
                            <a:schemeClr val="tx2">
                              <a:lumMod val="50000"/>
                            </a:schemeClr>
                          </a:solidFill>
                          <a:effectLst/>
                        </a:rPr>
                        <a:t> entries etc.. (949 total but likely to include workshop attendees so 949 </a:t>
                      </a:r>
                      <a:r>
                        <a:rPr lang="mr-IN" sz="1400" baseline="0" dirty="0">
                          <a:solidFill>
                            <a:schemeClr val="tx2">
                              <a:lumMod val="50000"/>
                            </a:schemeClr>
                          </a:solidFill>
                          <a:effectLst/>
                        </a:rPr>
                        <a:t>–</a:t>
                      </a:r>
                      <a:r>
                        <a:rPr lang="en-GB" sz="1400" baseline="0" dirty="0">
                          <a:solidFill>
                            <a:schemeClr val="tx2">
                              <a:lumMod val="50000"/>
                            </a:schemeClr>
                          </a:solidFill>
                          <a:effectLst/>
                        </a:rPr>
                        <a:t> 533 = 416)</a:t>
                      </a:r>
                      <a:endParaRPr lang="en-GB" sz="1400" dirty="0">
                        <a:solidFill>
                          <a:schemeClr val="tx2">
                            <a:lumMod val="50000"/>
                          </a:schemeClr>
                        </a:solidFill>
                      </a:endParaRPr>
                    </a:p>
                  </a:txBody>
                  <a:tcPr anchor="ctr"/>
                </a:tc>
                <a:tc>
                  <a:txBody>
                    <a:bodyPr/>
                    <a:lstStyle/>
                    <a:p>
                      <a:r>
                        <a:rPr lang="en-GB" sz="1400" dirty="0">
                          <a:solidFill>
                            <a:schemeClr val="tx2">
                              <a:lumMod val="50000"/>
                            </a:schemeClr>
                          </a:solidFill>
                        </a:rPr>
                        <a:t>416</a:t>
                      </a:r>
                    </a:p>
                  </a:txBody>
                  <a:tcPr anchor="ctr"/>
                </a:tc>
                <a:tc vMerge="1">
                  <a:txBody>
                    <a:bodyPr/>
                    <a:lstStyle/>
                    <a:p>
                      <a:endParaRPr lang="en-GB" sz="1400">
                        <a:solidFill>
                          <a:schemeClr val="tx2">
                            <a:lumMod val="50000"/>
                          </a:schemeClr>
                        </a:solidFill>
                      </a:endParaRPr>
                    </a:p>
                  </a:txBody>
                  <a:tcPr anchor="ctr"/>
                </a:tc>
                <a:extLst>
                  <a:ext uri="{0D108BD9-81ED-4DB2-BD59-A6C34878D82A}">
                    <a16:rowId xmlns:a16="http://schemas.microsoft.com/office/drawing/2014/main" val="10007"/>
                  </a:ext>
                </a:extLst>
              </a:tr>
              <a:tr h="494373">
                <a:tc vMerge="1">
                  <a:txBody>
                    <a:bodyPr/>
                    <a:lstStyle/>
                    <a:p>
                      <a:endParaRPr lang="en-GB"/>
                    </a:p>
                  </a:txBody>
                  <a:tcPr/>
                </a:tc>
                <a:tc>
                  <a:txBody>
                    <a:bodyPr/>
                    <a:lstStyle/>
                    <a:p>
                      <a:r>
                        <a:rPr lang="en-GB" sz="1400" dirty="0">
                          <a:solidFill>
                            <a:schemeClr val="tx2">
                              <a:lumMod val="50000"/>
                            </a:schemeClr>
                          </a:solidFill>
                        </a:rPr>
                        <a:t>Additional</a:t>
                      </a:r>
                      <a:r>
                        <a:rPr lang="en-GB" sz="1400" baseline="0" dirty="0">
                          <a:solidFill>
                            <a:schemeClr val="tx2">
                              <a:lumMod val="50000"/>
                            </a:schemeClr>
                          </a:solidFill>
                        </a:rPr>
                        <a:t> sessions by colleagues trained by the lead teacher in one school</a:t>
                      </a:r>
                      <a:endParaRPr lang="en-GB" sz="1400" dirty="0">
                        <a:solidFill>
                          <a:schemeClr val="tx2">
                            <a:lumMod val="50000"/>
                          </a:schemeClr>
                        </a:solidFill>
                      </a:endParaRPr>
                    </a:p>
                  </a:txBody>
                  <a:tcPr anchor="ctr"/>
                </a:tc>
                <a:tc>
                  <a:txBody>
                    <a:bodyPr/>
                    <a:lstStyle/>
                    <a:p>
                      <a:r>
                        <a:rPr lang="en-GB" sz="1400" dirty="0">
                          <a:solidFill>
                            <a:schemeClr val="tx2">
                              <a:lumMod val="50000"/>
                            </a:schemeClr>
                          </a:solidFill>
                        </a:rPr>
                        <a:t>691</a:t>
                      </a:r>
                    </a:p>
                  </a:txBody>
                  <a:tcPr anchor="ctr"/>
                </a:tc>
                <a:tc vMerge="1">
                  <a:txBody>
                    <a:bodyPr/>
                    <a:lstStyle/>
                    <a:p>
                      <a:endParaRPr lang="en-GB"/>
                    </a:p>
                  </a:txBody>
                  <a:tcPr/>
                </a:tc>
                <a:extLst>
                  <a:ext uri="{0D108BD9-81ED-4DB2-BD59-A6C34878D82A}">
                    <a16:rowId xmlns:a16="http://schemas.microsoft.com/office/drawing/2014/main" val="10008"/>
                  </a:ext>
                </a:extLst>
              </a:tr>
              <a:tr h="494373">
                <a:tc vMerge="1">
                  <a:txBody>
                    <a:bodyPr/>
                    <a:lstStyle/>
                    <a:p>
                      <a:endParaRPr lang="en-GB" sz="1400">
                        <a:solidFill>
                          <a:schemeClr val="tx2">
                            <a:lumMod val="50000"/>
                          </a:schemeClr>
                        </a:solidFill>
                      </a:endParaRPr>
                    </a:p>
                  </a:txBody>
                  <a:tcPr anchor="ctr"/>
                </a:tc>
                <a:tc>
                  <a:txBody>
                    <a:bodyPr/>
                    <a:lstStyle/>
                    <a:p>
                      <a:pPr marL="0" marR="0" indent="0" algn="l" rtl="0" eaLnBrk="1" fontAlgn="auto" latinLnBrk="0" hangingPunct="1">
                        <a:lnSpc>
                          <a:spcPct val="100000"/>
                        </a:lnSpc>
                        <a:spcBef>
                          <a:spcPts val="0"/>
                        </a:spcBef>
                        <a:spcAft>
                          <a:spcPts val="0"/>
                        </a:spcAft>
                        <a:buClrTx/>
                        <a:buSzTx/>
                        <a:buFontTx/>
                        <a:buNone/>
                      </a:pPr>
                      <a:r>
                        <a:rPr lang="en-GB" sz="1400" baseline="0" dirty="0">
                          <a:solidFill>
                            <a:schemeClr val="accent6">
                              <a:lumMod val="50000"/>
                            </a:schemeClr>
                          </a:solidFill>
                        </a:rPr>
                        <a:t>(at least) 9 workshops led by teachers trained through the Y2 webinar strand</a:t>
                      </a:r>
                    </a:p>
                    <a:p>
                      <a:endParaRPr lang="en-GB" sz="1400">
                        <a:solidFill>
                          <a:schemeClr val="accent6">
                            <a:lumMod val="50000"/>
                          </a:schemeClr>
                        </a:solidFill>
                      </a:endParaRPr>
                    </a:p>
                  </a:txBody>
                  <a:tcPr anchor="ctr"/>
                </a:tc>
                <a:tc>
                  <a:txBody>
                    <a:bodyPr/>
                    <a:lstStyle/>
                    <a:p>
                      <a:r>
                        <a:rPr lang="en-GB" sz="1400" dirty="0">
                          <a:solidFill>
                            <a:schemeClr val="accent6">
                              <a:lumMod val="50000"/>
                            </a:schemeClr>
                          </a:solidFill>
                        </a:rPr>
                        <a:t>1879</a:t>
                      </a:r>
                    </a:p>
                  </a:txBody>
                  <a:tcPr anchor="ctr"/>
                </a:tc>
                <a:tc vMerge="1">
                  <a:txBody>
                    <a:bodyPr/>
                    <a:lstStyle/>
                    <a:p>
                      <a:endParaRPr lang="en-GB" sz="1400">
                        <a:solidFill>
                          <a:schemeClr val="tx2">
                            <a:lumMod val="50000"/>
                          </a:schemeClr>
                        </a:solidFill>
                      </a:endParaRPr>
                    </a:p>
                  </a:txBody>
                  <a:tcPr anchor="ctr"/>
                </a:tc>
                <a:extLst>
                  <a:ext uri="{0D108BD9-81ED-4DB2-BD59-A6C34878D82A}">
                    <a16:rowId xmlns:a16="http://schemas.microsoft.com/office/drawing/2014/main" val="10009"/>
                  </a:ext>
                </a:extLst>
              </a:tr>
              <a:tr h="376936">
                <a:tc gridSpan="3">
                  <a:txBody>
                    <a:bodyPr/>
                    <a:lstStyle/>
                    <a:p>
                      <a:pPr algn="ctr"/>
                      <a:r>
                        <a:rPr lang="en-GB" sz="1400" dirty="0">
                          <a:solidFill>
                            <a:schemeClr val="tx2">
                              <a:lumMod val="50000"/>
                            </a:schemeClr>
                          </a:solidFill>
                        </a:rPr>
                        <a:t>3-year total (target: 3,000)</a:t>
                      </a:r>
                    </a:p>
                  </a:txBody>
                  <a:tcPr anchor="ctr"/>
                </a:tc>
                <a:tc hMerge="1">
                  <a:txBody>
                    <a:bodyPr/>
                    <a:lstStyle/>
                    <a:p>
                      <a:endParaRPr lang="en-GB" sz="1400">
                        <a:solidFill>
                          <a:schemeClr val="tx2">
                            <a:lumMod val="50000"/>
                          </a:schemeClr>
                        </a:solidFill>
                      </a:endParaRPr>
                    </a:p>
                  </a:txBody>
                  <a:tcPr anchor="ctr"/>
                </a:tc>
                <a:tc hMerge="1">
                  <a:txBody>
                    <a:bodyPr/>
                    <a:lstStyle/>
                    <a:p>
                      <a:endParaRPr lang="en-GB" sz="1400">
                        <a:solidFill>
                          <a:schemeClr val="tx2">
                            <a:lumMod val="50000"/>
                          </a:schemeClr>
                        </a:solidFill>
                      </a:endParaRPr>
                    </a:p>
                  </a:txBody>
                  <a:tcPr anchor="ctr"/>
                </a:tc>
                <a:tc>
                  <a:txBody>
                    <a:bodyPr/>
                    <a:lstStyle/>
                    <a:p>
                      <a:pPr algn="ctr"/>
                      <a:r>
                        <a:rPr lang="en-GB" sz="1400" dirty="0">
                          <a:solidFill>
                            <a:schemeClr val="tx2">
                              <a:lumMod val="50000"/>
                            </a:schemeClr>
                          </a:solidFill>
                        </a:rPr>
                        <a:t>3,801</a:t>
                      </a:r>
                    </a:p>
                  </a:txBody>
                  <a:tcPr anchor="ctr"/>
                </a:tc>
                <a:extLst>
                  <a:ext uri="{0D108BD9-81ED-4DB2-BD59-A6C34878D82A}">
                    <a16:rowId xmlns:a16="http://schemas.microsoft.com/office/drawing/2014/main" val="10010"/>
                  </a:ext>
                </a:extLst>
              </a:tr>
            </a:tbl>
          </a:graphicData>
        </a:graphic>
      </p:graphicFrame>
      <p:sp>
        <p:nvSpPr>
          <p:cNvPr id="5" name="Title 4"/>
          <p:cNvSpPr>
            <a:spLocks noGrp="1"/>
          </p:cNvSpPr>
          <p:nvPr>
            <p:ph type="title"/>
          </p:nvPr>
        </p:nvSpPr>
        <p:spPr>
          <a:xfrm>
            <a:off x="495300" y="-17641"/>
            <a:ext cx="8915400" cy="665140"/>
          </a:xfrm>
        </p:spPr>
        <p:txBody>
          <a:bodyPr>
            <a:normAutofit/>
          </a:bodyPr>
          <a:lstStyle/>
          <a:p>
            <a:r>
              <a:rPr lang="en-GB" sz="2800" b="1"/>
              <a:t>Outcome 1a: the number of students who benefitted</a:t>
            </a:r>
          </a:p>
        </p:txBody>
      </p:sp>
    </p:spTree>
    <p:extLst>
      <p:ext uri="{BB962C8B-B14F-4D97-AF65-F5344CB8AC3E}">
        <p14:creationId xmlns:p14="http://schemas.microsoft.com/office/powerpoint/2010/main" val="1964977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GB" sz="2400"/>
              <a:t>Structured by the project’s priority student outcomes:</a:t>
            </a:r>
          </a:p>
          <a:p>
            <a:pPr marL="0" indent="0">
              <a:buNone/>
            </a:pPr>
            <a:endParaRPr lang="en-GB" sz="2400"/>
          </a:p>
          <a:p>
            <a:pPr marL="457200" indent="-457200">
              <a:buAutoNum type="arabicPeriod"/>
            </a:pPr>
            <a:r>
              <a:rPr lang="en-GB" sz="2400"/>
              <a:t>More engaged in language learning</a:t>
            </a:r>
          </a:p>
          <a:p>
            <a:pPr marL="457200" indent="-457200">
              <a:buAutoNum type="arabicPeriod"/>
            </a:pPr>
            <a:r>
              <a:rPr lang="en-GB" sz="2400"/>
              <a:t>Higher profile to multilingual students</a:t>
            </a:r>
          </a:p>
          <a:p>
            <a:pPr marL="457200" indent="-457200">
              <a:buAutoNum type="arabicPeriod"/>
            </a:pPr>
            <a:r>
              <a:rPr lang="en-GB" sz="2400"/>
              <a:t>More experience of working creatively or meaningfully with languages</a:t>
            </a:r>
          </a:p>
          <a:p>
            <a:pPr marL="457200" indent="-457200">
              <a:buAutoNum type="arabicPeriod"/>
            </a:pPr>
            <a:r>
              <a:rPr lang="en-GB" sz="2400"/>
              <a:t>More contact with professional translators</a:t>
            </a:r>
          </a:p>
          <a:p>
            <a:pPr marL="457200" indent="-457200">
              <a:buAutoNum type="arabicPeriod"/>
            </a:pPr>
            <a:r>
              <a:rPr lang="en-GB" sz="2400"/>
              <a:t>Increased intercultural engagement</a:t>
            </a:r>
          </a:p>
          <a:p>
            <a:pPr marL="0" indent="0">
              <a:buNone/>
            </a:pPr>
            <a:endParaRPr lang="en-GB" sz="2400"/>
          </a:p>
          <a:p>
            <a:pPr marL="0" indent="0">
              <a:buNone/>
            </a:pPr>
            <a:endParaRPr lang="en-GB" sz="2400"/>
          </a:p>
          <a:p>
            <a:endParaRPr lang="en-GB" sz="2400"/>
          </a:p>
        </p:txBody>
      </p:sp>
      <p:sp>
        <p:nvSpPr>
          <p:cNvPr id="3" name="Slide Number Placeholder 2"/>
          <p:cNvSpPr>
            <a:spLocks noGrp="1"/>
          </p:cNvSpPr>
          <p:nvPr>
            <p:ph type="sldNum" sz="quarter" idx="12"/>
          </p:nvPr>
        </p:nvSpPr>
        <p:spPr/>
        <p:txBody>
          <a:bodyPr/>
          <a:lstStyle/>
          <a:p>
            <a:fld id="{5A83E587-CDA0-CE47-AF83-BF26282CDA58}" type="slidenum">
              <a:rPr lang="en-GB" smtClean="0"/>
              <a:t>6</a:t>
            </a:fld>
            <a:endParaRPr lang="en-GB"/>
          </a:p>
        </p:txBody>
      </p:sp>
      <p:sp>
        <p:nvSpPr>
          <p:cNvPr id="5" name="Title 4"/>
          <p:cNvSpPr>
            <a:spLocks noGrp="1"/>
          </p:cNvSpPr>
          <p:nvPr>
            <p:ph type="title"/>
          </p:nvPr>
        </p:nvSpPr>
        <p:spPr/>
        <p:txBody>
          <a:bodyPr>
            <a:normAutofit/>
          </a:bodyPr>
          <a:lstStyle/>
          <a:p>
            <a:r>
              <a:rPr lang="en-GB" sz="3600" b="1"/>
              <a:t>Outcome 1b: how students benefitted</a:t>
            </a:r>
          </a:p>
        </p:txBody>
      </p:sp>
    </p:spTree>
    <p:extLst>
      <p:ext uri="{BB962C8B-B14F-4D97-AF65-F5344CB8AC3E}">
        <p14:creationId xmlns:p14="http://schemas.microsoft.com/office/powerpoint/2010/main" val="3159006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277710"/>
            <a:ext cx="8915400" cy="5293070"/>
          </a:xfrm>
        </p:spPr>
        <p:txBody>
          <a:bodyPr>
            <a:normAutofit fontScale="92500" lnSpcReduction="10000"/>
          </a:bodyPr>
          <a:lstStyle/>
          <a:p>
            <a:pPr marL="0" indent="0">
              <a:buNone/>
            </a:pPr>
            <a:r>
              <a:rPr lang="en-GB" sz="1800"/>
              <a:t>Overall this outcome has been met strongly in Y3, as in Ys 1+2 (see previous evaluation reports for further detail).</a:t>
            </a:r>
          </a:p>
          <a:p>
            <a:pPr marL="0" indent="0">
              <a:buNone/>
            </a:pPr>
            <a:endParaRPr lang="en-GB" sz="1800"/>
          </a:p>
          <a:p>
            <a:pPr marL="0" indent="0">
              <a:buNone/>
            </a:pPr>
            <a:r>
              <a:rPr lang="en-GB" sz="1800" i="1"/>
              <a:t>‘The scale of the reaction shows the importance of doing this kind of thing.’ </a:t>
            </a:r>
            <a:r>
              <a:rPr lang="mr-IN" sz="1800" i="1"/>
              <a:t>–</a:t>
            </a:r>
            <a:r>
              <a:rPr lang="en-GB" sz="1800" i="1"/>
              <a:t> teacher</a:t>
            </a:r>
          </a:p>
          <a:p>
            <a:pPr marL="0" indent="0">
              <a:buNone/>
            </a:pPr>
            <a:endParaRPr lang="en-GB" sz="1800"/>
          </a:p>
          <a:p>
            <a:pPr marL="0" indent="0">
              <a:buNone/>
            </a:pPr>
            <a:r>
              <a:rPr lang="en-GB" sz="1800"/>
              <a:t>Some teachers commented on the ability of students to focus more than usual. The student’s perspective also came through in some of their qualitative feedback.</a:t>
            </a:r>
          </a:p>
          <a:p>
            <a:pPr marL="0" indent="0">
              <a:buNone/>
            </a:pPr>
            <a:endParaRPr lang="en-GB" sz="1800"/>
          </a:p>
          <a:p>
            <a:pPr marL="0" indent="0">
              <a:buNone/>
            </a:pPr>
            <a:r>
              <a:rPr lang="en-GB" sz="1800" i="1">
                <a:cs typeface="Calibri"/>
              </a:rPr>
              <a:t>(This was different from a normal language lesson because) there was more stuff in english and there was less being told to be quiet. </a:t>
            </a:r>
            <a:r>
              <a:rPr lang="mr-IN" sz="1800" i="1">
                <a:cs typeface="Calibri"/>
              </a:rPr>
              <a:t>–</a:t>
            </a:r>
            <a:r>
              <a:rPr lang="en-GB" sz="1800" i="1">
                <a:cs typeface="Calibri"/>
              </a:rPr>
              <a:t> secondary student</a:t>
            </a:r>
          </a:p>
          <a:p>
            <a:pPr marL="0" indent="0">
              <a:buNone/>
            </a:pPr>
            <a:endParaRPr lang="en-GB" sz="1800" i="1">
              <a:cs typeface="Calibri"/>
            </a:endParaRPr>
          </a:p>
          <a:p>
            <a:pPr marL="0" indent="0">
              <a:buNone/>
            </a:pPr>
            <a:r>
              <a:rPr lang="en-GB" sz="1800"/>
              <a:t>There were particular benefits for those who are stronger (they could go further) and those who can struggle (support such as the glossary removed some barriers). </a:t>
            </a:r>
          </a:p>
          <a:p>
            <a:pPr marL="0" indent="0">
              <a:buNone/>
            </a:pPr>
            <a:endParaRPr lang="en-GB" sz="1800"/>
          </a:p>
          <a:p>
            <a:pPr marL="0" indent="0">
              <a:buNone/>
            </a:pPr>
            <a:r>
              <a:rPr lang="en-GB" sz="1800" i="1"/>
              <a:t>‘For [students] at the higher end of the scale it’s just been enriching. They’ve enjoyed exploring poems and stories, and a break from the normal lessons.’ </a:t>
            </a:r>
            <a:r>
              <a:rPr lang="mr-IN" sz="1800" i="1"/>
              <a:t>–</a:t>
            </a:r>
            <a:r>
              <a:rPr lang="en-GB" sz="1800" i="1"/>
              <a:t> teacher</a:t>
            </a:r>
          </a:p>
          <a:p>
            <a:pPr marL="0" indent="0">
              <a:buNone/>
            </a:pPr>
            <a:endParaRPr lang="en-GB" sz="1800" i="1"/>
          </a:p>
          <a:p>
            <a:pPr marL="0" indent="0">
              <a:buNone/>
            </a:pPr>
            <a:r>
              <a:rPr lang="en-GB" sz="1800" i="1"/>
              <a:t>‘Some of the normally weaker students were quietly engaged in the tasks and had more confidence to offer their ideas than in a normal language-learning lesson.’ </a:t>
            </a:r>
            <a:r>
              <a:rPr lang="mr-IN" sz="1800" i="1"/>
              <a:t>–</a:t>
            </a:r>
            <a:r>
              <a:rPr lang="en-GB" sz="1800" i="1"/>
              <a:t> teacher</a:t>
            </a:r>
          </a:p>
          <a:p>
            <a:pPr marL="0" indent="0">
              <a:buNone/>
            </a:pP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7</a:t>
            </a:fld>
            <a:endParaRPr lang="en-GB"/>
          </a:p>
        </p:txBody>
      </p:sp>
      <p:sp>
        <p:nvSpPr>
          <p:cNvPr id="5" name="Title 4"/>
          <p:cNvSpPr>
            <a:spLocks noGrp="1"/>
          </p:cNvSpPr>
          <p:nvPr>
            <p:ph type="title"/>
          </p:nvPr>
        </p:nvSpPr>
        <p:spPr>
          <a:xfrm>
            <a:off x="495300" y="153702"/>
            <a:ext cx="8915400" cy="813773"/>
          </a:xfrm>
        </p:spPr>
        <p:txBody>
          <a:bodyPr>
            <a:normAutofit/>
          </a:bodyPr>
          <a:lstStyle/>
          <a:p>
            <a:r>
              <a:rPr lang="en-GB" sz="3600" b="1"/>
              <a:t>Students: more engaged in language learning</a:t>
            </a:r>
          </a:p>
        </p:txBody>
      </p:sp>
    </p:spTree>
    <p:extLst>
      <p:ext uri="{BB962C8B-B14F-4D97-AF65-F5344CB8AC3E}">
        <p14:creationId xmlns:p14="http://schemas.microsoft.com/office/powerpoint/2010/main" val="3659654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277710"/>
            <a:ext cx="8915400" cy="5293070"/>
          </a:xfrm>
        </p:spPr>
        <p:txBody>
          <a:bodyPr>
            <a:normAutofit/>
          </a:bodyPr>
          <a:lstStyle/>
          <a:p>
            <a:pPr marL="0" indent="0">
              <a:buNone/>
            </a:pPr>
            <a:r>
              <a:rPr lang="en-GB" sz="1800"/>
              <a:t>Students also commented on this new-found confidence,</a:t>
            </a:r>
          </a:p>
          <a:p>
            <a:pPr marL="0" indent="0">
              <a:buNone/>
            </a:pPr>
            <a:endParaRPr lang="en-GB" sz="1800"/>
          </a:p>
          <a:p>
            <a:pPr marL="0" indent="0">
              <a:buNone/>
            </a:pPr>
            <a:r>
              <a:rPr lang="en-GB" sz="1800" i="1">
                <a:cs typeface="Calibri"/>
              </a:rPr>
              <a:t>(Something I learned about languages was) you don’t need to know all the words; find the ones you do know and work from there. - secondary student</a:t>
            </a:r>
          </a:p>
          <a:p>
            <a:pPr marL="0" indent="0">
              <a:buNone/>
            </a:pPr>
            <a:endParaRPr lang="en-GB" sz="1800" i="1">
              <a:cs typeface="Calibri"/>
            </a:endParaRPr>
          </a:p>
          <a:p>
            <a:pPr marL="0" indent="0">
              <a:buNone/>
            </a:pPr>
            <a:r>
              <a:rPr lang="en-GB" sz="1800" i="1"/>
              <a:t>(I was surprised by) that I could translate! </a:t>
            </a:r>
            <a:r>
              <a:rPr lang="mr-IN" sz="1800" i="1"/>
              <a:t>–</a:t>
            </a:r>
            <a:r>
              <a:rPr lang="en-GB" sz="1800" i="1"/>
              <a:t> primary student</a:t>
            </a:r>
          </a:p>
          <a:p>
            <a:pPr marL="0" indent="0">
              <a:buNone/>
            </a:pPr>
            <a:endParaRPr lang="en-GB" sz="1800" i="1"/>
          </a:p>
          <a:p>
            <a:pPr marL="0" indent="0">
              <a:buNone/>
            </a:pPr>
            <a:r>
              <a:rPr lang="en-GB" sz="1800" i="1"/>
              <a:t>(I was surprised by) the fact that we’re translators! </a:t>
            </a:r>
            <a:r>
              <a:rPr lang="mr-IN" sz="1800" i="1"/>
              <a:t>–</a:t>
            </a:r>
            <a:r>
              <a:rPr lang="en-GB" sz="1800" i="1"/>
              <a:t> secondary student</a:t>
            </a:r>
          </a:p>
          <a:p>
            <a:pPr marL="0" indent="0">
              <a:buNone/>
            </a:pPr>
            <a:endParaRPr lang="en-GB" sz="1800"/>
          </a:p>
          <a:p>
            <a:pPr marL="0" indent="0">
              <a:buNone/>
            </a:pPr>
            <a:r>
              <a:rPr lang="en-GB" sz="1800"/>
              <a:t>and in a few cases, changed attitudes to language learning.</a:t>
            </a:r>
          </a:p>
          <a:p>
            <a:pPr marL="0" indent="0">
              <a:buNone/>
            </a:pPr>
            <a:endParaRPr lang="en-GB" sz="1800"/>
          </a:p>
          <a:p>
            <a:pPr marL="0" indent="0">
              <a:buNone/>
            </a:pPr>
            <a:r>
              <a:rPr lang="en-GB" sz="1800" i="1">
                <a:cs typeface="Calibri"/>
              </a:rPr>
              <a:t>(This was different from a normal language lesson because) I don’t mind learning French any more. </a:t>
            </a:r>
            <a:r>
              <a:rPr lang="mr-IN" sz="1800" i="1">
                <a:cs typeface="Calibri"/>
              </a:rPr>
              <a:t>–</a:t>
            </a:r>
            <a:r>
              <a:rPr lang="en-GB" sz="1800" i="1">
                <a:cs typeface="Calibri"/>
              </a:rPr>
              <a:t> secondary student</a:t>
            </a:r>
          </a:p>
          <a:p>
            <a:pPr marL="0" indent="0">
              <a:buNone/>
            </a:pPr>
            <a:endParaRPr lang="en-GB" sz="1800"/>
          </a:p>
          <a:p>
            <a:pPr marL="0" indent="0">
              <a:buNone/>
            </a:pPr>
            <a:r>
              <a:rPr lang="en-GB" sz="1800"/>
              <a:t>Despite this, it won’t work for all students, with some being</a:t>
            </a:r>
            <a:r>
              <a:rPr lang="en-GB" sz="1800" i="1"/>
              <a:t> ‘just less engaged in languages’ </a:t>
            </a:r>
            <a:r>
              <a:rPr lang="en-GB" sz="1800"/>
              <a:t>(teacher).</a:t>
            </a:r>
            <a:r>
              <a:rPr lang="en-GB" sz="1800" i="1"/>
              <a:t> </a:t>
            </a: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8</a:t>
            </a:fld>
            <a:endParaRPr lang="en-GB"/>
          </a:p>
        </p:txBody>
      </p:sp>
      <p:sp>
        <p:nvSpPr>
          <p:cNvPr id="5" name="Title 4"/>
          <p:cNvSpPr>
            <a:spLocks noGrp="1"/>
          </p:cNvSpPr>
          <p:nvPr>
            <p:ph type="title"/>
          </p:nvPr>
        </p:nvSpPr>
        <p:spPr>
          <a:xfrm>
            <a:off x="495300" y="153702"/>
            <a:ext cx="8915400" cy="813773"/>
          </a:xfrm>
        </p:spPr>
        <p:txBody>
          <a:bodyPr>
            <a:normAutofit/>
          </a:bodyPr>
          <a:lstStyle/>
          <a:p>
            <a:r>
              <a:rPr lang="en-GB" sz="3600" b="1"/>
              <a:t>Students: more engaged in language learning</a:t>
            </a:r>
          </a:p>
        </p:txBody>
      </p:sp>
    </p:spTree>
    <p:extLst>
      <p:ext uri="{BB962C8B-B14F-4D97-AF65-F5344CB8AC3E}">
        <p14:creationId xmlns:p14="http://schemas.microsoft.com/office/powerpoint/2010/main" val="558020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1277710"/>
            <a:ext cx="8915400" cy="5293070"/>
          </a:xfrm>
        </p:spPr>
        <p:txBody>
          <a:bodyPr>
            <a:normAutofit fontScale="92500" lnSpcReduction="10000"/>
          </a:bodyPr>
          <a:lstStyle/>
          <a:p>
            <a:pPr marL="0" indent="0">
              <a:buNone/>
            </a:pPr>
            <a:r>
              <a:rPr lang="en-GB" sz="1800"/>
              <a:t>In Y3, 72% of students agreed that ‘I understand more about how different languages have different rules and different ways of saying the same thing’. This was higher in secondary than in primary schools.</a:t>
            </a:r>
          </a:p>
          <a:p>
            <a:pPr marL="0" indent="0">
              <a:buNone/>
            </a:pPr>
            <a:r>
              <a:rPr lang="en-GB" sz="1800"/>
              <a:t> </a:t>
            </a:r>
          </a:p>
          <a:p>
            <a:pPr marL="0" indent="0">
              <a:buNone/>
            </a:pPr>
            <a:r>
              <a:rPr lang="en-GB" sz="1800"/>
              <a:t>For all schools, students mentioned new insights into language, including new words, sentence structure or pronunciation, with moderate frequency in their open feedback. Translators who used slang commented how interesting students found this.</a:t>
            </a:r>
          </a:p>
          <a:p>
            <a:pPr marL="0" indent="0">
              <a:buNone/>
            </a:pPr>
            <a:endParaRPr lang="en-GB" sz="1800"/>
          </a:p>
          <a:p>
            <a:pPr marL="0" indent="0">
              <a:buNone/>
            </a:pPr>
            <a:r>
              <a:rPr lang="en-GB" sz="1800" i="1"/>
              <a:t>(The best bit was) translating from French to English it was interesting to see how a sentence was structured </a:t>
            </a:r>
            <a:r>
              <a:rPr lang="mr-IN" sz="1800" i="1"/>
              <a:t>–</a:t>
            </a:r>
            <a:r>
              <a:rPr lang="en-GB" sz="1800" i="1"/>
              <a:t> secondary student</a:t>
            </a:r>
          </a:p>
          <a:p>
            <a:pPr marL="0" indent="0">
              <a:buNone/>
            </a:pPr>
            <a:endParaRPr lang="en-GB" sz="1800" i="1"/>
          </a:p>
          <a:p>
            <a:pPr marL="0" indent="0">
              <a:buNone/>
            </a:pPr>
            <a:r>
              <a:rPr lang="en-GB" sz="1800" i="1">
                <a:cs typeface="Calibri"/>
              </a:rPr>
              <a:t>(Something I learned about languages was) there are so many languages you can learn and in each of them there are different ways of expressing thoughts and feelings. </a:t>
            </a:r>
            <a:r>
              <a:rPr lang="mr-IN" sz="1800" i="1">
                <a:cs typeface="Calibri"/>
              </a:rPr>
              <a:t>–</a:t>
            </a:r>
            <a:r>
              <a:rPr lang="en-GB" sz="1800" i="1">
                <a:cs typeface="Calibri"/>
              </a:rPr>
              <a:t> secondary student</a:t>
            </a:r>
            <a:endParaRPr lang="en-GB" sz="1800" i="1"/>
          </a:p>
          <a:p>
            <a:pPr marL="0" indent="0">
              <a:buNone/>
            </a:pPr>
            <a:endParaRPr lang="en-GB" sz="1800"/>
          </a:p>
          <a:p>
            <a:pPr marL="0" indent="0">
              <a:buNone/>
            </a:pPr>
            <a:r>
              <a:rPr lang="en-GB" sz="1800"/>
              <a:t>62% of students agreed that ‘I’ve done enjoyable activities with languages in a new way’. </a:t>
            </a:r>
          </a:p>
          <a:p>
            <a:pPr marL="0" indent="0">
              <a:buNone/>
            </a:pPr>
            <a:endParaRPr lang="en-GB" sz="1800"/>
          </a:p>
          <a:p>
            <a:pPr marL="0" indent="0">
              <a:buNone/>
            </a:pPr>
            <a:r>
              <a:rPr lang="en-GB" sz="1800"/>
              <a:t>While only 58% agreed that ‘I’m more interested in learning languages now’, this can be viewed as a positive result given recent falls in interest in languages overall nationally, as well as the challenges of language learning under the current curriculum described by many teachers and students.</a:t>
            </a:r>
          </a:p>
          <a:p>
            <a:pPr marL="0" indent="0">
              <a:buNone/>
            </a:pPr>
            <a:endParaRPr lang="en-GB" sz="1800"/>
          </a:p>
        </p:txBody>
      </p:sp>
      <p:sp>
        <p:nvSpPr>
          <p:cNvPr id="3" name="Slide Number Placeholder 2"/>
          <p:cNvSpPr>
            <a:spLocks noGrp="1"/>
          </p:cNvSpPr>
          <p:nvPr>
            <p:ph type="sldNum" sz="quarter" idx="12"/>
          </p:nvPr>
        </p:nvSpPr>
        <p:spPr/>
        <p:txBody>
          <a:bodyPr/>
          <a:lstStyle/>
          <a:p>
            <a:fld id="{5A83E587-CDA0-CE47-AF83-BF26282CDA58}" type="slidenum">
              <a:rPr lang="en-GB" smtClean="0"/>
              <a:t>9</a:t>
            </a:fld>
            <a:endParaRPr lang="en-GB"/>
          </a:p>
        </p:txBody>
      </p:sp>
      <p:sp>
        <p:nvSpPr>
          <p:cNvPr id="5" name="Title 4"/>
          <p:cNvSpPr>
            <a:spLocks noGrp="1"/>
          </p:cNvSpPr>
          <p:nvPr>
            <p:ph type="title"/>
          </p:nvPr>
        </p:nvSpPr>
        <p:spPr>
          <a:xfrm>
            <a:off x="495300" y="153702"/>
            <a:ext cx="8915400" cy="813773"/>
          </a:xfrm>
        </p:spPr>
        <p:txBody>
          <a:bodyPr>
            <a:normAutofit/>
          </a:bodyPr>
          <a:lstStyle/>
          <a:p>
            <a:r>
              <a:rPr lang="en-GB" sz="3600" b="1"/>
              <a:t>Students: more engaged in language learning</a:t>
            </a: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AEEB90FD-C7FE-BAF9-27C6-57A6DB995E00}"/>
                  </a:ext>
                </a:extLst>
              </p14:cNvPr>
              <p14:cNvContentPartPr/>
              <p14:nvPr/>
            </p14:nvContentPartPr>
            <p14:xfrm>
              <a:off x="15376590" y="4803905"/>
              <a:ext cx="25399" cy="741244"/>
            </p14:xfrm>
          </p:contentPart>
        </mc:Choice>
        <mc:Fallback xmlns="">
          <p:pic>
            <p:nvPicPr>
              <p:cNvPr id="2" name="Ink 1">
                <a:extLst>
                  <a:ext uri="{FF2B5EF4-FFF2-40B4-BE49-F238E27FC236}">
                    <a16:creationId xmlns:a16="http://schemas.microsoft.com/office/drawing/2014/main" id="{AEEB90FD-C7FE-BAF9-27C6-57A6DB995E00}"/>
                  </a:ext>
                </a:extLst>
              </p:cNvPr>
              <p:cNvPicPr/>
              <p:nvPr/>
            </p:nvPicPr>
            <p:blipFill>
              <a:blip r:embed="rId5"/>
              <a:stretch>
                <a:fillRect/>
              </a:stretch>
            </p:blipFill>
            <p:spPr>
              <a:xfrm>
                <a:off x="15358952" y="4785914"/>
                <a:ext cx="60323" cy="776867"/>
              </a:xfrm>
              <a:prstGeom prst="rect">
                <a:avLst/>
              </a:prstGeom>
            </p:spPr>
          </p:pic>
        </mc:Fallback>
      </mc:AlternateContent>
    </p:spTree>
    <p:extLst>
      <p:ext uri="{BB962C8B-B14F-4D97-AF65-F5344CB8AC3E}">
        <p14:creationId xmlns:p14="http://schemas.microsoft.com/office/powerpoint/2010/main" val="3596177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85</TotalTime>
  <Words>7375</Words>
  <Application>Microsoft Office PowerPoint</Application>
  <PresentationFormat>A4 Paper (210x297 mm)</PresentationFormat>
  <Paragraphs>604</Paragraphs>
  <Slides>46</Slides>
  <Notes>44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Calibri</vt:lpstr>
      <vt:lpstr>Office Theme</vt:lpstr>
      <vt:lpstr>Stephen Spender Trust  Creative Translation in the Classroom Evaluation Findings Report</vt:lpstr>
      <vt:lpstr>Summary of information collected (1)</vt:lpstr>
      <vt:lpstr>Summary of information collected (2)</vt:lpstr>
      <vt:lpstr>Outcome 1: ‘By July 2022, 3000 young people in multilingual classrooms and community groups will have benefited from creative translation workshops and projects co-developed and -delivered by their teachers and professional translators.’  </vt:lpstr>
      <vt:lpstr>Outcome 1a: the number of students who benefitted</vt:lpstr>
      <vt:lpstr>Outcome 1b: how students benefitted</vt:lpstr>
      <vt:lpstr>Students: more engaged in language learning</vt:lpstr>
      <vt:lpstr>Students: more engaged in language learning</vt:lpstr>
      <vt:lpstr>Students: more engaged in language learning</vt:lpstr>
      <vt:lpstr>Students: more engaged in language learning</vt:lpstr>
      <vt:lpstr>Students: more engaged in language learning</vt:lpstr>
      <vt:lpstr>Students: more engaged in language learning</vt:lpstr>
      <vt:lpstr>Students: higher profile to multilingual students</vt:lpstr>
      <vt:lpstr>Students: higher profile to multilingual students</vt:lpstr>
      <vt:lpstr>Students: more experience of working creatively or meaningfully with languages</vt:lpstr>
      <vt:lpstr>Students: more experience of working creatively or meaningfully with languages</vt:lpstr>
      <vt:lpstr>Students: more experience of working creatively or meaningfully with languages</vt:lpstr>
      <vt:lpstr>Students: more experience of working creatively or meaningfully with languages</vt:lpstr>
      <vt:lpstr>Students: more contact with professional translators</vt:lpstr>
      <vt:lpstr>Students: more contact with professional translators</vt:lpstr>
      <vt:lpstr>Students: increased intercultural engagement</vt:lpstr>
      <vt:lpstr>Students: increased intercultural engagement</vt:lpstr>
      <vt:lpstr>Students: increased intercultural engagement</vt:lpstr>
      <vt:lpstr>Students: increased intercultural engagement</vt:lpstr>
      <vt:lpstr>Outcome 2:  ‘By December 2022, 25 teachers and community leaders will be fully trained and experienced in using translation creatively in their classroom practice, and in involving the families of their EAL students in that practice. They will have access to print and digital resources to sustain that practice.’  </vt:lpstr>
      <vt:lpstr>Outcome 2a: teacher numbers (Y1)</vt:lpstr>
      <vt:lpstr>Outcome 2a: teacher numbers (Y2)</vt:lpstr>
      <vt:lpstr>2a: teacher numbers (Y3 + total)</vt:lpstr>
      <vt:lpstr>Outcome 2b: how teachers benefitted</vt:lpstr>
      <vt:lpstr>Teachers: greater ability to engage students in language learning/ multilingualism</vt:lpstr>
      <vt:lpstr>Teachers: greater ability to use translation creatively</vt:lpstr>
      <vt:lpstr>Teachers: greater ability to use translation creatively</vt:lpstr>
      <vt:lpstr>Outcome 3: ‘By December 2022, sustainable networks of EAL and MFL teachers and community leaders in Buckinghamshire and Oxfordshire will be established, with links to national organisations and access to SST’s resources, interactive website, on-going Translators in Schools programme and the SST prize as a focus for motivation and aspiration.’   Also from Outcome 2: ‘They (teachers + community leaders) will have access to print and digital resources to sustain that practice,’ </vt:lpstr>
      <vt:lpstr>Teachers: access to resources</vt:lpstr>
      <vt:lpstr>Teachers: access to the SST Prize</vt:lpstr>
      <vt:lpstr>Teachers: networks</vt:lpstr>
      <vt:lpstr>Teachers: networks</vt:lpstr>
      <vt:lpstr>Successes, challenges and recommendations</vt:lpstr>
      <vt:lpstr>Successes: at the school/ project level</vt:lpstr>
      <vt:lpstr>Successes: at the school/ project level</vt:lpstr>
      <vt:lpstr>Challenges: at the school/ project level</vt:lpstr>
      <vt:lpstr>Translator + teacher successes and challenges</vt:lpstr>
      <vt:lpstr>Classroom successes and challenges</vt:lpstr>
      <vt:lpstr>Other recommendations from teachers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Activism and self-care</dc:title>
  <dc:creator>MillaG Gregor</dc:creator>
  <cp:lastModifiedBy>Charlotte Ryland</cp:lastModifiedBy>
  <cp:revision>552</cp:revision>
  <cp:lastPrinted>2022-10-24T13:48:14Z</cp:lastPrinted>
  <dcterms:created xsi:type="dcterms:W3CDTF">2018-12-27T18:55:02Z</dcterms:created>
  <dcterms:modified xsi:type="dcterms:W3CDTF">2023-06-01T15:44:46Z</dcterms:modified>
</cp:coreProperties>
</file>