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9" r:id="rId3"/>
    <p:sldId id="260" r:id="rId4"/>
    <p:sldId id="262" r:id="rId5"/>
    <p:sldId id="263" r:id="rId6"/>
    <p:sldId id="264" r:id="rId7"/>
    <p:sldId id="265" r:id="rId8"/>
    <p:sldId id="266" r:id="rId9"/>
    <p:sldId id="267" r:id="rId10"/>
    <p:sldId id="278" r:id="rId11"/>
    <p:sldId id="268" r:id="rId12"/>
    <p:sldId id="269" r:id="rId13"/>
    <p:sldId id="270" r:id="rId14"/>
    <p:sldId id="272" r:id="rId15"/>
    <p:sldId id="271" r:id="rId16"/>
    <p:sldId id="273" r:id="rId17"/>
    <p:sldId id="279" r:id="rId18"/>
    <p:sldId id="257" r:id="rId19"/>
    <p:sldId id="258" r:id="rId20"/>
    <p:sldId id="280" r:id="rId21"/>
    <p:sldId id="274" r:id="rId22"/>
    <p:sldId id="275" r:id="rId23"/>
    <p:sldId id="276" r:id="rId24"/>
  </p:sldIdLst>
  <p:sldSz cx="18288000" cy="10287000"/>
  <p:notesSz cx="6858000" cy="9144000"/>
  <p:embeddedFontLst>
    <p:embeddedFont>
      <p:font typeface="Aileron" panose="020B0604020202020204" charset="0"/>
      <p:regular r:id="rId26"/>
    </p:embeddedFont>
    <p:embeddedFont>
      <p:font typeface="Aileron Bold" panose="020B0604020202020204" charset="0"/>
      <p:regular r:id="rId27"/>
      <p:bold r:id="rId28"/>
    </p:embeddedFont>
    <p:embeddedFont>
      <p:font typeface="Cormorant Garamond Bold Italics" panose="020B060402020202020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Bold" panose="020B0806030504020204" charset="0"/>
      <p:regular r:id="rId37"/>
      <p:bold r:id="rId38"/>
    </p:embeddedFont>
    <p:embeddedFont>
      <p:font typeface="Quicksand 1" panose="020B0604020202020204" charset="0"/>
      <p:regular r:id="rId39"/>
    </p:embeddedFont>
    <p:embeddedFont>
      <p:font typeface="Quicksand 1 Bold" panose="020B0604020202020204" charset="0"/>
      <p:regular r:id="rId40"/>
      <p:bold r:id="rId41"/>
    </p:embeddedFont>
    <p:embeddedFont>
      <p:font typeface="Quicksand 2"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talk briefly about DfE and MHCLG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queens.ox.ac.uk/research-at-queens/translation-exchang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queens.ox.ac.uk/research-at-queens/translation-exchange/"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mission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queens.ox.ac.uk/research-at-queens/translation-exchan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queens.ox.ac.uk/research-at-queens/translation-exchange/" TargetMode="Externa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hyperlink" Target="https://www.queens.ox.ac.uk/research-at-queens/translation-exchange/"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queens.ox.ac.uk/research-at-queens/translation-exchang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ari.org.uk/aris/140138" TargetMode="External"/><Relationship Id="rId7" Type="http://schemas.openxmlformats.org/officeDocument/2006/relationships/hyperlink" Target="https://www.queens.ox.ac.uk/research-at-queens/translation-exchange/" TargetMode="External"/><Relationship Id="rId2" Type="http://schemas.openxmlformats.org/officeDocument/2006/relationships/hyperlink" Target="https://ari.org.uk/aris/140140" TargetMode="Externa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ari.org.uk/aris/139846" TargetMode="External"/><Relationship Id="rId9" Type="http://schemas.openxmlformats.org/officeDocument/2006/relationships/image" Target="../media/image7.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ari.org.uk/aris/139982" TargetMode="External"/><Relationship Id="rId7" Type="http://schemas.openxmlformats.org/officeDocument/2006/relationships/hyperlink" Target="https://www.queens.ox.ac.uk/research-at-queens/translation-exchange/" TargetMode="External"/><Relationship Id="rId2" Type="http://schemas.openxmlformats.org/officeDocument/2006/relationships/hyperlink" Target="https://ari.org.uk/aris/139976" TargetMode="Externa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ari.org.uk/aris/723947" TargetMode="External"/><Relationship Id="rId9"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ari.org.uk/aris/242324" TargetMode="External"/><Relationship Id="rId7" Type="http://schemas.openxmlformats.org/officeDocument/2006/relationships/hyperlink" Target="https://www.queens.ox.ac.uk/research-at-queens/translation-exchange/" TargetMode="External"/><Relationship Id="rId2" Type="http://schemas.openxmlformats.org/officeDocument/2006/relationships/hyperlink" Target="https://ari.org.uk/aris/139984" TargetMode="Externa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ari.org.uk/aris/723941" TargetMode="External"/><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queens.ox.ac.uk/research-at-queens/translation-exchange/"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ari.org.uk/aris/17614" TargetMode="External"/><Relationship Id="rId7" Type="http://schemas.openxmlformats.org/officeDocument/2006/relationships/hyperlink" Target="https://www.queens.ox.ac.uk/research-at-queens/translation-exchange/" TargetMode="External"/><Relationship Id="rId2" Type="http://schemas.openxmlformats.org/officeDocument/2006/relationships/hyperlink" Target="https://ari.org.uk/aris/17264" TargetMode="Externa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ari.org.uk/aris/17618" TargetMode="External"/><Relationship Id="rId9"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queens.ox.ac.uk/research-at-queens/translation-exchange/" TargetMode="External"/><Relationship Id="rId4" Type="http://schemas.openxmlformats.org/officeDocument/2006/relationships/hyperlink" Target="https://forms.office.com/e/DbSjuEf3rV"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instituteforgovernment.org.uk/sites/default/files/publications/ahrc-how-engage-policy-makers.pdf" TargetMode="External"/><Relationship Id="rId13" Type="http://schemas.openxmlformats.org/officeDocument/2006/relationships/hyperlink" Target="https://www.parliament.uk/get-involved/research-impact-at-the-uk-parliament/what-next/" TargetMode="External"/><Relationship Id="rId18" Type="http://schemas.openxmlformats.org/officeDocument/2006/relationships/image" Target="../media/image7.svg"/><Relationship Id="rId3" Type="http://schemas.openxmlformats.org/officeDocument/2006/relationships/hyperlink" Target="https://www.ciol.org.uk/appgml" TargetMode="External"/><Relationship Id="rId7" Type="http://schemas.openxmlformats.org/officeDocument/2006/relationships/hyperlink" Target="https://chrome-extension/efaidnbmnnnibpcajpcglclefindmkaj/https:/webarchive.nationalarchives.gov.uk/ukgwa/20220208141758mp_/https:/ahrc.ukri.org/documents/guides/guidance-on-planning-and-demonstrating-effective-policy-engagement/" TargetMode="External"/><Relationship Id="rId12" Type="http://schemas.openxmlformats.org/officeDocument/2006/relationships/hyperlink" Target="https://chrome-extension/efaidnbmnnnibpcajpcglclefindmkaj/https:/cipr.co.uk/common/Uploaded%20files/Our%20work/POLICY/Research%20fund%20reports/CIPR_Communicating_Evidence_Policymakers.pdf" TargetMode="External"/><Relationship Id="rId17" Type="http://schemas.openxmlformats.org/officeDocument/2006/relationships/image" Target="../media/image6.png"/><Relationship Id="rId2" Type="http://schemas.openxmlformats.org/officeDocument/2006/relationships/hyperlink" Target="https://ilcs.sas.ac.uk/research-policy-training/policy/thinking-strategically-seminar-series/languages-policy-building-collaboration" TargetMode="External"/><Relationship Id="rId16" Type="http://schemas.openxmlformats.org/officeDocument/2006/relationships/hyperlink" Target="https://www.queens.ox.ac.uk/research-at-queens/translation-exchange/" TargetMode="External"/><Relationship Id="rId1" Type="http://schemas.openxmlformats.org/officeDocument/2006/relationships/slideLayout" Target="../slideLayouts/slideLayout7.xml"/><Relationship Id="rId6" Type="http://schemas.openxmlformats.org/officeDocument/2006/relationships/hyperlink" Target="https://upen.ac.uk/resources/engaging-with-policymakers-as-a-researcher-in-the-arts-and-humanities-a-guide-to-how-what-and-why/" TargetMode="External"/><Relationship Id="rId11" Type="http://schemas.openxmlformats.org/officeDocument/2006/relationships/hyperlink" Target="https://www.ox.ac.uk/research/using-research-engage/policy-engagement/oxfords-experience-policy-engagement/research-policy-impact-strategies-translating-findings-policy-messages" TargetMode="External"/><Relationship Id="rId5" Type="http://schemas.openxmlformats.org/officeDocument/2006/relationships/hyperlink" Target="https://www.repository.cam.ac.uk/bitstreams/bdbe8751-2c4d-48f8-aaf2-749b34e56ffb/download" TargetMode="External"/><Relationship Id="rId15" Type="http://schemas.openxmlformats.org/officeDocument/2006/relationships/hyperlink" Target="https://www.queens.ox.ac.uk/engaging-with-public-policy/" TargetMode="External"/><Relationship Id="rId10" Type="http://schemas.openxmlformats.org/officeDocument/2006/relationships/hyperlink" Target="https://www.research-strategy.admin.cam.ac.uk/files/policy_impact_guide_for_researchers_2017.pdf" TargetMode="External"/><Relationship Id="rId4" Type="http://schemas.openxmlformats.org/officeDocument/2006/relationships/hyperlink" Target="https://www.lspjournal.com" TargetMode="External"/><Relationship Id="rId9" Type="http://schemas.openxmlformats.org/officeDocument/2006/relationships/hyperlink" Target="https://www.instituteforgovernment.org.uk/ifg-academy/engaging-government/academic-researchers" TargetMode="External"/><Relationship Id="rId14" Type="http://schemas.openxmlformats.org/officeDocument/2006/relationships/hyperlink" Target="https://www.cape.ac.uk/wp-content/uploads/2025/01/CAPE_TheArtofthePossible_Final_Interactive.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cape.ac.uk/wp-content/uploads/2024/12/Areas-of-Research-Interest-A-Practical-Guide.pdf" TargetMode="External"/><Relationship Id="rId3" Type="http://schemas.openxmlformats.org/officeDocument/2006/relationships/hyperlink" Target="https://transforming-evidence.org/storage/working-with-ari.pdf" TargetMode="External"/><Relationship Id="rId7" Type="http://schemas.openxmlformats.org/officeDocument/2006/relationships/hyperlink" Target="https://upen.ac.uk/resources/from-many-flowers-to-a-regional-ecosystem-the-future-of-place-based-aris/" TargetMode="External"/><Relationship Id="rId12" Type="http://schemas.openxmlformats.org/officeDocument/2006/relationships/image" Target="../media/image7.svg"/><Relationship Id="rId2" Type="http://schemas.openxmlformats.org/officeDocument/2006/relationships/hyperlink" Target="https://ari.org.uk" TargetMode="External"/><Relationship Id="rId1" Type="http://schemas.openxmlformats.org/officeDocument/2006/relationships/slideLayout" Target="../slideLayouts/slideLayout7.xml"/><Relationship Id="rId6" Type="http://schemas.openxmlformats.org/officeDocument/2006/relationships/hyperlink" Target="https://bristoluniversitypressdigital.com/view/journals/pp/51/2/article-p314.xml" TargetMode="External"/><Relationship Id="rId11" Type="http://schemas.openxmlformats.org/officeDocument/2006/relationships/image" Target="../media/image6.png"/><Relationship Id="rId5" Type="http://schemas.openxmlformats.org/officeDocument/2006/relationships/hyperlink" Target="https://wonkhe.com/blogs/behind-the-scenes-of-the-governments-areas-for-research-interest/" TargetMode="External"/><Relationship Id="rId10" Type="http://schemas.openxmlformats.org/officeDocument/2006/relationships/hyperlink" Target="https://www.queens.ox.ac.uk/research-at-queens/translation-exchange/" TargetMode="External"/><Relationship Id="rId4" Type="http://schemas.openxmlformats.org/officeDocument/2006/relationships/hyperlink" Target="https://f1000research.com/articles/11-1509" TargetMode="External"/><Relationship Id="rId9" Type="http://schemas.openxmlformats.org/officeDocument/2006/relationships/hyperlink" Target="https://www.gov.uk/government/publications/writing-and-using-areas-of-research-interest/writing-and-using-areas-of-research-interes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www.gov.uk/government/organisations/government-office-for-science" TargetMode="External"/><Relationship Id="rId7" Type="http://schemas.openxmlformats.org/officeDocument/2006/relationships/image" Target="../media/image6.png"/><Relationship Id="rId2" Type="http://schemas.openxmlformats.org/officeDocument/2006/relationships/hyperlink" Target="https://ari.org.uk/" TargetMode="External"/><Relationship Id="rId1" Type="http://schemas.openxmlformats.org/officeDocument/2006/relationships/slideLayout" Target="../slideLayouts/slideLayout7.xml"/><Relationship Id="rId6" Type="http://schemas.openxmlformats.org/officeDocument/2006/relationships/hyperlink" Target="https://www.queens.ox.ac.uk/research-at-queens/translation-exchange/"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queens.ox.ac.uk/research-at-queens/translation-exchange/"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queens.ox.ac.uk/research-at-queens/translation-exchange/"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queens.ox.ac.uk/research-at-queens/translation-exchange/"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queens.ox.ac.uk/research-at-queens/translation-exchange/"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queens.ox.ac.uk/research-at-queens/translation-exchange/"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9158735" y="769792"/>
            <a:ext cx="8114971" cy="0"/>
          </a:xfrm>
          <a:prstGeom prst="line">
            <a:avLst/>
          </a:prstGeom>
          <a:ln w="76200" cap="flat">
            <a:solidFill>
              <a:srgbClr val="0F1F47"/>
            </a:solidFill>
            <a:prstDash val="solid"/>
            <a:headEnd type="none" w="sm" len="sm"/>
            <a:tailEnd type="none" w="sm" len="sm"/>
          </a:ln>
        </p:spPr>
        <p:txBody>
          <a:bodyPr/>
          <a:lstStyle/>
          <a:p>
            <a:endParaRPr lang="fr-FR"/>
          </a:p>
        </p:txBody>
      </p:sp>
      <p:sp>
        <p:nvSpPr>
          <p:cNvPr id="3" name="Freeform 3"/>
          <p:cNvSpPr/>
          <p:nvPr/>
        </p:nvSpPr>
        <p:spPr>
          <a:xfrm>
            <a:off x="5649752" y="548983"/>
            <a:ext cx="2968854" cy="441617"/>
          </a:xfrm>
          <a:custGeom>
            <a:avLst/>
            <a:gdLst/>
            <a:ahLst/>
            <a:cxnLst/>
            <a:rect l="l" t="t" r="r" b="b"/>
            <a:pathLst>
              <a:path w="2968854" h="441617">
                <a:moveTo>
                  <a:pt x="0" y="0"/>
                </a:moveTo>
                <a:lnTo>
                  <a:pt x="2968854" y="0"/>
                </a:lnTo>
                <a:lnTo>
                  <a:pt x="2968854" y="441617"/>
                </a:lnTo>
                <a:lnTo>
                  <a:pt x="0" y="441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a:hlinkClick r:id="rId4"/>
          </p:cNvPr>
          <p:cNvSpPr/>
          <p:nvPr/>
        </p:nvSpPr>
        <p:spPr>
          <a:xfrm>
            <a:off x="3828415" y="7245797"/>
            <a:ext cx="10660639" cy="3011631"/>
          </a:xfrm>
          <a:custGeom>
            <a:avLst/>
            <a:gdLst/>
            <a:ahLst/>
            <a:cxnLst/>
            <a:rect l="l" t="t" r="r" b="b"/>
            <a:pathLst>
              <a:path w="10660639" h="3011631">
                <a:moveTo>
                  <a:pt x="0" y="0"/>
                </a:moveTo>
                <a:lnTo>
                  <a:pt x="10660640" y="0"/>
                </a:lnTo>
                <a:lnTo>
                  <a:pt x="10660640" y="3011631"/>
                </a:lnTo>
                <a:lnTo>
                  <a:pt x="0" y="301163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fr-FR"/>
          </a:p>
        </p:txBody>
      </p:sp>
      <p:sp>
        <p:nvSpPr>
          <p:cNvPr id="5" name="TextBox 5"/>
          <p:cNvSpPr txBox="1">
            <a:spLocks noGrp="1"/>
          </p:cNvSpPr>
          <p:nvPr>
            <p:ph type="title" idx="4294967295"/>
          </p:nvPr>
        </p:nvSpPr>
        <p:spPr>
          <a:xfrm>
            <a:off x="1043764" y="1159318"/>
            <a:ext cx="16229942" cy="288483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619"/>
              </a:lnSpc>
              <a:spcBef>
                <a:spcPct val="0"/>
              </a:spcBef>
              <a:spcAft>
                <a:spcPts val="0"/>
              </a:spcAft>
              <a:buClrTx/>
              <a:buSzTx/>
              <a:buFontTx/>
              <a:buNone/>
              <a:tabLst/>
              <a:defRPr/>
            </a:pPr>
            <a:r>
              <a:rPr kumimoji="0" lang="en-US" sz="8299" b="1" i="1" u="none" strike="noStrike" kern="1200" cap="none" spc="0" normalizeH="0" baseline="0" noProof="0" dirty="0">
                <a:ln>
                  <a:noFill/>
                </a:ln>
                <a:solidFill>
                  <a:srgbClr val="0F1F47"/>
                </a:solidFill>
                <a:effectLst/>
                <a:uLnTx/>
                <a:uFillTx/>
                <a:latin typeface="Cormorant Garamond Bold Italics"/>
                <a:ea typeface="Cormorant Garamond Bold Italics"/>
                <a:cs typeface="Cormorant Garamond Bold Italics"/>
                <a:sym typeface="Cormorant Garamond Bold Italics"/>
              </a:rPr>
              <a:t>The Areas of Research Interest for Languages Researchers</a:t>
            </a:r>
          </a:p>
        </p:txBody>
      </p:sp>
      <p:sp>
        <p:nvSpPr>
          <p:cNvPr id="6" name="TextBox 6"/>
          <p:cNvSpPr txBox="1"/>
          <p:nvPr/>
        </p:nvSpPr>
        <p:spPr>
          <a:xfrm>
            <a:off x="2737539" y="4484728"/>
            <a:ext cx="12812922" cy="1835149"/>
          </a:xfrm>
          <a:prstGeom prst="rect">
            <a:avLst/>
          </a:prstGeom>
        </p:spPr>
        <p:txBody>
          <a:bodyPr lIns="0" tIns="0" rIns="0" bIns="0" rtlCol="0" anchor="t">
            <a:spAutoFit/>
          </a:bodyPr>
          <a:lstStyle/>
          <a:p>
            <a:pPr algn="ctr">
              <a:lnSpc>
                <a:spcPts val="4900"/>
              </a:lnSpc>
            </a:pPr>
            <a:r>
              <a:rPr lang="en-US" sz="3500">
                <a:solidFill>
                  <a:srgbClr val="0F1F47"/>
                </a:solidFill>
                <a:latin typeface="Quicksand 1"/>
                <a:ea typeface="Quicksand 1"/>
                <a:cs typeface="Quicksand 1"/>
                <a:sym typeface="Quicksand 1"/>
              </a:rPr>
              <a:t>OPEN Leaders Project</a:t>
            </a:r>
          </a:p>
          <a:p>
            <a:pPr algn="ctr">
              <a:lnSpc>
                <a:spcPts val="4900"/>
              </a:lnSpc>
            </a:pPr>
            <a:r>
              <a:rPr lang="en-US" sz="3500">
                <a:solidFill>
                  <a:srgbClr val="0F1F47"/>
                </a:solidFill>
                <a:latin typeface="Quicksand 1"/>
                <a:ea typeface="Quicksand 1"/>
                <a:cs typeface="Quicksand 1"/>
                <a:sym typeface="Quicksand 1"/>
              </a:rPr>
              <a:t>Dr. Charlotte Ryland</a:t>
            </a:r>
          </a:p>
          <a:p>
            <a:pPr marL="0" lvl="0" indent="0" algn="ctr">
              <a:lnSpc>
                <a:spcPts val="4900"/>
              </a:lnSpc>
              <a:spcBef>
                <a:spcPct val="0"/>
              </a:spcBef>
            </a:pPr>
            <a:r>
              <a:rPr lang="en-US" sz="3500">
                <a:solidFill>
                  <a:srgbClr val="0F1F47"/>
                </a:solidFill>
                <a:latin typeface="Quicksand 1"/>
                <a:ea typeface="Quicksand 1"/>
                <a:cs typeface="Quicksand 1"/>
                <a:sym typeface="Quicksand 1"/>
              </a:rPr>
              <a:t>Marie Martine </a:t>
            </a:r>
          </a:p>
        </p:txBody>
      </p:sp>
      <p:sp>
        <p:nvSpPr>
          <p:cNvPr id="7" name="TextBox 7"/>
          <p:cNvSpPr txBox="1"/>
          <p:nvPr/>
        </p:nvSpPr>
        <p:spPr>
          <a:xfrm>
            <a:off x="5664487" y="6491277"/>
            <a:ext cx="6988496" cy="525969"/>
          </a:xfrm>
          <a:prstGeom prst="rect">
            <a:avLst/>
          </a:prstGeom>
        </p:spPr>
        <p:txBody>
          <a:bodyPr lIns="0" tIns="0" rIns="0" bIns="0" rtlCol="0" anchor="t">
            <a:spAutoFit/>
          </a:bodyPr>
          <a:lstStyle/>
          <a:p>
            <a:pPr marL="0" lvl="0" indent="0" algn="ctr">
              <a:lnSpc>
                <a:spcPts val="4397"/>
              </a:lnSpc>
              <a:spcBef>
                <a:spcPct val="0"/>
              </a:spcBef>
            </a:pPr>
            <a:r>
              <a:rPr lang="en-US" sz="3141">
                <a:solidFill>
                  <a:srgbClr val="0F1F47"/>
                </a:solidFill>
                <a:latin typeface="Quicksand 1"/>
                <a:ea typeface="Quicksand 1"/>
                <a:cs typeface="Quicksand 1"/>
                <a:sym typeface="Quicksand 1"/>
              </a:rPr>
              <a:t>15 July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46590" y="2253095"/>
            <a:ext cx="13435615" cy="7423178"/>
          </a:xfrm>
          <a:custGeom>
            <a:avLst/>
            <a:gdLst/>
            <a:ahLst/>
            <a:cxnLst/>
            <a:rect l="l" t="t" r="r" b="b"/>
            <a:pathLst>
              <a:path w="13435615" h="7423178">
                <a:moveTo>
                  <a:pt x="0" y="0"/>
                </a:moveTo>
                <a:lnTo>
                  <a:pt x="13435615" y="0"/>
                </a:lnTo>
                <a:lnTo>
                  <a:pt x="13435615" y="7423177"/>
                </a:lnTo>
                <a:lnTo>
                  <a:pt x="0" y="742317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a:p>
        </p:txBody>
      </p:sp>
      <p:sp>
        <p:nvSpPr>
          <p:cNvPr id="3" name="TextBox 3"/>
          <p:cNvSpPr txBox="1">
            <a:spLocks noGrp="1"/>
          </p:cNvSpPr>
          <p:nvPr>
            <p:ph type="title" idx="4294967295"/>
          </p:nvPr>
        </p:nvSpPr>
        <p:spPr>
          <a:xfrm>
            <a:off x="1095999" y="560428"/>
            <a:ext cx="16096002" cy="108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Navigating the platform - a concrete example</a:t>
            </a:r>
          </a:p>
        </p:txBody>
      </p:sp>
      <p:sp>
        <p:nvSpPr>
          <p:cNvPr id="4" name="AutoShape 4"/>
          <p:cNvSpPr/>
          <p:nvPr/>
        </p:nvSpPr>
        <p:spPr>
          <a:xfrm flipV="1">
            <a:off x="1095999" y="3781985"/>
            <a:ext cx="2606188" cy="0"/>
          </a:xfrm>
          <a:prstGeom prst="line">
            <a:avLst/>
          </a:prstGeom>
          <a:ln w="38100" cap="flat">
            <a:solidFill>
              <a:srgbClr val="FF3131"/>
            </a:solidFill>
            <a:prstDash val="solid"/>
            <a:headEnd type="none" w="sm" len="sm"/>
            <a:tailEnd type="triangle" w="lg" len="med"/>
          </a:ln>
        </p:spPr>
        <p:txBody>
          <a:bodyPr/>
          <a:lstStyle/>
          <a:p>
            <a:endParaRPr lang="fr-FR"/>
          </a:p>
        </p:txBody>
      </p:sp>
      <p:sp>
        <p:nvSpPr>
          <p:cNvPr id="5" name="AutoShape 5"/>
          <p:cNvSpPr/>
          <p:nvPr/>
        </p:nvSpPr>
        <p:spPr>
          <a:xfrm>
            <a:off x="13173399" y="2648500"/>
            <a:ext cx="0" cy="876310"/>
          </a:xfrm>
          <a:prstGeom prst="line">
            <a:avLst/>
          </a:prstGeom>
          <a:ln w="38100" cap="flat">
            <a:solidFill>
              <a:srgbClr val="FF3131"/>
            </a:solidFill>
            <a:prstDash val="solid"/>
            <a:headEnd type="none" w="sm" len="sm"/>
            <a:tailEnd type="triangle" w="lg" len="med"/>
          </a:ln>
        </p:spPr>
        <p:txBody>
          <a:bodyPr/>
          <a:lstStyle/>
          <a:p>
            <a:endParaRPr lang="fr-FR"/>
          </a:p>
        </p:txBody>
      </p:sp>
      <p:sp>
        <p:nvSpPr>
          <p:cNvPr id="6" name="AutoShape 6"/>
          <p:cNvSpPr/>
          <p:nvPr/>
        </p:nvSpPr>
        <p:spPr>
          <a:xfrm flipH="1" flipV="1">
            <a:off x="14490651" y="4401508"/>
            <a:ext cx="1422026" cy="725021"/>
          </a:xfrm>
          <a:prstGeom prst="line">
            <a:avLst/>
          </a:prstGeom>
          <a:ln w="38100" cap="flat">
            <a:solidFill>
              <a:srgbClr val="FF3131"/>
            </a:solidFill>
            <a:prstDash val="solid"/>
            <a:headEnd type="none" w="sm" len="sm"/>
            <a:tailEnd type="triangle" w="lg" len="med"/>
          </a:ln>
        </p:spPr>
        <p:txBody>
          <a:bodyPr/>
          <a:lstStyle/>
          <a:p>
            <a:endParaRPr lang="fr-FR"/>
          </a:p>
        </p:txBody>
      </p:sp>
      <p:sp>
        <p:nvSpPr>
          <p:cNvPr id="7" name="AutoShape 7"/>
          <p:cNvSpPr/>
          <p:nvPr/>
        </p:nvSpPr>
        <p:spPr>
          <a:xfrm>
            <a:off x="2972013" y="6173321"/>
            <a:ext cx="1180091" cy="0"/>
          </a:xfrm>
          <a:prstGeom prst="line">
            <a:avLst/>
          </a:prstGeom>
          <a:ln w="38100" cap="flat">
            <a:solidFill>
              <a:srgbClr val="FF3131"/>
            </a:solidFill>
            <a:prstDash val="solid"/>
            <a:headEnd type="none" w="sm" len="sm"/>
            <a:tailEnd type="triangle" w="lg" len="med"/>
          </a:ln>
        </p:spPr>
        <p:txBody>
          <a:bodyPr/>
          <a:lstStyle/>
          <a:p>
            <a:endParaRPr lang="fr-FR"/>
          </a:p>
        </p:txBody>
      </p:sp>
      <p:sp>
        <p:nvSpPr>
          <p:cNvPr id="8" name="AutoShape 8"/>
          <p:cNvSpPr/>
          <p:nvPr/>
        </p:nvSpPr>
        <p:spPr>
          <a:xfrm>
            <a:off x="1335953" y="8564096"/>
            <a:ext cx="2816150" cy="0"/>
          </a:xfrm>
          <a:prstGeom prst="line">
            <a:avLst/>
          </a:prstGeom>
          <a:ln w="38100" cap="flat">
            <a:solidFill>
              <a:srgbClr val="FF3131"/>
            </a:solidFill>
            <a:prstDash val="solid"/>
            <a:headEnd type="none" w="sm" len="sm"/>
            <a:tailEnd type="triangle" w="lg" len="med"/>
          </a:ln>
        </p:spPr>
        <p:txBody>
          <a:bodyPr/>
          <a:lstStyle/>
          <a:p>
            <a:endParaRPr lang="fr-FR"/>
          </a:p>
        </p:txBody>
      </p:sp>
      <p:sp>
        <p:nvSpPr>
          <p:cNvPr id="9" name="TextBox 9"/>
          <p:cNvSpPr txBox="1"/>
          <p:nvPr/>
        </p:nvSpPr>
        <p:spPr>
          <a:xfrm>
            <a:off x="247755" y="2953912"/>
            <a:ext cx="2392247" cy="521302"/>
          </a:xfrm>
          <a:prstGeom prst="rect">
            <a:avLst/>
          </a:prstGeom>
        </p:spPr>
        <p:txBody>
          <a:bodyPr lIns="0" tIns="0" rIns="0" bIns="0" rtlCol="0" anchor="t">
            <a:spAutoFit/>
          </a:bodyPr>
          <a:lstStyle/>
          <a:p>
            <a:pPr algn="ctr">
              <a:lnSpc>
                <a:spcPts val="4340"/>
              </a:lnSpc>
            </a:pPr>
            <a:r>
              <a:rPr lang="en-US" sz="3100" dirty="0">
                <a:solidFill>
                  <a:srgbClr val="0F4662"/>
                </a:solidFill>
                <a:latin typeface="Open Sans"/>
                <a:ea typeface="Open Sans"/>
                <a:cs typeface="Open Sans"/>
                <a:sym typeface="Open Sans"/>
              </a:rPr>
              <a:t>The question</a:t>
            </a:r>
          </a:p>
        </p:txBody>
      </p:sp>
      <p:sp>
        <p:nvSpPr>
          <p:cNvPr id="10" name="TextBox 10"/>
          <p:cNvSpPr txBox="1"/>
          <p:nvPr/>
        </p:nvSpPr>
        <p:spPr>
          <a:xfrm>
            <a:off x="14770578" y="5203161"/>
            <a:ext cx="3647866" cy="514333"/>
          </a:xfrm>
          <a:prstGeom prst="rect">
            <a:avLst/>
          </a:prstGeom>
        </p:spPr>
        <p:txBody>
          <a:bodyPr lIns="0" tIns="0" rIns="0" bIns="0" rtlCol="0" anchor="t">
            <a:spAutoFit/>
          </a:bodyPr>
          <a:lstStyle/>
          <a:p>
            <a:pPr algn="ctr">
              <a:lnSpc>
                <a:spcPts val="4200"/>
              </a:lnSpc>
            </a:pPr>
            <a:r>
              <a:rPr lang="en-US" sz="3000" dirty="0">
                <a:solidFill>
                  <a:srgbClr val="0F4662"/>
                </a:solidFill>
                <a:latin typeface="Open Sans"/>
                <a:ea typeface="Open Sans"/>
                <a:cs typeface="Open Sans"/>
                <a:sym typeface="Open Sans"/>
              </a:rPr>
              <a:t>The </a:t>
            </a:r>
            <a:r>
              <a:rPr lang="en-US" sz="3000" dirty="0" err="1">
                <a:solidFill>
                  <a:srgbClr val="0F4662"/>
                </a:solidFill>
                <a:latin typeface="Open Sans"/>
                <a:ea typeface="Open Sans"/>
                <a:cs typeface="Open Sans"/>
                <a:sym typeface="Open Sans"/>
              </a:rPr>
              <a:t>organisation</a:t>
            </a:r>
            <a:endParaRPr lang="en-US" sz="3000" dirty="0">
              <a:solidFill>
                <a:srgbClr val="0F4662"/>
              </a:solidFill>
              <a:latin typeface="Open Sans"/>
              <a:ea typeface="Open Sans"/>
              <a:cs typeface="Open Sans"/>
              <a:sym typeface="Open Sans"/>
            </a:endParaRPr>
          </a:p>
        </p:txBody>
      </p:sp>
      <p:sp>
        <p:nvSpPr>
          <p:cNvPr id="11" name="TextBox 11"/>
          <p:cNvSpPr txBox="1"/>
          <p:nvPr/>
        </p:nvSpPr>
        <p:spPr>
          <a:xfrm>
            <a:off x="13679640" y="2691549"/>
            <a:ext cx="3152097" cy="580423"/>
          </a:xfrm>
          <a:prstGeom prst="rect">
            <a:avLst/>
          </a:prstGeom>
        </p:spPr>
        <p:txBody>
          <a:bodyPr lIns="0" tIns="0" rIns="0" bIns="0" rtlCol="0" anchor="t">
            <a:spAutoFit/>
          </a:bodyPr>
          <a:lstStyle/>
          <a:p>
            <a:pPr algn="ctr">
              <a:lnSpc>
                <a:spcPts val="4759"/>
              </a:lnSpc>
            </a:pPr>
            <a:r>
              <a:rPr lang="en-US" sz="3399" dirty="0">
                <a:solidFill>
                  <a:srgbClr val="0F4662"/>
                </a:solidFill>
                <a:latin typeface="Open Sans"/>
                <a:ea typeface="Open Sans"/>
                <a:cs typeface="Open Sans"/>
                <a:sym typeface="Open Sans"/>
              </a:rPr>
              <a:t>Question group</a:t>
            </a:r>
          </a:p>
        </p:txBody>
      </p:sp>
      <p:sp>
        <p:nvSpPr>
          <p:cNvPr id="12" name="TextBox 12"/>
          <p:cNvSpPr txBox="1"/>
          <p:nvPr/>
        </p:nvSpPr>
        <p:spPr>
          <a:xfrm>
            <a:off x="247755" y="8743967"/>
            <a:ext cx="3152097" cy="514333"/>
          </a:xfrm>
          <a:prstGeom prst="rect">
            <a:avLst/>
          </a:prstGeom>
        </p:spPr>
        <p:txBody>
          <a:bodyPr lIns="0" tIns="0" rIns="0" bIns="0" rtlCol="0" anchor="t">
            <a:spAutoFit/>
          </a:bodyPr>
          <a:lstStyle/>
          <a:p>
            <a:pPr algn="ctr">
              <a:lnSpc>
                <a:spcPts val="4200"/>
              </a:lnSpc>
            </a:pPr>
            <a:r>
              <a:rPr lang="en-US" sz="3000" dirty="0">
                <a:solidFill>
                  <a:srgbClr val="0F4662"/>
                </a:solidFill>
                <a:latin typeface="Open Sans"/>
                <a:ea typeface="Open Sans"/>
                <a:cs typeface="Open Sans"/>
                <a:sym typeface="Open Sans"/>
              </a:rPr>
              <a:t>Contact details</a:t>
            </a:r>
          </a:p>
        </p:txBody>
      </p:sp>
      <p:sp>
        <p:nvSpPr>
          <p:cNvPr id="13" name="TextBox 13"/>
          <p:cNvSpPr txBox="1"/>
          <p:nvPr/>
        </p:nvSpPr>
        <p:spPr>
          <a:xfrm>
            <a:off x="40520" y="6420971"/>
            <a:ext cx="3969825" cy="481297"/>
          </a:xfrm>
          <a:prstGeom prst="rect">
            <a:avLst/>
          </a:prstGeom>
        </p:spPr>
        <p:txBody>
          <a:bodyPr lIns="0" tIns="0" rIns="0" bIns="0" rtlCol="0" anchor="t">
            <a:spAutoFit/>
          </a:bodyPr>
          <a:lstStyle/>
          <a:p>
            <a:pPr algn="ctr">
              <a:lnSpc>
                <a:spcPts val="3920"/>
              </a:lnSpc>
            </a:pPr>
            <a:r>
              <a:rPr lang="en-US" sz="2800" dirty="0">
                <a:solidFill>
                  <a:srgbClr val="0F4662"/>
                </a:solidFill>
                <a:latin typeface="Open Sans"/>
                <a:ea typeface="Open Sans"/>
                <a:cs typeface="Open Sans"/>
                <a:sym typeface="Open Sans"/>
              </a:rPr>
              <a:t>Framing of the question</a:t>
            </a:r>
          </a:p>
        </p:txBody>
      </p:sp>
      <p:pic>
        <p:nvPicPr>
          <p:cNvPr id="14" name="Graphic 13">
            <a:hlinkClick r:id="rId3"/>
            <a:extLst>
              <a:ext uri="{FF2B5EF4-FFF2-40B4-BE49-F238E27FC236}">
                <a16:creationId xmlns:a16="http://schemas.microsoft.com/office/drawing/2014/main" id="{B9296D44-C427-A9C3-4672-63D09ACC5E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6400" y="317089"/>
            <a:ext cx="1149300" cy="1113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475299" y="2694202"/>
            <a:ext cx="9697917" cy="5049616"/>
          </a:xfrm>
          <a:prstGeom prst="line">
            <a:avLst/>
          </a:prstGeom>
          <a:ln w="38100" cap="flat">
            <a:solidFill>
              <a:srgbClr val="C7BCE4"/>
            </a:solidFill>
            <a:prstDash val="solid"/>
            <a:headEnd type="none" w="sm" len="sm"/>
            <a:tailEnd type="none" w="sm" len="sm"/>
          </a:ln>
        </p:spPr>
        <p:txBody>
          <a:bodyPr/>
          <a:lstStyle/>
          <a:p>
            <a:endParaRPr lang="fr-FR"/>
          </a:p>
        </p:txBody>
      </p:sp>
      <p:grpSp>
        <p:nvGrpSpPr>
          <p:cNvPr id="3" name="Group 3"/>
          <p:cNvGrpSpPr/>
          <p:nvPr/>
        </p:nvGrpSpPr>
        <p:grpSpPr>
          <a:xfrm>
            <a:off x="11459657" y="5801004"/>
            <a:ext cx="2158984" cy="215898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67B6"/>
            </a:solidFill>
          </p:spPr>
          <p:txBody>
            <a:bodyPr/>
            <a:lstStyle/>
            <a:p>
              <a:endParaRPr lang="fr-FR"/>
            </a:p>
          </p:txBody>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000"/>
                </a:lnSpc>
              </a:pPr>
              <a:r>
                <a:rPr lang="en-US" sz="2000">
                  <a:solidFill>
                    <a:srgbClr val="000000"/>
                  </a:solidFill>
                  <a:latin typeface="Aileron"/>
                  <a:ea typeface="Aileron"/>
                  <a:cs typeface="Aileron"/>
                  <a:sym typeface="Aileron"/>
                </a:rPr>
                <a:t>Evidence</a:t>
              </a:r>
            </a:p>
          </p:txBody>
        </p:sp>
      </p:grpSp>
      <p:sp>
        <p:nvSpPr>
          <p:cNvPr id="6" name="AutoShape 6"/>
          <p:cNvSpPr/>
          <p:nvPr/>
        </p:nvSpPr>
        <p:spPr>
          <a:xfrm flipH="1">
            <a:off x="3862685" y="3018271"/>
            <a:ext cx="10699726" cy="4381676"/>
          </a:xfrm>
          <a:prstGeom prst="line">
            <a:avLst/>
          </a:prstGeom>
          <a:ln w="38100" cap="flat">
            <a:solidFill>
              <a:srgbClr val="B189D4"/>
            </a:solidFill>
            <a:prstDash val="solid"/>
            <a:headEnd type="none" w="sm" len="sm"/>
            <a:tailEnd type="none" w="sm" len="sm"/>
          </a:ln>
        </p:spPr>
        <p:txBody>
          <a:bodyPr/>
          <a:lstStyle/>
          <a:p>
            <a:endParaRPr lang="fr-FR"/>
          </a:p>
        </p:txBody>
      </p:sp>
      <p:grpSp>
        <p:nvGrpSpPr>
          <p:cNvPr id="7" name="Group 7"/>
          <p:cNvGrpSpPr/>
          <p:nvPr/>
        </p:nvGrpSpPr>
        <p:grpSpPr>
          <a:xfrm>
            <a:off x="4821759" y="2619642"/>
            <a:ext cx="2158984" cy="215898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CAF1"/>
            </a:solidFill>
          </p:spPr>
          <p:txBody>
            <a:bodyPr/>
            <a:lstStyle/>
            <a:p>
              <a:endParaRPr lang="fr-FR"/>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000"/>
                </a:lnSpc>
              </a:pPr>
              <a:r>
                <a:rPr lang="en-US" sz="2000">
                  <a:solidFill>
                    <a:srgbClr val="000000"/>
                  </a:solidFill>
                  <a:latin typeface="Aileron"/>
                  <a:ea typeface="Aileron"/>
                  <a:cs typeface="Aileron"/>
                  <a:sym typeface="Aileron"/>
                </a:rPr>
                <a:t>Action Verbs</a:t>
              </a:r>
            </a:p>
          </p:txBody>
        </p:sp>
      </p:grpSp>
      <p:grpSp>
        <p:nvGrpSpPr>
          <p:cNvPr id="10" name="Group 10"/>
          <p:cNvGrpSpPr/>
          <p:nvPr/>
        </p:nvGrpSpPr>
        <p:grpSpPr>
          <a:xfrm>
            <a:off x="4659834" y="5908007"/>
            <a:ext cx="2158984" cy="215898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189D4"/>
            </a:solidFill>
          </p:spPr>
          <p:txBody>
            <a:bodyPr/>
            <a:lstStyle/>
            <a:p>
              <a:endParaRPr lang="fr-FR"/>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000"/>
                </a:lnSpc>
              </a:pPr>
              <a:r>
                <a:rPr lang="en-US" sz="2000">
                  <a:solidFill>
                    <a:srgbClr val="000000"/>
                  </a:solidFill>
                  <a:latin typeface="Aileron"/>
                  <a:ea typeface="Aileron"/>
                  <a:cs typeface="Aileron"/>
                  <a:sym typeface="Aileron"/>
                </a:rPr>
                <a:t>Impact</a:t>
              </a:r>
            </a:p>
          </p:txBody>
        </p:sp>
      </p:grpSp>
      <p:grpSp>
        <p:nvGrpSpPr>
          <p:cNvPr id="13" name="Group 13"/>
          <p:cNvGrpSpPr/>
          <p:nvPr/>
        </p:nvGrpSpPr>
        <p:grpSpPr>
          <a:xfrm>
            <a:off x="11864838" y="2672319"/>
            <a:ext cx="2158984" cy="215898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BCE4"/>
            </a:solidFill>
          </p:spPr>
          <p:txBody>
            <a:bodyPr/>
            <a:lstStyle/>
            <a:p>
              <a:endParaRPr lang="fr-FR"/>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000"/>
                </a:lnSpc>
              </a:pPr>
              <a:r>
                <a:rPr lang="en-US" sz="2000">
                  <a:solidFill>
                    <a:srgbClr val="000000"/>
                  </a:solidFill>
                  <a:latin typeface="Aileron"/>
                  <a:ea typeface="Aileron"/>
                  <a:cs typeface="Aileron"/>
                  <a:sym typeface="Aileron"/>
                </a:rPr>
                <a:t>Cause and Effect</a:t>
              </a:r>
            </a:p>
          </p:txBody>
        </p:sp>
      </p:grpSp>
      <p:grpSp>
        <p:nvGrpSpPr>
          <p:cNvPr id="16" name="Group 16"/>
          <p:cNvGrpSpPr/>
          <p:nvPr/>
        </p:nvGrpSpPr>
        <p:grpSpPr>
          <a:xfrm>
            <a:off x="6980743" y="2980243"/>
            <a:ext cx="4326515" cy="4326515"/>
            <a:chOff x="0" y="0"/>
            <a:chExt cx="811242" cy="811242"/>
          </a:xfrm>
        </p:grpSpPr>
        <p:sp>
          <p:nvSpPr>
            <p:cNvPr id="17" name="Freeform 17"/>
            <p:cNvSpPr/>
            <p:nvPr/>
          </p:nvSpPr>
          <p:spPr>
            <a:xfrm>
              <a:off x="0" y="0"/>
              <a:ext cx="811242" cy="811242"/>
            </a:xfrm>
            <a:custGeom>
              <a:avLst/>
              <a:gdLst/>
              <a:ahLst/>
              <a:cxnLst/>
              <a:rect l="l" t="t" r="r" b="b"/>
              <a:pathLst>
                <a:path w="811242" h="811242">
                  <a:moveTo>
                    <a:pt x="405621" y="0"/>
                  </a:moveTo>
                  <a:cubicBezTo>
                    <a:pt x="181603" y="0"/>
                    <a:pt x="0" y="181603"/>
                    <a:pt x="0" y="405621"/>
                  </a:cubicBezTo>
                  <a:cubicBezTo>
                    <a:pt x="0" y="629639"/>
                    <a:pt x="181603" y="811242"/>
                    <a:pt x="405621" y="811242"/>
                  </a:cubicBezTo>
                  <a:cubicBezTo>
                    <a:pt x="629639" y="811242"/>
                    <a:pt x="811242" y="629639"/>
                    <a:pt x="811242" y="405621"/>
                  </a:cubicBezTo>
                  <a:cubicBezTo>
                    <a:pt x="811242" y="181603"/>
                    <a:pt x="629639" y="0"/>
                    <a:pt x="405621" y="0"/>
                  </a:cubicBezTo>
                  <a:close/>
                </a:path>
              </a:pathLst>
            </a:custGeom>
            <a:solidFill>
              <a:srgbClr val="FFFFFF"/>
            </a:solidFill>
            <a:ln w="66675" cap="sq">
              <a:solidFill>
                <a:srgbClr val="8C67DB"/>
              </a:solidFill>
              <a:prstDash val="solid"/>
              <a:miter/>
            </a:ln>
          </p:spPr>
          <p:txBody>
            <a:bodyPr/>
            <a:lstStyle/>
            <a:p>
              <a:endParaRPr lang="fr-FR"/>
            </a:p>
          </p:txBody>
        </p:sp>
        <p:sp>
          <p:nvSpPr>
            <p:cNvPr id="18" name="TextBox 18"/>
            <p:cNvSpPr txBox="1"/>
            <p:nvPr/>
          </p:nvSpPr>
          <p:spPr>
            <a:xfrm>
              <a:off x="76054" y="47479"/>
              <a:ext cx="659134" cy="687709"/>
            </a:xfrm>
            <a:prstGeom prst="rect">
              <a:avLst/>
            </a:prstGeom>
          </p:spPr>
          <p:txBody>
            <a:bodyPr lIns="50800" tIns="50800" rIns="50800" bIns="50800" rtlCol="0" anchor="ctr"/>
            <a:lstStyle/>
            <a:p>
              <a:pPr marL="0" lvl="0" indent="0" algn="ctr">
                <a:lnSpc>
                  <a:spcPts val="3354"/>
                </a:lnSpc>
                <a:spcBef>
                  <a:spcPct val="0"/>
                </a:spcBef>
              </a:pPr>
              <a:r>
                <a:rPr lang="en-US" sz="2600" b="1" spc="101" dirty="0">
                  <a:solidFill>
                    <a:srgbClr val="000000"/>
                  </a:solidFill>
                  <a:latin typeface="Aileron Bold"/>
                  <a:ea typeface="Aileron Bold"/>
                  <a:cs typeface="Aileron Bold"/>
                  <a:sym typeface="Aileron Bold"/>
                </a:rPr>
                <a:t>HOW THE CURRENT ARIS ARE FORMULATED</a:t>
              </a:r>
            </a:p>
          </p:txBody>
        </p:sp>
      </p:grpSp>
      <p:grpSp>
        <p:nvGrpSpPr>
          <p:cNvPr id="19" name="Group 19"/>
          <p:cNvGrpSpPr/>
          <p:nvPr/>
        </p:nvGrpSpPr>
        <p:grpSpPr>
          <a:xfrm>
            <a:off x="3696909" y="763798"/>
            <a:ext cx="778390" cy="3860806"/>
            <a:chOff x="0" y="0"/>
            <a:chExt cx="1037854" cy="5147742"/>
          </a:xfrm>
        </p:grpSpPr>
        <p:sp>
          <p:nvSpPr>
            <p:cNvPr id="20" name="AutoShape 20"/>
            <p:cNvSpPr/>
            <p:nvPr/>
          </p:nvSpPr>
          <p:spPr>
            <a:xfrm>
              <a:off x="1012454" y="0"/>
              <a:ext cx="0" cy="5147742"/>
            </a:xfrm>
            <a:prstGeom prst="line">
              <a:avLst/>
            </a:prstGeom>
            <a:ln w="50800" cap="flat">
              <a:solidFill>
                <a:srgbClr val="E2CAF1"/>
              </a:solidFill>
              <a:prstDash val="solid"/>
              <a:headEnd type="none" w="sm" len="sm"/>
              <a:tailEnd type="none" w="sm" len="sm"/>
            </a:ln>
          </p:spPr>
          <p:txBody>
            <a:bodyPr/>
            <a:lstStyle/>
            <a:p>
              <a:endParaRPr lang="fr-FR"/>
            </a:p>
          </p:txBody>
        </p:sp>
        <p:sp>
          <p:nvSpPr>
            <p:cNvPr id="21" name="AutoShape 21"/>
            <p:cNvSpPr/>
            <p:nvPr/>
          </p:nvSpPr>
          <p:spPr>
            <a:xfrm>
              <a:off x="0" y="3405095"/>
              <a:ext cx="987054" cy="0"/>
            </a:xfrm>
            <a:prstGeom prst="line">
              <a:avLst/>
            </a:prstGeom>
            <a:ln w="50800" cap="flat">
              <a:solidFill>
                <a:srgbClr val="E2CAF1"/>
              </a:solidFill>
              <a:prstDash val="solid"/>
              <a:headEnd type="oval" w="lg" len="lg"/>
              <a:tailEnd type="none" w="sm" len="sm"/>
            </a:ln>
          </p:spPr>
          <p:txBody>
            <a:bodyPr/>
            <a:lstStyle/>
            <a:p>
              <a:endParaRPr lang="fr-FR"/>
            </a:p>
          </p:txBody>
        </p:sp>
        <p:sp>
          <p:nvSpPr>
            <p:cNvPr id="22" name="AutoShape 22"/>
            <p:cNvSpPr/>
            <p:nvPr/>
          </p:nvSpPr>
          <p:spPr>
            <a:xfrm>
              <a:off x="0" y="39945"/>
              <a:ext cx="987054" cy="0"/>
            </a:xfrm>
            <a:prstGeom prst="line">
              <a:avLst/>
            </a:prstGeom>
            <a:ln w="50800" cap="flat">
              <a:solidFill>
                <a:srgbClr val="E2CAF1"/>
              </a:solidFill>
              <a:prstDash val="solid"/>
              <a:headEnd type="oval" w="lg" len="lg"/>
              <a:tailEnd type="none" w="sm" len="sm"/>
            </a:ln>
          </p:spPr>
          <p:txBody>
            <a:bodyPr/>
            <a:lstStyle/>
            <a:p>
              <a:endParaRPr lang="fr-FR"/>
            </a:p>
          </p:txBody>
        </p:sp>
        <p:sp>
          <p:nvSpPr>
            <p:cNvPr id="23" name="AutoShape 23"/>
            <p:cNvSpPr/>
            <p:nvPr/>
          </p:nvSpPr>
          <p:spPr>
            <a:xfrm>
              <a:off x="0" y="5107797"/>
              <a:ext cx="987054" cy="0"/>
            </a:xfrm>
            <a:prstGeom prst="line">
              <a:avLst/>
            </a:prstGeom>
            <a:ln w="50800" cap="flat">
              <a:solidFill>
                <a:srgbClr val="E2CAF1"/>
              </a:solidFill>
              <a:prstDash val="solid"/>
              <a:headEnd type="oval" w="lg" len="lg"/>
              <a:tailEnd type="none" w="sm" len="sm"/>
            </a:ln>
          </p:spPr>
          <p:txBody>
            <a:bodyPr/>
            <a:lstStyle/>
            <a:p>
              <a:endParaRPr lang="fr-FR"/>
            </a:p>
          </p:txBody>
        </p:sp>
        <p:sp>
          <p:nvSpPr>
            <p:cNvPr id="24" name="AutoShape 24"/>
            <p:cNvSpPr/>
            <p:nvPr/>
          </p:nvSpPr>
          <p:spPr>
            <a:xfrm>
              <a:off x="0" y="1742647"/>
              <a:ext cx="987054" cy="0"/>
            </a:xfrm>
            <a:prstGeom prst="line">
              <a:avLst/>
            </a:prstGeom>
            <a:ln w="50800" cap="flat">
              <a:solidFill>
                <a:srgbClr val="E2CAF1"/>
              </a:solidFill>
              <a:prstDash val="solid"/>
              <a:headEnd type="oval" w="lg" len="lg"/>
              <a:tailEnd type="none" w="sm" len="sm"/>
            </a:ln>
          </p:spPr>
          <p:txBody>
            <a:bodyPr/>
            <a:lstStyle/>
            <a:p>
              <a:endParaRPr lang="fr-FR"/>
            </a:p>
          </p:txBody>
        </p:sp>
      </p:grpSp>
      <p:grpSp>
        <p:nvGrpSpPr>
          <p:cNvPr id="25" name="Group 25"/>
          <p:cNvGrpSpPr/>
          <p:nvPr/>
        </p:nvGrpSpPr>
        <p:grpSpPr>
          <a:xfrm>
            <a:off x="3084295" y="5728467"/>
            <a:ext cx="778390" cy="3342959"/>
            <a:chOff x="0" y="0"/>
            <a:chExt cx="1037854" cy="4457279"/>
          </a:xfrm>
        </p:grpSpPr>
        <p:sp>
          <p:nvSpPr>
            <p:cNvPr id="26" name="AutoShape 26"/>
            <p:cNvSpPr/>
            <p:nvPr/>
          </p:nvSpPr>
          <p:spPr>
            <a:xfrm>
              <a:off x="1012454" y="0"/>
              <a:ext cx="0" cy="4457279"/>
            </a:xfrm>
            <a:prstGeom prst="line">
              <a:avLst/>
            </a:prstGeom>
            <a:ln w="50800" cap="flat">
              <a:solidFill>
                <a:srgbClr val="B189D4"/>
              </a:solidFill>
              <a:prstDash val="solid"/>
              <a:headEnd type="none" w="sm" len="sm"/>
              <a:tailEnd type="none" w="sm" len="sm"/>
            </a:ln>
          </p:spPr>
          <p:txBody>
            <a:bodyPr/>
            <a:lstStyle/>
            <a:p>
              <a:endParaRPr lang="fr-FR"/>
            </a:p>
          </p:txBody>
        </p:sp>
        <p:sp>
          <p:nvSpPr>
            <p:cNvPr id="27" name="AutoShape 27"/>
            <p:cNvSpPr/>
            <p:nvPr/>
          </p:nvSpPr>
          <p:spPr>
            <a:xfrm>
              <a:off x="0" y="2948372"/>
              <a:ext cx="987054" cy="0"/>
            </a:xfrm>
            <a:prstGeom prst="line">
              <a:avLst/>
            </a:prstGeom>
            <a:ln w="50800" cap="flat">
              <a:solidFill>
                <a:srgbClr val="B189D4"/>
              </a:solidFill>
              <a:prstDash val="solid"/>
              <a:headEnd type="oval" w="lg" len="lg"/>
              <a:tailEnd type="none" w="sm" len="sm"/>
            </a:ln>
          </p:spPr>
          <p:txBody>
            <a:bodyPr/>
            <a:lstStyle/>
            <a:p>
              <a:endParaRPr lang="fr-FR"/>
            </a:p>
          </p:txBody>
        </p:sp>
        <p:sp>
          <p:nvSpPr>
            <p:cNvPr id="28" name="AutoShape 28"/>
            <p:cNvSpPr/>
            <p:nvPr/>
          </p:nvSpPr>
          <p:spPr>
            <a:xfrm>
              <a:off x="0" y="34587"/>
              <a:ext cx="987054" cy="0"/>
            </a:xfrm>
            <a:prstGeom prst="line">
              <a:avLst/>
            </a:prstGeom>
            <a:ln w="50800" cap="flat">
              <a:solidFill>
                <a:srgbClr val="B189D4"/>
              </a:solidFill>
              <a:prstDash val="solid"/>
              <a:headEnd type="oval" w="lg" len="lg"/>
              <a:tailEnd type="none" w="sm" len="sm"/>
            </a:ln>
          </p:spPr>
          <p:txBody>
            <a:bodyPr/>
            <a:lstStyle/>
            <a:p>
              <a:endParaRPr lang="fr-FR"/>
            </a:p>
          </p:txBody>
        </p:sp>
        <p:sp>
          <p:nvSpPr>
            <p:cNvPr id="29" name="AutoShape 29"/>
            <p:cNvSpPr/>
            <p:nvPr/>
          </p:nvSpPr>
          <p:spPr>
            <a:xfrm>
              <a:off x="0" y="4422692"/>
              <a:ext cx="987054" cy="0"/>
            </a:xfrm>
            <a:prstGeom prst="line">
              <a:avLst/>
            </a:prstGeom>
            <a:ln w="50800" cap="flat">
              <a:solidFill>
                <a:srgbClr val="B189D4"/>
              </a:solidFill>
              <a:prstDash val="solid"/>
              <a:headEnd type="oval" w="lg" len="lg"/>
              <a:tailEnd type="none" w="sm" len="sm"/>
            </a:ln>
          </p:spPr>
          <p:txBody>
            <a:bodyPr/>
            <a:lstStyle/>
            <a:p>
              <a:endParaRPr lang="fr-FR"/>
            </a:p>
          </p:txBody>
        </p:sp>
        <p:sp>
          <p:nvSpPr>
            <p:cNvPr id="30" name="AutoShape 30"/>
            <p:cNvSpPr/>
            <p:nvPr/>
          </p:nvSpPr>
          <p:spPr>
            <a:xfrm>
              <a:off x="0" y="1508907"/>
              <a:ext cx="987054" cy="0"/>
            </a:xfrm>
            <a:prstGeom prst="line">
              <a:avLst/>
            </a:prstGeom>
            <a:ln w="50800" cap="flat">
              <a:solidFill>
                <a:srgbClr val="B189D4"/>
              </a:solidFill>
              <a:prstDash val="solid"/>
              <a:headEnd type="oval" w="lg" len="lg"/>
              <a:tailEnd type="none" w="sm" len="sm"/>
            </a:ln>
          </p:spPr>
          <p:txBody>
            <a:bodyPr/>
            <a:lstStyle/>
            <a:p>
              <a:endParaRPr lang="fr-FR"/>
            </a:p>
          </p:txBody>
        </p:sp>
      </p:grpSp>
      <p:grpSp>
        <p:nvGrpSpPr>
          <p:cNvPr id="31" name="Group 31"/>
          <p:cNvGrpSpPr/>
          <p:nvPr/>
        </p:nvGrpSpPr>
        <p:grpSpPr>
          <a:xfrm rot="-10800000">
            <a:off x="14562411" y="1148740"/>
            <a:ext cx="778390" cy="3420300"/>
            <a:chOff x="0" y="0"/>
            <a:chExt cx="1037854" cy="4560400"/>
          </a:xfrm>
        </p:grpSpPr>
        <p:sp>
          <p:nvSpPr>
            <p:cNvPr id="32" name="AutoShape 32"/>
            <p:cNvSpPr/>
            <p:nvPr/>
          </p:nvSpPr>
          <p:spPr>
            <a:xfrm>
              <a:off x="1012454" y="0"/>
              <a:ext cx="0" cy="4560400"/>
            </a:xfrm>
            <a:prstGeom prst="line">
              <a:avLst/>
            </a:prstGeom>
            <a:ln w="50800" cap="flat">
              <a:solidFill>
                <a:srgbClr val="C7BCE4"/>
              </a:solidFill>
              <a:prstDash val="solid"/>
              <a:headEnd type="none" w="sm" len="sm"/>
              <a:tailEnd type="none" w="sm" len="sm"/>
            </a:ln>
          </p:spPr>
          <p:txBody>
            <a:bodyPr/>
            <a:lstStyle/>
            <a:p>
              <a:endParaRPr lang="fr-FR"/>
            </a:p>
          </p:txBody>
        </p:sp>
        <p:sp>
          <p:nvSpPr>
            <p:cNvPr id="33" name="AutoShape 33"/>
            <p:cNvSpPr/>
            <p:nvPr/>
          </p:nvSpPr>
          <p:spPr>
            <a:xfrm>
              <a:off x="0" y="3016584"/>
              <a:ext cx="987054" cy="0"/>
            </a:xfrm>
            <a:prstGeom prst="line">
              <a:avLst/>
            </a:prstGeom>
            <a:ln w="50800" cap="flat">
              <a:solidFill>
                <a:srgbClr val="C7BCE4"/>
              </a:solidFill>
              <a:prstDash val="solid"/>
              <a:headEnd type="oval" w="lg" len="lg"/>
              <a:tailEnd type="none" w="sm" len="sm"/>
            </a:ln>
          </p:spPr>
          <p:txBody>
            <a:bodyPr/>
            <a:lstStyle/>
            <a:p>
              <a:endParaRPr lang="fr-FR"/>
            </a:p>
          </p:txBody>
        </p:sp>
        <p:sp>
          <p:nvSpPr>
            <p:cNvPr id="34" name="AutoShape 34"/>
            <p:cNvSpPr/>
            <p:nvPr/>
          </p:nvSpPr>
          <p:spPr>
            <a:xfrm>
              <a:off x="0" y="35387"/>
              <a:ext cx="987054" cy="0"/>
            </a:xfrm>
            <a:prstGeom prst="line">
              <a:avLst/>
            </a:prstGeom>
            <a:ln w="50800" cap="flat">
              <a:solidFill>
                <a:srgbClr val="C7BCE4"/>
              </a:solidFill>
              <a:prstDash val="solid"/>
              <a:headEnd type="oval" w="lg" len="lg"/>
              <a:tailEnd type="none" w="sm" len="sm"/>
            </a:ln>
          </p:spPr>
          <p:txBody>
            <a:bodyPr/>
            <a:lstStyle/>
            <a:p>
              <a:endParaRPr lang="fr-FR"/>
            </a:p>
          </p:txBody>
        </p:sp>
        <p:sp>
          <p:nvSpPr>
            <p:cNvPr id="35" name="AutoShape 35"/>
            <p:cNvSpPr/>
            <p:nvPr/>
          </p:nvSpPr>
          <p:spPr>
            <a:xfrm>
              <a:off x="0" y="4525012"/>
              <a:ext cx="987054" cy="0"/>
            </a:xfrm>
            <a:prstGeom prst="line">
              <a:avLst/>
            </a:prstGeom>
            <a:ln w="50800" cap="flat">
              <a:solidFill>
                <a:srgbClr val="C7BCE4"/>
              </a:solidFill>
              <a:prstDash val="solid"/>
              <a:headEnd type="oval" w="lg" len="lg"/>
              <a:tailEnd type="none" w="sm" len="sm"/>
            </a:ln>
          </p:spPr>
          <p:txBody>
            <a:bodyPr/>
            <a:lstStyle/>
            <a:p>
              <a:endParaRPr lang="fr-FR"/>
            </a:p>
          </p:txBody>
        </p:sp>
        <p:sp>
          <p:nvSpPr>
            <p:cNvPr id="36" name="AutoShape 36"/>
            <p:cNvSpPr/>
            <p:nvPr/>
          </p:nvSpPr>
          <p:spPr>
            <a:xfrm>
              <a:off x="0" y="1543816"/>
              <a:ext cx="987054" cy="0"/>
            </a:xfrm>
            <a:prstGeom prst="line">
              <a:avLst/>
            </a:prstGeom>
            <a:ln w="50800" cap="flat">
              <a:solidFill>
                <a:srgbClr val="C7BCE4"/>
              </a:solidFill>
              <a:prstDash val="solid"/>
              <a:headEnd type="oval" w="lg" len="lg"/>
              <a:tailEnd type="none" w="sm" len="sm"/>
            </a:ln>
          </p:spPr>
          <p:txBody>
            <a:bodyPr/>
            <a:lstStyle/>
            <a:p>
              <a:endParaRPr lang="fr-FR"/>
            </a:p>
          </p:txBody>
        </p:sp>
      </p:grpSp>
      <p:grpSp>
        <p:nvGrpSpPr>
          <p:cNvPr id="37" name="Group 37"/>
          <p:cNvGrpSpPr/>
          <p:nvPr/>
        </p:nvGrpSpPr>
        <p:grpSpPr>
          <a:xfrm rot="-10800000">
            <a:off x="14173215" y="5908007"/>
            <a:ext cx="778390" cy="3671620"/>
            <a:chOff x="0" y="0"/>
            <a:chExt cx="1037854" cy="4895494"/>
          </a:xfrm>
        </p:grpSpPr>
        <p:sp>
          <p:nvSpPr>
            <p:cNvPr id="38" name="AutoShape 38"/>
            <p:cNvSpPr/>
            <p:nvPr/>
          </p:nvSpPr>
          <p:spPr>
            <a:xfrm>
              <a:off x="1012454" y="0"/>
              <a:ext cx="0" cy="4895494"/>
            </a:xfrm>
            <a:prstGeom prst="line">
              <a:avLst/>
            </a:prstGeom>
            <a:ln w="50800" cap="flat">
              <a:solidFill>
                <a:srgbClr val="9667B6"/>
              </a:solidFill>
              <a:prstDash val="solid"/>
              <a:headEnd type="none" w="sm" len="sm"/>
              <a:tailEnd type="none" w="sm" len="sm"/>
            </a:ln>
          </p:spPr>
          <p:txBody>
            <a:bodyPr/>
            <a:lstStyle/>
            <a:p>
              <a:endParaRPr lang="fr-FR"/>
            </a:p>
          </p:txBody>
        </p:sp>
        <p:sp>
          <p:nvSpPr>
            <p:cNvPr id="39" name="AutoShape 39"/>
            <p:cNvSpPr/>
            <p:nvPr/>
          </p:nvSpPr>
          <p:spPr>
            <a:xfrm>
              <a:off x="0" y="3238240"/>
              <a:ext cx="987054" cy="0"/>
            </a:xfrm>
            <a:prstGeom prst="line">
              <a:avLst/>
            </a:prstGeom>
            <a:ln w="50800" cap="flat">
              <a:solidFill>
                <a:srgbClr val="9667B6"/>
              </a:solidFill>
              <a:prstDash val="solid"/>
              <a:headEnd type="oval" w="lg" len="lg"/>
              <a:tailEnd type="none" w="sm" len="sm"/>
            </a:ln>
          </p:spPr>
          <p:txBody>
            <a:bodyPr/>
            <a:lstStyle/>
            <a:p>
              <a:endParaRPr lang="fr-FR"/>
            </a:p>
          </p:txBody>
        </p:sp>
        <p:sp>
          <p:nvSpPr>
            <p:cNvPr id="40" name="AutoShape 40"/>
            <p:cNvSpPr/>
            <p:nvPr/>
          </p:nvSpPr>
          <p:spPr>
            <a:xfrm>
              <a:off x="0" y="37988"/>
              <a:ext cx="987054" cy="0"/>
            </a:xfrm>
            <a:prstGeom prst="line">
              <a:avLst/>
            </a:prstGeom>
            <a:ln w="50800" cap="flat">
              <a:solidFill>
                <a:srgbClr val="9667B6"/>
              </a:solidFill>
              <a:prstDash val="solid"/>
              <a:headEnd type="oval" w="lg" len="lg"/>
              <a:tailEnd type="none" w="sm" len="sm"/>
            </a:ln>
          </p:spPr>
          <p:txBody>
            <a:bodyPr/>
            <a:lstStyle/>
            <a:p>
              <a:endParaRPr lang="fr-FR"/>
            </a:p>
          </p:txBody>
        </p:sp>
        <p:sp>
          <p:nvSpPr>
            <p:cNvPr id="41" name="AutoShape 41"/>
            <p:cNvSpPr/>
            <p:nvPr/>
          </p:nvSpPr>
          <p:spPr>
            <a:xfrm>
              <a:off x="0" y="4857506"/>
              <a:ext cx="987054" cy="0"/>
            </a:xfrm>
            <a:prstGeom prst="line">
              <a:avLst/>
            </a:prstGeom>
            <a:ln w="50800" cap="flat">
              <a:solidFill>
                <a:srgbClr val="9667B6"/>
              </a:solidFill>
              <a:prstDash val="solid"/>
              <a:headEnd type="oval" w="lg" len="lg"/>
              <a:tailEnd type="none" w="sm" len="sm"/>
            </a:ln>
          </p:spPr>
          <p:txBody>
            <a:bodyPr/>
            <a:lstStyle/>
            <a:p>
              <a:endParaRPr lang="fr-FR"/>
            </a:p>
          </p:txBody>
        </p:sp>
        <p:sp>
          <p:nvSpPr>
            <p:cNvPr id="42" name="AutoShape 42"/>
            <p:cNvSpPr/>
            <p:nvPr/>
          </p:nvSpPr>
          <p:spPr>
            <a:xfrm>
              <a:off x="0" y="1657254"/>
              <a:ext cx="987054" cy="0"/>
            </a:xfrm>
            <a:prstGeom prst="line">
              <a:avLst/>
            </a:prstGeom>
            <a:ln w="50800" cap="flat">
              <a:solidFill>
                <a:srgbClr val="9667B6"/>
              </a:solidFill>
              <a:prstDash val="solid"/>
              <a:headEnd type="oval" w="lg" len="lg"/>
              <a:tailEnd type="none" w="sm" len="sm"/>
            </a:ln>
          </p:spPr>
          <p:txBody>
            <a:bodyPr/>
            <a:lstStyle/>
            <a:p>
              <a:endParaRPr lang="fr-FR"/>
            </a:p>
          </p:txBody>
        </p:sp>
      </p:grpSp>
      <p:sp>
        <p:nvSpPr>
          <p:cNvPr id="43" name="TextBox 43"/>
          <p:cNvSpPr txBox="1"/>
          <p:nvPr/>
        </p:nvSpPr>
        <p:spPr>
          <a:xfrm>
            <a:off x="132993" y="1755678"/>
            <a:ext cx="3198843" cy="752475"/>
          </a:xfrm>
          <a:prstGeom prst="rect">
            <a:avLst/>
          </a:prstGeom>
        </p:spPr>
        <p:txBody>
          <a:bodyPr lIns="0" tIns="0" rIns="0" bIns="0" rtlCol="0" anchor="t">
            <a:spAutoFit/>
          </a:bodyPr>
          <a:lstStyle/>
          <a:p>
            <a:pPr algn="r">
              <a:lnSpc>
                <a:spcPts val="3000"/>
              </a:lnSpc>
            </a:pPr>
            <a:r>
              <a:rPr lang="en-US" sz="2000" dirty="0">
                <a:solidFill>
                  <a:srgbClr val="000000"/>
                </a:solidFill>
                <a:latin typeface="Aileron"/>
                <a:ea typeface="Aileron"/>
                <a:cs typeface="Aileron"/>
                <a:sym typeface="Aileron"/>
              </a:rPr>
              <a:t>How can we best learn from X / What can we learn from</a:t>
            </a:r>
          </a:p>
        </p:txBody>
      </p:sp>
      <p:sp>
        <p:nvSpPr>
          <p:cNvPr id="44" name="TextBox 44"/>
          <p:cNvSpPr txBox="1"/>
          <p:nvPr/>
        </p:nvSpPr>
        <p:spPr>
          <a:xfrm>
            <a:off x="1331097" y="3112505"/>
            <a:ext cx="1967948" cy="371475"/>
          </a:xfrm>
          <a:prstGeom prst="rect">
            <a:avLst/>
          </a:prstGeom>
        </p:spPr>
        <p:txBody>
          <a:bodyPr lIns="0" tIns="0" rIns="0" bIns="0" rtlCol="0" anchor="t">
            <a:spAutoFit/>
          </a:bodyPr>
          <a:lstStyle/>
          <a:p>
            <a:pPr algn="r">
              <a:lnSpc>
                <a:spcPts val="3000"/>
              </a:lnSpc>
            </a:pPr>
            <a:r>
              <a:rPr lang="en-US" sz="2000" dirty="0">
                <a:solidFill>
                  <a:srgbClr val="000000"/>
                </a:solidFill>
                <a:latin typeface="Aileron"/>
                <a:ea typeface="Aileron"/>
                <a:cs typeface="Aileron"/>
                <a:sym typeface="Aileron"/>
              </a:rPr>
              <a:t>Understanding X</a:t>
            </a:r>
          </a:p>
        </p:txBody>
      </p:sp>
      <p:sp>
        <p:nvSpPr>
          <p:cNvPr id="45" name="TextBox 45"/>
          <p:cNvSpPr txBox="1"/>
          <p:nvPr/>
        </p:nvSpPr>
        <p:spPr>
          <a:xfrm>
            <a:off x="122970" y="341710"/>
            <a:ext cx="3208430" cy="1133475"/>
          </a:xfrm>
          <a:prstGeom prst="rect">
            <a:avLst/>
          </a:prstGeom>
        </p:spPr>
        <p:txBody>
          <a:bodyPr lIns="0" tIns="0" rIns="0" bIns="0" rtlCol="0" anchor="t">
            <a:spAutoFit/>
          </a:bodyPr>
          <a:lstStyle/>
          <a:p>
            <a:pPr algn="r">
              <a:lnSpc>
                <a:spcPts val="3000"/>
              </a:lnSpc>
            </a:pPr>
            <a:r>
              <a:rPr lang="en-US" sz="2000" dirty="0" err="1">
                <a:solidFill>
                  <a:srgbClr val="000000"/>
                </a:solidFill>
                <a:latin typeface="Aileron"/>
                <a:ea typeface="Aileron"/>
                <a:cs typeface="Aileron"/>
                <a:sym typeface="Aileron"/>
              </a:rPr>
              <a:t>Analyse</a:t>
            </a:r>
            <a:r>
              <a:rPr lang="en-US" sz="2000" dirty="0">
                <a:solidFill>
                  <a:srgbClr val="000000"/>
                </a:solidFill>
                <a:latin typeface="Aileron"/>
                <a:ea typeface="Aileron"/>
                <a:cs typeface="Aileron"/>
                <a:sym typeface="Aileron"/>
              </a:rPr>
              <a:t> and quantify... / Define and measure / </a:t>
            </a:r>
            <a:r>
              <a:rPr lang="en-US" sz="2000" dirty="0" err="1">
                <a:solidFill>
                  <a:srgbClr val="000000"/>
                </a:solidFill>
                <a:latin typeface="Aileron"/>
                <a:ea typeface="Aileron"/>
                <a:cs typeface="Aileron"/>
                <a:sym typeface="Aileron"/>
              </a:rPr>
              <a:t>analyse</a:t>
            </a:r>
            <a:r>
              <a:rPr lang="en-US" sz="2000" dirty="0">
                <a:solidFill>
                  <a:srgbClr val="000000"/>
                </a:solidFill>
                <a:latin typeface="Aileron"/>
                <a:ea typeface="Aileron"/>
                <a:cs typeface="Aileron"/>
                <a:sym typeface="Aileron"/>
              </a:rPr>
              <a:t> and explain</a:t>
            </a:r>
          </a:p>
        </p:txBody>
      </p:sp>
      <p:sp>
        <p:nvSpPr>
          <p:cNvPr id="46" name="TextBox 46"/>
          <p:cNvSpPr txBox="1"/>
          <p:nvPr/>
        </p:nvSpPr>
        <p:spPr>
          <a:xfrm>
            <a:off x="192099" y="4349965"/>
            <a:ext cx="3189255" cy="371475"/>
          </a:xfrm>
          <a:prstGeom prst="rect">
            <a:avLst/>
          </a:prstGeom>
        </p:spPr>
        <p:txBody>
          <a:bodyPr lIns="0" tIns="0" rIns="0" bIns="0" rtlCol="0" anchor="t">
            <a:spAutoFit/>
          </a:bodyPr>
          <a:lstStyle/>
          <a:p>
            <a:pPr algn="r">
              <a:lnSpc>
                <a:spcPts val="3000"/>
              </a:lnSpc>
            </a:pPr>
            <a:r>
              <a:rPr lang="en-US" sz="2000" dirty="0">
                <a:solidFill>
                  <a:srgbClr val="000000"/>
                </a:solidFill>
                <a:latin typeface="Aileron"/>
                <a:ea typeface="Aileron"/>
                <a:cs typeface="Aileron"/>
                <a:sym typeface="Aileron"/>
              </a:rPr>
              <a:t>How can we best develop...</a:t>
            </a:r>
          </a:p>
        </p:txBody>
      </p:sp>
      <p:sp>
        <p:nvSpPr>
          <p:cNvPr id="47" name="TextBox 47"/>
          <p:cNvSpPr txBox="1"/>
          <p:nvPr/>
        </p:nvSpPr>
        <p:spPr>
          <a:xfrm>
            <a:off x="15617845" y="2101495"/>
            <a:ext cx="2547019" cy="371475"/>
          </a:xfrm>
          <a:prstGeom prst="rect">
            <a:avLst/>
          </a:prstGeom>
        </p:spPr>
        <p:txBody>
          <a:bodyPr lIns="0" tIns="0" rIns="0" bIns="0" rtlCol="0" anchor="t">
            <a:spAutoFit/>
          </a:bodyPr>
          <a:lstStyle/>
          <a:p>
            <a:pPr algn="l">
              <a:lnSpc>
                <a:spcPts val="3000"/>
              </a:lnSpc>
            </a:pPr>
            <a:r>
              <a:rPr lang="en-US" sz="2000" dirty="0">
                <a:solidFill>
                  <a:srgbClr val="000000"/>
                </a:solidFill>
                <a:latin typeface="Aileron"/>
                <a:ea typeface="Aileron"/>
                <a:cs typeface="Aileron"/>
                <a:sym typeface="Aileron"/>
              </a:rPr>
              <a:t>How does X affect Y?</a:t>
            </a:r>
          </a:p>
        </p:txBody>
      </p:sp>
      <p:sp>
        <p:nvSpPr>
          <p:cNvPr id="48" name="TextBox 48"/>
          <p:cNvSpPr txBox="1"/>
          <p:nvPr/>
        </p:nvSpPr>
        <p:spPr>
          <a:xfrm>
            <a:off x="15228197" y="9257616"/>
            <a:ext cx="2747244" cy="752475"/>
          </a:xfrm>
          <a:prstGeom prst="rect">
            <a:avLst/>
          </a:prstGeom>
        </p:spPr>
        <p:txBody>
          <a:bodyPr lIns="0" tIns="0" rIns="0" bIns="0" rtlCol="0" anchor="t">
            <a:spAutoFit/>
          </a:bodyPr>
          <a:lstStyle/>
          <a:p>
            <a:pPr algn="l">
              <a:lnSpc>
                <a:spcPts val="3000"/>
              </a:lnSpc>
            </a:pPr>
            <a:r>
              <a:rPr lang="en-US" sz="2000" dirty="0">
                <a:solidFill>
                  <a:srgbClr val="000000"/>
                </a:solidFill>
                <a:latin typeface="Aileron"/>
                <a:ea typeface="Aileron"/>
                <a:cs typeface="Aileron"/>
                <a:sym typeface="Aileron"/>
              </a:rPr>
              <a:t>What are the barriers to and/or drivers of...</a:t>
            </a:r>
          </a:p>
        </p:txBody>
      </p:sp>
      <p:sp>
        <p:nvSpPr>
          <p:cNvPr id="49" name="TextBox 49"/>
          <p:cNvSpPr txBox="1"/>
          <p:nvPr/>
        </p:nvSpPr>
        <p:spPr>
          <a:xfrm>
            <a:off x="15617845" y="962025"/>
            <a:ext cx="1967948" cy="371475"/>
          </a:xfrm>
          <a:prstGeom prst="rect">
            <a:avLst/>
          </a:prstGeom>
        </p:spPr>
        <p:txBody>
          <a:bodyPr lIns="0" tIns="0" rIns="0" bIns="0" rtlCol="0" anchor="t">
            <a:spAutoFit/>
          </a:bodyPr>
          <a:lstStyle/>
          <a:p>
            <a:pPr algn="l">
              <a:lnSpc>
                <a:spcPts val="3000"/>
              </a:lnSpc>
            </a:pPr>
            <a:r>
              <a:rPr lang="en-US" sz="2400" b="1">
                <a:solidFill>
                  <a:srgbClr val="000000"/>
                </a:solidFill>
                <a:latin typeface="Aileron Bold"/>
                <a:ea typeface="Aileron Bold"/>
                <a:cs typeface="Aileron Bold"/>
                <a:sym typeface="Aileron Bold"/>
              </a:rPr>
              <a:t>How...?</a:t>
            </a:r>
          </a:p>
        </p:txBody>
      </p:sp>
      <p:sp>
        <p:nvSpPr>
          <p:cNvPr id="50" name="TextBox 50"/>
          <p:cNvSpPr txBox="1"/>
          <p:nvPr/>
        </p:nvSpPr>
        <p:spPr>
          <a:xfrm>
            <a:off x="15617845" y="4157819"/>
            <a:ext cx="2638594" cy="752475"/>
          </a:xfrm>
          <a:prstGeom prst="rect">
            <a:avLst/>
          </a:prstGeom>
        </p:spPr>
        <p:txBody>
          <a:bodyPr lIns="0" tIns="0" rIns="0" bIns="0" rtlCol="0" anchor="t">
            <a:spAutoFit/>
          </a:bodyPr>
          <a:lstStyle/>
          <a:p>
            <a:pPr algn="l">
              <a:lnSpc>
                <a:spcPts val="3000"/>
              </a:lnSpc>
            </a:pPr>
            <a:r>
              <a:rPr lang="en-US" sz="2000" dirty="0">
                <a:solidFill>
                  <a:srgbClr val="000000"/>
                </a:solidFill>
                <a:latin typeface="Aileron"/>
                <a:ea typeface="Aileron"/>
                <a:cs typeface="Aileron"/>
                <a:sym typeface="Aileron"/>
              </a:rPr>
              <a:t>What factors influence...</a:t>
            </a:r>
          </a:p>
        </p:txBody>
      </p:sp>
      <p:sp>
        <p:nvSpPr>
          <p:cNvPr id="51" name="TextBox 51"/>
          <p:cNvSpPr txBox="1"/>
          <p:nvPr/>
        </p:nvSpPr>
        <p:spPr>
          <a:xfrm>
            <a:off x="15246126" y="6734763"/>
            <a:ext cx="2971912" cy="752475"/>
          </a:xfrm>
          <a:prstGeom prst="rect">
            <a:avLst/>
          </a:prstGeom>
        </p:spPr>
        <p:txBody>
          <a:bodyPr lIns="0" tIns="0" rIns="0" bIns="0" rtlCol="0" anchor="t">
            <a:spAutoFit/>
          </a:bodyPr>
          <a:lstStyle/>
          <a:p>
            <a:pPr algn="l">
              <a:lnSpc>
                <a:spcPts val="3000"/>
              </a:lnSpc>
            </a:pPr>
            <a:r>
              <a:rPr lang="en-US" sz="2000" dirty="0">
                <a:solidFill>
                  <a:srgbClr val="000000"/>
                </a:solidFill>
                <a:latin typeface="Aileron"/>
                <a:ea typeface="Aileron"/>
                <a:cs typeface="Aileron"/>
                <a:sym typeface="Aileron"/>
              </a:rPr>
              <a:t>What are the notable gaps in...</a:t>
            </a:r>
          </a:p>
        </p:txBody>
      </p:sp>
      <p:sp>
        <p:nvSpPr>
          <p:cNvPr id="52" name="TextBox 52"/>
          <p:cNvSpPr txBox="1"/>
          <p:nvPr/>
        </p:nvSpPr>
        <p:spPr>
          <a:xfrm>
            <a:off x="15268838" y="8066991"/>
            <a:ext cx="2796423" cy="752475"/>
          </a:xfrm>
          <a:prstGeom prst="rect">
            <a:avLst/>
          </a:prstGeom>
        </p:spPr>
        <p:txBody>
          <a:bodyPr lIns="0" tIns="0" rIns="0" bIns="0" rtlCol="0" anchor="t">
            <a:spAutoFit/>
          </a:bodyPr>
          <a:lstStyle/>
          <a:p>
            <a:pPr algn="l">
              <a:lnSpc>
                <a:spcPts val="3000"/>
              </a:lnSpc>
            </a:pPr>
            <a:r>
              <a:rPr lang="en-US" sz="2000" dirty="0">
                <a:solidFill>
                  <a:srgbClr val="000000"/>
                </a:solidFill>
                <a:latin typeface="Aileron"/>
                <a:ea typeface="Aileron"/>
                <a:cs typeface="Aileron"/>
                <a:sym typeface="Aileron"/>
              </a:rPr>
              <a:t>What are the challenges and issues facing...</a:t>
            </a:r>
          </a:p>
        </p:txBody>
      </p:sp>
      <p:sp>
        <p:nvSpPr>
          <p:cNvPr id="53" name="TextBox 53"/>
          <p:cNvSpPr txBox="1"/>
          <p:nvPr/>
        </p:nvSpPr>
        <p:spPr>
          <a:xfrm>
            <a:off x="15291352" y="5630187"/>
            <a:ext cx="2751397" cy="752475"/>
          </a:xfrm>
          <a:prstGeom prst="rect">
            <a:avLst/>
          </a:prstGeom>
        </p:spPr>
        <p:txBody>
          <a:bodyPr lIns="0" tIns="0" rIns="0" bIns="0" rtlCol="0" anchor="t">
            <a:spAutoFit/>
          </a:bodyPr>
          <a:lstStyle/>
          <a:p>
            <a:pPr algn="l">
              <a:lnSpc>
                <a:spcPts val="3000"/>
              </a:lnSpc>
            </a:pPr>
            <a:r>
              <a:rPr lang="en-US" sz="2000" dirty="0">
                <a:solidFill>
                  <a:srgbClr val="000000"/>
                </a:solidFill>
                <a:latin typeface="Aileron"/>
                <a:ea typeface="Aileron"/>
                <a:cs typeface="Aileron"/>
                <a:sym typeface="Aileron"/>
              </a:rPr>
              <a:t>What is the best evidence for...</a:t>
            </a:r>
          </a:p>
        </p:txBody>
      </p:sp>
      <p:sp>
        <p:nvSpPr>
          <p:cNvPr id="54" name="TextBox 54"/>
          <p:cNvSpPr txBox="1"/>
          <p:nvPr/>
        </p:nvSpPr>
        <p:spPr>
          <a:xfrm>
            <a:off x="100580" y="6677533"/>
            <a:ext cx="2739795" cy="371475"/>
          </a:xfrm>
          <a:prstGeom prst="rect">
            <a:avLst/>
          </a:prstGeom>
        </p:spPr>
        <p:txBody>
          <a:bodyPr lIns="0" tIns="0" rIns="0" bIns="0" rtlCol="0" anchor="t">
            <a:spAutoFit/>
          </a:bodyPr>
          <a:lstStyle/>
          <a:p>
            <a:pPr algn="r">
              <a:lnSpc>
                <a:spcPts val="3000"/>
              </a:lnSpc>
            </a:pPr>
            <a:r>
              <a:rPr lang="en-US" sz="2000" dirty="0">
                <a:solidFill>
                  <a:srgbClr val="000000"/>
                </a:solidFill>
                <a:latin typeface="Aileron"/>
                <a:ea typeface="Aileron"/>
                <a:cs typeface="Aileron"/>
                <a:sym typeface="Aileron"/>
              </a:rPr>
              <a:t>What are the impacts of </a:t>
            </a:r>
          </a:p>
        </p:txBody>
      </p:sp>
      <p:sp>
        <p:nvSpPr>
          <p:cNvPr id="55" name="TextBox 55"/>
          <p:cNvSpPr txBox="1"/>
          <p:nvPr/>
        </p:nvSpPr>
        <p:spPr>
          <a:xfrm>
            <a:off x="193321" y="7695516"/>
            <a:ext cx="2647054" cy="359329"/>
          </a:xfrm>
          <a:prstGeom prst="rect">
            <a:avLst/>
          </a:prstGeom>
        </p:spPr>
        <p:txBody>
          <a:bodyPr wrap="square" lIns="0" tIns="0" rIns="0" bIns="0" rtlCol="0" anchor="t">
            <a:spAutoFit/>
          </a:bodyPr>
          <a:lstStyle/>
          <a:p>
            <a:pPr algn="r">
              <a:lnSpc>
                <a:spcPts val="3000"/>
              </a:lnSpc>
            </a:pPr>
            <a:r>
              <a:rPr lang="en-US" sz="2400" b="1" dirty="0">
                <a:solidFill>
                  <a:srgbClr val="000000"/>
                </a:solidFill>
                <a:latin typeface="Aileron Bold"/>
                <a:ea typeface="Aileron Bold"/>
                <a:cs typeface="Aileron Bold"/>
                <a:sym typeface="Aileron Bold"/>
              </a:rPr>
              <a:t>What works for....</a:t>
            </a:r>
          </a:p>
        </p:txBody>
      </p:sp>
      <p:sp>
        <p:nvSpPr>
          <p:cNvPr id="56" name="TextBox 56"/>
          <p:cNvSpPr txBox="1"/>
          <p:nvPr/>
        </p:nvSpPr>
        <p:spPr>
          <a:xfrm>
            <a:off x="168242" y="5425762"/>
            <a:ext cx="2675388" cy="752475"/>
          </a:xfrm>
          <a:prstGeom prst="rect">
            <a:avLst/>
          </a:prstGeom>
        </p:spPr>
        <p:txBody>
          <a:bodyPr lIns="0" tIns="0" rIns="0" bIns="0" rtlCol="0" anchor="t">
            <a:spAutoFit/>
          </a:bodyPr>
          <a:lstStyle/>
          <a:p>
            <a:pPr algn="r">
              <a:lnSpc>
                <a:spcPts val="3000"/>
              </a:lnSpc>
            </a:pPr>
            <a:r>
              <a:rPr lang="en-US" sz="2000" dirty="0">
                <a:solidFill>
                  <a:srgbClr val="000000"/>
                </a:solidFill>
                <a:latin typeface="Aileron"/>
                <a:ea typeface="Aileron"/>
                <a:cs typeface="Aileron"/>
                <a:sym typeface="Aileron"/>
              </a:rPr>
              <a:t>Which are the most effective strategies to...</a:t>
            </a:r>
          </a:p>
        </p:txBody>
      </p:sp>
      <p:sp>
        <p:nvSpPr>
          <p:cNvPr id="57" name="TextBox 57"/>
          <p:cNvSpPr txBox="1"/>
          <p:nvPr/>
        </p:nvSpPr>
        <p:spPr>
          <a:xfrm>
            <a:off x="187617" y="8669248"/>
            <a:ext cx="2562632" cy="752475"/>
          </a:xfrm>
          <a:prstGeom prst="rect">
            <a:avLst/>
          </a:prstGeom>
        </p:spPr>
        <p:txBody>
          <a:bodyPr lIns="0" tIns="0" rIns="0" bIns="0" rtlCol="0" anchor="t">
            <a:spAutoFit/>
          </a:bodyPr>
          <a:lstStyle/>
          <a:p>
            <a:pPr algn="r">
              <a:lnSpc>
                <a:spcPts val="3000"/>
              </a:lnSpc>
            </a:pPr>
            <a:r>
              <a:rPr lang="en-US" sz="2000" dirty="0">
                <a:solidFill>
                  <a:srgbClr val="000000"/>
                </a:solidFill>
                <a:latin typeface="Aileron"/>
                <a:ea typeface="Aileron"/>
                <a:cs typeface="Aileron"/>
                <a:sym typeface="Aileron"/>
              </a:rPr>
              <a:t>What are the benefits and opportunities of... </a:t>
            </a:r>
          </a:p>
        </p:txBody>
      </p:sp>
      <p:sp>
        <p:nvSpPr>
          <p:cNvPr id="58" name="TextBox 58"/>
          <p:cNvSpPr txBox="1"/>
          <p:nvPr/>
        </p:nvSpPr>
        <p:spPr>
          <a:xfrm>
            <a:off x="15617845" y="2913568"/>
            <a:ext cx="2747244" cy="752475"/>
          </a:xfrm>
          <a:prstGeom prst="rect">
            <a:avLst/>
          </a:prstGeom>
        </p:spPr>
        <p:txBody>
          <a:bodyPr lIns="0" tIns="0" rIns="0" bIns="0" rtlCol="0" anchor="t">
            <a:spAutoFit/>
          </a:bodyPr>
          <a:lstStyle/>
          <a:p>
            <a:pPr algn="l">
              <a:lnSpc>
                <a:spcPts val="3000"/>
              </a:lnSpc>
            </a:pPr>
            <a:r>
              <a:rPr lang="en-US" sz="2000">
                <a:solidFill>
                  <a:srgbClr val="000000"/>
                </a:solidFill>
                <a:latin typeface="Aileron"/>
                <a:ea typeface="Aileron"/>
                <a:cs typeface="Aileron"/>
                <a:sym typeface="Aileron"/>
              </a:rPr>
              <a:t>Is there a link between X and 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3360129" cy="2458993"/>
            <a:chOff x="0" y="0"/>
            <a:chExt cx="17813506" cy="3278657"/>
          </a:xfrm>
        </p:grpSpPr>
        <p:sp>
          <p:nvSpPr>
            <p:cNvPr id="3" name="TextBox 3"/>
            <p:cNvSpPr txBox="1"/>
            <p:nvPr/>
          </p:nvSpPr>
          <p:spPr>
            <a:xfrm>
              <a:off x="0" y="0"/>
              <a:ext cx="17813506" cy="2336712"/>
            </a:xfrm>
            <a:prstGeom prst="rect">
              <a:avLst/>
            </a:prstGeom>
          </p:spPr>
          <p:txBody>
            <a:bodyPr lIns="0" tIns="0" rIns="0" bIns="0" rtlCol="0" anchor="t">
              <a:spAutoFit/>
            </a:bodyPr>
            <a:lstStyle/>
            <a:p>
              <a:pPr marL="0" lvl="0" indent="0" algn="just">
                <a:lnSpc>
                  <a:spcPts val="6959"/>
                </a:lnSpc>
              </a:pPr>
              <a:r>
                <a:rPr lang="en-US" sz="5799" b="1" i="1" dirty="0">
                  <a:solidFill>
                    <a:srgbClr val="0F4662"/>
                  </a:solidFill>
                  <a:latin typeface="Cormorant Garamond Bold Italics"/>
                  <a:ea typeface="Cormorant Garamond Bold Italics"/>
                  <a:cs typeface="Cormorant Garamond Bold Italics"/>
                  <a:sym typeface="Cormorant Garamond Bold Italics"/>
                </a:rPr>
                <a:t>How current ARIs are framed - the government’s five priorities</a:t>
              </a:r>
            </a:p>
          </p:txBody>
        </p:sp>
        <p:sp>
          <p:nvSpPr>
            <p:cNvPr id="4" name="TextBox 4"/>
            <p:cNvSpPr txBox="1"/>
            <p:nvPr/>
          </p:nvSpPr>
          <p:spPr>
            <a:xfrm>
              <a:off x="0" y="2547349"/>
              <a:ext cx="17813506" cy="731308"/>
            </a:xfrm>
            <a:prstGeom prst="rect">
              <a:avLst/>
            </a:prstGeom>
          </p:spPr>
          <p:txBody>
            <a:bodyPr lIns="0" tIns="0" rIns="0" bIns="0" rtlCol="0" anchor="t">
              <a:spAutoFit/>
            </a:bodyPr>
            <a:lstStyle/>
            <a:p>
              <a:pPr marL="0" lvl="0" indent="0" algn="r">
                <a:lnSpc>
                  <a:spcPts val="4550"/>
                </a:lnSpc>
              </a:pPr>
              <a:endParaRPr/>
            </a:p>
          </p:txBody>
        </p:sp>
      </p:grpSp>
      <p:grpSp>
        <p:nvGrpSpPr>
          <p:cNvPr id="5" name="Group 5"/>
          <p:cNvGrpSpPr/>
          <p:nvPr/>
        </p:nvGrpSpPr>
        <p:grpSpPr>
          <a:xfrm>
            <a:off x="1028700" y="3819090"/>
            <a:ext cx="4741720" cy="1944179"/>
            <a:chOff x="0" y="0"/>
            <a:chExt cx="6322294" cy="2592239"/>
          </a:xfrm>
        </p:grpSpPr>
        <p:sp>
          <p:nvSpPr>
            <p:cNvPr id="6" name="TextBox 6"/>
            <p:cNvSpPr txBox="1"/>
            <p:nvPr/>
          </p:nvSpPr>
          <p:spPr>
            <a:xfrm>
              <a:off x="0" y="168429"/>
              <a:ext cx="6032068" cy="838610"/>
            </a:xfrm>
            <a:prstGeom prst="rect">
              <a:avLst/>
            </a:prstGeom>
          </p:spPr>
          <p:txBody>
            <a:bodyPr lIns="0" tIns="0" rIns="0" bIns="0" rtlCol="0" anchor="t">
              <a:spAutoFit/>
            </a:bodyPr>
            <a:lstStyle/>
            <a:p>
              <a:pPr algn="l">
                <a:lnSpc>
                  <a:spcPts val="5179"/>
                </a:lnSpc>
              </a:pPr>
              <a:r>
                <a:rPr lang="en-US" sz="3984" b="1" i="1">
                  <a:solidFill>
                    <a:srgbClr val="0F4662"/>
                  </a:solidFill>
                  <a:latin typeface="Cormorant Garamond Bold Italics"/>
                  <a:ea typeface="Cormorant Garamond Bold Italics"/>
                  <a:cs typeface="Cormorant Garamond Bold Italics"/>
                  <a:sym typeface="Cormorant Garamond Bold Italics"/>
                </a:rPr>
                <a:t>01</a:t>
              </a:r>
            </a:p>
          </p:txBody>
        </p:sp>
        <p:sp>
          <p:nvSpPr>
            <p:cNvPr id="7" name="TextBox 7"/>
            <p:cNvSpPr txBox="1"/>
            <p:nvPr/>
          </p:nvSpPr>
          <p:spPr>
            <a:xfrm>
              <a:off x="0" y="1161554"/>
              <a:ext cx="6032068" cy="1430685"/>
            </a:xfrm>
            <a:prstGeom prst="rect">
              <a:avLst/>
            </a:prstGeom>
          </p:spPr>
          <p:txBody>
            <a:bodyPr lIns="0" tIns="0" rIns="0" bIns="0" rtlCol="0" anchor="t">
              <a:spAutoFit/>
            </a:bodyPr>
            <a:lstStyle/>
            <a:p>
              <a:pPr marL="0" lvl="0" indent="0" algn="l">
                <a:lnSpc>
                  <a:spcPts val="4392"/>
                </a:lnSpc>
              </a:pPr>
              <a:r>
                <a:rPr lang="en-US" sz="3137">
                  <a:solidFill>
                    <a:srgbClr val="0F4662"/>
                  </a:solidFill>
                  <a:latin typeface="Open Sans"/>
                  <a:ea typeface="Open Sans"/>
                  <a:cs typeface="Open Sans"/>
                  <a:sym typeface="Open Sans"/>
                </a:rPr>
                <a:t>Kickstart economic growth</a:t>
              </a:r>
            </a:p>
          </p:txBody>
        </p:sp>
        <p:sp>
          <p:nvSpPr>
            <p:cNvPr id="8" name="AutoShape 8"/>
            <p:cNvSpPr/>
            <p:nvPr/>
          </p:nvSpPr>
          <p:spPr>
            <a:xfrm>
              <a:off x="0" y="7115"/>
              <a:ext cx="6322294" cy="0"/>
            </a:xfrm>
            <a:prstGeom prst="line">
              <a:avLst/>
            </a:prstGeom>
            <a:ln w="14230" cap="rnd">
              <a:solidFill>
                <a:srgbClr val="0F4662"/>
              </a:solidFill>
              <a:prstDash val="solid"/>
              <a:headEnd type="none" w="sm" len="sm"/>
              <a:tailEnd type="none" w="sm" len="sm"/>
            </a:ln>
          </p:spPr>
          <p:txBody>
            <a:bodyPr/>
            <a:lstStyle/>
            <a:p>
              <a:endParaRPr lang="fr-FR"/>
            </a:p>
          </p:txBody>
        </p:sp>
      </p:grpSp>
      <p:grpSp>
        <p:nvGrpSpPr>
          <p:cNvPr id="9" name="Group 9"/>
          <p:cNvGrpSpPr/>
          <p:nvPr/>
        </p:nvGrpSpPr>
        <p:grpSpPr>
          <a:xfrm>
            <a:off x="1028700" y="6482728"/>
            <a:ext cx="4741720" cy="1921673"/>
            <a:chOff x="0" y="0"/>
            <a:chExt cx="6322294" cy="2562230"/>
          </a:xfrm>
        </p:grpSpPr>
        <p:sp>
          <p:nvSpPr>
            <p:cNvPr id="10" name="TextBox 10"/>
            <p:cNvSpPr txBox="1"/>
            <p:nvPr/>
          </p:nvSpPr>
          <p:spPr>
            <a:xfrm>
              <a:off x="0" y="175865"/>
              <a:ext cx="6032068" cy="812098"/>
            </a:xfrm>
            <a:prstGeom prst="rect">
              <a:avLst/>
            </a:prstGeom>
          </p:spPr>
          <p:txBody>
            <a:bodyPr lIns="0" tIns="0" rIns="0" bIns="0" rtlCol="0" anchor="t">
              <a:spAutoFit/>
            </a:bodyPr>
            <a:lstStyle/>
            <a:p>
              <a:pPr algn="l">
                <a:lnSpc>
                  <a:spcPts val="5034"/>
                </a:lnSpc>
              </a:pPr>
              <a:r>
                <a:rPr lang="en-US" sz="3872" b="1" i="1">
                  <a:solidFill>
                    <a:srgbClr val="0F4662"/>
                  </a:solidFill>
                  <a:latin typeface="Cormorant Garamond Bold Italics"/>
                  <a:ea typeface="Cormorant Garamond Bold Italics"/>
                  <a:cs typeface="Cormorant Garamond Bold Italics"/>
                  <a:sym typeface="Cormorant Garamond Bold Italics"/>
                </a:rPr>
                <a:t>04</a:t>
              </a:r>
            </a:p>
          </p:txBody>
        </p:sp>
        <p:sp>
          <p:nvSpPr>
            <p:cNvPr id="11" name="TextBox 11"/>
            <p:cNvSpPr txBox="1"/>
            <p:nvPr/>
          </p:nvSpPr>
          <p:spPr>
            <a:xfrm>
              <a:off x="0" y="1131546"/>
              <a:ext cx="6032068" cy="1430685"/>
            </a:xfrm>
            <a:prstGeom prst="rect">
              <a:avLst/>
            </a:prstGeom>
          </p:spPr>
          <p:txBody>
            <a:bodyPr lIns="0" tIns="0" rIns="0" bIns="0" rtlCol="0" anchor="t">
              <a:spAutoFit/>
            </a:bodyPr>
            <a:lstStyle/>
            <a:p>
              <a:pPr marL="0" lvl="0" indent="0" algn="l">
                <a:lnSpc>
                  <a:spcPts val="4392"/>
                </a:lnSpc>
              </a:pPr>
              <a:r>
                <a:rPr lang="en-US" sz="3137">
                  <a:solidFill>
                    <a:srgbClr val="0F4662"/>
                  </a:solidFill>
                  <a:latin typeface="Open Sans"/>
                  <a:ea typeface="Open Sans"/>
                  <a:cs typeface="Open Sans"/>
                  <a:sym typeface="Open Sans"/>
                </a:rPr>
                <a:t>Break down the barriers to opportunity</a:t>
              </a:r>
            </a:p>
          </p:txBody>
        </p:sp>
        <p:sp>
          <p:nvSpPr>
            <p:cNvPr id="12" name="AutoShape 12"/>
            <p:cNvSpPr/>
            <p:nvPr/>
          </p:nvSpPr>
          <p:spPr>
            <a:xfrm>
              <a:off x="0" y="7115"/>
              <a:ext cx="6322294" cy="0"/>
            </a:xfrm>
            <a:prstGeom prst="line">
              <a:avLst/>
            </a:prstGeom>
            <a:ln w="14230" cap="rnd">
              <a:solidFill>
                <a:srgbClr val="0F4662"/>
              </a:solidFill>
              <a:prstDash val="solid"/>
              <a:headEnd type="none" w="sm" len="sm"/>
              <a:tailEnd type="none" w="sm" len="sm"/>
            </a:ln>
          </p:spPr>
          <p:txBody>
            <a:bodyPr/>
            <a:lstStyle/>
            <a:p>
              <a:endParaRPr lang="fr-FR"/>
            </a:p>
          </p:txBody>
        </p:sp>
      </p:grpSp>
      <p:grpSp>
        <p:nvGrpSpPr>
          <p:cNvPr id="13" name="Group 13"/>
          <p:cNvGrpSpPr/>
          <p:nvPr/>
        </p:nvGrpSpPr>
        <p:grpSpPr>
          <a:xfrm>
            <a:off x="6455630" y="3824426"/>
            <a:ext cx="4741720" cy="1997016"/>
            <a:chOff x="0" y="7115"/>
            <a:chExt cx="6322294" cy="2662687"/>
          </a:xfrm>
        </p:grpSpPr>
        <p:sp>
          <p:nvSpPr>
            <p:cNvPr id="14" name="TextBox 14"/>
            <p:cNvSpPr txBox="1"/>
            <p:nvPr/>
          </p:nvSpPr>
          <p:spPr>
            <a:xfrm>
              <a:off x="0" y="168429"/>
              <a:ext cx="6032068" cy="891759"/>
            </a:xfrm>
            <a:prstGeom prst="rect">
              <a:avLst/>
            </a:prstGeom>
          </p:spPr>
          <p:txBody>
            <a:bodyPr lIns="0" tIns="0" rIns="0" bIns="0" rtlCol="0" anchor="t">
              <a:spAutoFit/>
            </a:bodyPr>
            <a:lstStyle/>
            <a:p>
              <a:pPr algn="l">
                <a:lnSpc>
                  <a:spcPts val="5471"/>
                </a:lnSpc>
              </a:pPr>
              <a:r>
                <a:rPr lang="en-US" sz="4208" b="1" i="1">
                  <a:solidFill>
                    <a:srgbClr val="0F4662"/>
                  </a:solidFill>
                  <a:latin typeface="Cormorant Garamond Bold Italics"/>
                  <a:ea typeface="Cormorant Garamond Bold Italics"/>
                  <a:cs typeface="Cormorant Garamond Bold Italics"/>
                  <a:sym typeface="Cormorant Garamond Bold Italics"/>
                </a:rPr>
                <a:t>02</a:t>
              </a:r>
            </a:p>
          </p:txBody>
        </p:sp>
        <p:sp>
          <p:nvSpPr>
            <p:cNvPr id="15" name="TextBox 15"/>
            <p:cNvSpPr txBox="1"/>
            <p:nvPr/>
          </p:nvSpPr>
          <p:spPr>
            <a:xfrm>
              <a:off x="0" y="1214704"/>
              <a:ext cx="6322294" cy="1455098"/>
            </a:xfrm>
            <a:prstGeom prst="rect">
              <a:avLst/>
            </a:prstGeom>
          </p:spPr>
          <p:txBody>
            <a:bodyPr lIns="0" tIns="0" rIns="0" bIns="0" rtlCol="0" anchor="t">
              <a:spAutoFit/>
            </a:bodyPr>
            <a:lstStyle/>
            <a:p>
              <a:pPr marL="0" lvl="0" indent="0" algn="l">
                <a:lnSpc>
                  <a:spcPts val="4392"/>
                </a:lnSpc>
              </a:pPr>
              <a:r>
                <a:rPr lang="en-US" sz="3137" dirty="0">
                  <a:solidFill>
                    <a:srgbClr val="0F4662"/>
                  </a:solidFill>
                  <a:latin typeface="Open Sans"/>
                  <a:ea typeface="Open Sans"/>
                  <a:cs typeface="Open Sans"/>
                  <a:sym typeface="Open Sans"/>
                </a:rPr>
                <a:t>Build an NHS fit for the future</a:t>
              </a:r>
            </a:p>
          </p:txBody>
        </p:sp>
        <p:sp>
          <p:nvSpPr>
            <p:cNvPr id="16" name="AutoShape 16"/>
            <p:cNvSpPr/>
            <p:nvPr/>
          </p:nvSpPr>
          <p:spPr>
            <a:xfrm>
              <a:off x="0" y="7115"/>
              <a:ext cx="6322294" cy="0"/>
            </a:xfrm>
            <a:prstGeom prst="line">
              <a:avLst/>
            </a:prstGeom>
            <a:ln w="14230" cap="rnd">
              <a:solidFill>
                <a:srgbClr val="0F4662"/>
              </a:solidFill>
              <a:prstDash val="solid"/>
              <a:headEnd type="none" w="sm" len="sm"/>
              <a:tailEnd type="none" w="sm" len="sm"/>
            </a:ln>
          </p:spPr>
          <p:txBody>
            <a:bodyPr/>
            <a:lstStyle/>
            <a:p>
              <a:endParaRPr lang="fr-FR"/>
            </a:p>
          </p:txBody>
        </p:sp>
      </p:grpSp>
      <p:grpSp>
        <p:nvGrpSpPr>
          <p:cNvPr id="17" name="Group 17"/>
          <p:cNvGrpSpPr/>
          <p:nvPr/>
        </p:nvGrpSpPr>
        <p:grpSpPr>
          <a:xfrm>
            <a:off x="6455630" y="6482728"/>
            <a:ext cx="4741720" cy="1921673"/>
            <a:chOff x="0" y="0"/>
            <a:chExt cx="6322294" cy="2562230"/>
          </a:xfrm>
        </p:grpSpPr>
        <p:sp>
          <p:nvSpPr>
            <p:cNvPr id="18" name="TextBox 18"/>
            <p:cNvSpPr txBox="1"/>
            <p:nvPr/>
          </p:nvSpPr>
          <p:spPr>
            <a:xfrm>
              <a:off x="0" y="175865"/>
              <a:ext cx="6032068" cy="812098"/>
            </a:xfrm>
            <a:prstGeom prst="rect">
              <a:avLst/>
            </a:prstGeom>
          </p:spPr>
          <p:txBody>
            <a:bodyPr lIns="0" tIns="0" rIns="0" bIns="0" rtlCol="0" anchor="t">
              <a:spAutoFit/>
            </a:bodyPr>
            <a:lstStyle/>
            <a:p>
              <a:pPr algn="l">
                <a:lnSpc>
                  <a:spcPts val="5034"/>
                </a:lnSpc>
              </a:pPr>
              <a:r>
                <a:rPr lang="en-US" sz="3872" b="1" i="1">
                  <a:solidFill>
                    <a:srgbClr val="0F4662"/>
                  </a:solidFill>
                  <a:latin typeface="Cormorant Garamond Bold Italics"/>
                  <a:ea typeface="Cormorant Garamond Bold Italics"/>
                  <a:cs typeface="Cormorant Garamond Bold Italics"/>
                  <a:sym typeface="Cormorant Garamond Bold Italics"/>
                </a:rPr>
                <a:t>05</a:t>
              </a:r>
            </a:p>
          </p:txBody>
        </p:sp>
        <p:sp>
          <p:nvSpPr>
            <p:cNvPr id="19" name="TextBox 19"/>
            <p:cNvSpPr txBox="1"/>
            <p:nvPr/>
          </p:nvSpPr>
          <p:spPr>
            <a:xfrm>
              <a:off x="0" y="1131546"/>
              <a:ext cx="6032068" cy="1430685"/>
            </a:xfrm>
            <a:prstGeom prst="rect">
              <a:avLst/>
            </a:prstGeom>
          </p:spPr>
          <p:txBody>
            <a:bodyPr lIns="0" tIns="0" rIns="0" bIns="0" rtlCol="0" anchor="t">
              <a:spAutoFit/>
            </a:bodyPr>
            <a:lstStyle/>
            <a:p>
              <a:pPr marL="0" lvl="0" indent="0" algn="l">
                <a:lnSpc>
                  <a:spcPts val="4392"/>
                </a:lnSpc>
              </a:pPr>
              <a:r>
                <a:rPr lang="en-US" sz="3137">
                  <a:solidFill>
                    <a:srgbClr val="0F4662"/>
                  </a:solidFill>
                  <a:latin typeface="Open Sans"/>
                  <a:ea typeface="Open Sans"/>
                  <a:cs typeface="Open Sans"/>
                  <a:sym typeface="Open Sans"/>
                </a:rPr>
                <a:t>Make Britain a clean energy superpower</a:t>
              </a:r>
            </a:p>
          </p:txBody>
        </p:sp>
        <p:sp>
          <p:nvSpPr>
            <p:cNvPr id="20" name="AutoShape 20"/>
            <p:cNvSpPr/>
            <p:nvPr/>
          </p:nvSpPr>
          <p:spPr>
            <a:xfrm>
              <a:off x="0" y="7115"/>
              <a:ext cx="6322294" cy="0"/>
            </a:xfrm>
            <a:prstGeom prst="line">
              <a:avLst/>
            </a:prstGeom>
            <a:ln w="14230" cap="rnd">
              <a:solidFill>
                <a:srgbClr val="0F4662"/>
              </a:solidFill>
              <a:prstDash val="solid"/>
              <a:headEnd type="none" w="sm" len="sm"/>
              <a:tailEnd type="none" w="sm" len="sm"/>
            </a:ln>
          </p:spPr>
          <p:txBody>
            <a:bodyPr/>
            <a:lstStyle/>
            <a:p>
              <a:endParaRPr lang="fr-FR"/>
            </a:p>
          </p:txBody>
        </p:sp>
      </p:grpSp>
      <p:grpSp>
        <p:nvGrpSpPr>
          <p:cNvPr id="21" name="Group 21"/>
          <p:cNvGrpSpPr/>
          <p:nvPr/>
        </p:nvGrpSpPr>
        <p:grpSpPr>
          <a:xfrm>
            <a:off x="11798394" y="3819090"/>
            <a:ext cx="4741720" cy="1369376"/>
            <a:chOff x="0" y="0"/>
            <a:chExt cx="6322294" cy="1825835"/>
          </a:xfrm>
        </p:grpSpPr>
        <p:sp>
          <p:nvSpPr>
            <p:cNvPr id="22" name="TextBox 22"/>
            <p:cNvSpPr txBox="1"/>
            <p:nvPr/>
          </p:nvSpPr>
          <p:spPr>
            <a:xfrm>
              <a:off x="0" y="168429"/>
              <a:ext cx="6032068" cy="812098"/>
            </a:xfrm>
            <a:prstGeom prst="rect">
              <a:avLst/>
            </a:prstGeom>
          </p:spPr>
          <p:txBody>
            <a:bodyPr lIns="0" tIns="0" rIns="0" bIns="0" rtlCol="0" anchor="t">
              <a:spAutoFit/>
            </a:bodyPr>
            <a:lstStyle/>
            <a:p>
              <a:pPr algn="l">
                <a:lnSpc>
                  <a:spcPts val="5034"/>
                </a:lnSpc>
              </a:pPr>
              <a:r>
                <a:rPr lang="en-US" sz="3872" b="1" i="1">
                  <a:solidFill>
                    <a:srgbClr val="0F4662"/>
                  </a:solidFill>
                  <a:latin typeface="Cormorant Garamond Bold Italics"/>
                  <a:ea typeface="Cormorant Garamond Bold Italics"/>
                  <a:cs typeface="Cormorant Garamond Bold Italics"/>
                  <a:sym typeface="Cormorant Garamond Bold Italics"/>
                </a:rPr>
                <a:t>03</a:t>
              </a:r>
            </a:p>
          </p:txBody>
        </p:sp>
        <p:sp>
          <p:nvSpPr>
            <p:cNvPr id="23" name="TextBox 23"/>
            <p:cNvSpPr txBox="1"/>
            <p:nvPr/>
          </p:nvSpPr>
          <p:spPr>
            <a:xfrm>
              <a:off x="0" y="1135041"/>
              <a:ext cx="6032068" cy="690793"/>
            </a:xfrm>
            <a:prstGeom prst="rect">
              <a:avLst/>
            </a:prstGeom>
          </p:spPr>
          <p:txBody>
            <a:bodyPr lIns="0" tIns="0" rIns="0" bIns="0" rtlCol="0" anchor="t">
              <a:spAutoFit/>
            </a:bodyPr>
            <a:lstStyle/>
            <a:p>
              <a:pPr marL="0" lvl="0" indent="0" algn="l">
                <a:lnSpc>
                  <a:spcPts val="4392"/>
                </a:lnSpc>
              </a:pPr>
              <a:r>
                <a:rPr lang="en-US" sz="3137">
                  <a:solidFill>
                    <a:srgbClr val="0F4662"/>
                  </a:solidFill>
                  <a:latin typeface="Open Sans"/>
                  <a:ea typeface="Open Sans"/>
                  <a:cs typeface="Open Sans"/>
                  <a:sym typeface="Open Sans"/>
                </a:rPr>
                <a:t>Safer streets</a:t>
              </a:r>
            </a:p>
          </p:txBody>
        </p:sp>
        <p:sp>
          <p:nvSpPr>
            <p:cNvPr id="24" name="AutoShape 24"/>
            <p:cNvSpPr/>
            <p:nvPr/>
          </p:nvSpPr>
          <p:spPr>
            <a:xfrm>
              <a:off x="0" y="7115"/>
              <a:ext cx="6322294" cy="0"/>
            </a:xfrm>
            <a:prstGeom prst="line">
              <a:avLst/>
            </a:prstGeom>
            <a:ln w="14230" cap="rnd">
              <a:solidFill>
                <a:srgbClr val="0F4662"/>
              </a:solidFill>
              <a:prstDash val="solid"/>
              <a:headEnd type="none" w="sm" len="sm"/>
              <a:tailEnd type="none" w="sm" len="sm"/>
            </a:ln>
          </p:spPr>
          <p:txBody>
            <a:bodyPr/>
            <a:lstStyle/>
            <a:p>
              <a:endParaRPr lang="fr-FR"/>
            </a:p>
          </p:txBody>
        </p:sp>
      </p:grpSp>
      <p:sp>
        <p:nvSpPr>
          <p:cNvPr id="25" name="ZoneTexte 24">
            <a:extLst>
              <a:ext uri="{FF2B5EF4-FFF2-40B4-BE49-F238E27FC236}">
                <a16:creationId xmlns:a16="http://schemas.microsoft.com/office/drawing/2014/main" id="{078A156B-8E4D-B484-2ECE-AE75B4FCECB4}"/>
              </a:ext>
            </a:extLst>
          </p:cNvPr>
          <p:cNvSpPr txBox="1"/>
          <p:nvPr/>
        </p:nvSpPr>
        <p:spPr>
          <a:xfrm>
            <a:off x="14169254" y="9486900"/>
            <a:ext cx="3966346" cy="461665"/>
          </a:xfrm>
          <a:prstGeom prst="rect">
            <a:avLst/>
          </a:prstGeom>
          <a:noFill/>
        </p:spPr>
        <p:txBody>
          <a:bodyPr wrap="square" rtlCol="0">
            <a:spAutoFit/>
          </a:bodyPr>
          <a:lstStyle/>
          <a:p>
            <a:r>
              <a:rPr lang="fr-FR" sz="2400" dirty="0">
                <a:hlinkClick r:id="rId3"/>
              </a:rPr>
              <a:t>https://www.gov.uk/missions</a:t>
            </a:r>
            <a:r>
              <a:rPr lang="fr-FR" sz="2400" dirty="0"/>
              <a:t> </a:t>
            </a:r>
          </a:p>
        </p:txBody>
      </p:sp>
      <p:pic>
        <p:nvPicPr>
          <p:cNvPr id="26" name="Graphic 25">
            <a:hlinkClick r:id="rId4"/>
            <a:extLst>
              <a:ext uri="{FF2B5EF4-FFF2-40B4-BE49-F238E27FC236}">
                <a16:creationId xmlns:a16="http://schemas.microsoft.com/office/drawing/2014/main" id="{5995434A-CC14-5537-F1B9-CEEC610B5F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6400" y="317089"/>
            <a:ext cx="1149300" cy="11138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9628395" y="4705277"/>
            <a:ext cx="319604" cy="285896"/>
          </a:xfrm>
          <a:prstGeom prst="rect">
            <a:avLst/>
          </a:prstGeom>
          <a:solidFill>
            <a:srgbClr val="231815">
              <a:alpha val="19608"/>
            </a:srgbClr>
          </a:solidFill>
        </p:spPr>
        <p:txBody>
          <a:bodyPr/>
          <a:lstStyle/>
          <a:p>
            <a:endParaRPr lang="fr-FR"/>
          </a:p>
        </p:txBody>
      </p:sp>
      <p:sp>
        <p:nvSpPr>
          <p:cNvPr id="3" name="AutoShape 3"/>
          <p:cNvSpPr/>
          <p:nvPr/>
        </p:nvSpPr>
        <p:spPr>
          <a:xfrm>
            <a:off x="9628395" y="6207665"/>
            <a:ext cx="319604" cy="285896"/>
          </a:xfrm>
          <a:prstGeom prst="rect">
            <a:avLst/>
          </a:prstGeom>
          <a:solidFill>
            <a:srgbClr val="231815">
              <a:alpha val="19608"/>
            </a:srgbClr>
          </a:solidFill>
        </p:spPr>
        <p:txBody>
          <a:bodyPr/>
          <a:lstStyle/>
          <a:p>
            <a:endParaRPr lang="fr-FR"/>
          </a:p>
        </p:txBody>
      </p:sp>
      <p:sp>
        <p:nvSpPr>
          <p:cNvPr id="4" name="TextBox 4"/>
          <p:cNvSpPr txBox="1">
            <a:spLocks noGrp="1"/>
          </p:cNvSpPr>
          <p:nvPr>
            <p:ph type="title" idx="4294967295"/>
          </p:nvPr>
        </p:nvSpPr>
        <p:spPr>
          <a:xfrm>
            <a:off x="1028700" y="1549761"/>
            <a:ext cx="6370994" cy="20287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067"/>
              </a:lnSpc>
              <a:spcBef>
                <a:spcPts val="0"/>
              </a:spcBef>
              <a:spcAft>
                <a:spcPts val="0"/>
              </a:spcAft>
              <a:buClrTx/>
              <a:buSzTx/>
              <a:buFontTx/>
              <a:buNone/>
              <a:tabLst/>
              <a:defRPr/>
            </a:pPr>
            <a:r>
              <a:rPr kumimoji="0" lang="en-US" sz="6723"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Responding to ARIs - First Contact</a:t>
            </a:r>
          </a:p>
        </p:txBody>
      </p:sp>
      <p:sp>
        <p:nvSpPr>
          <p:cNvPr id="5" name="TextBox 5"/>
          <p:cNvSpPr txBox="1"/>
          <p:nvPr/>
        </p:nvSpPr>
        <p:spPr>
          <a:xfrm>
            <a:off x="11135284" y="1183761"/>
            <a:ext cx="6124016" cy="990534"/>
          </a:xfrm>
          <a:prstGeom prst="rect">
            <a:avLst/>
          </a:prstGeom>
        </p:spPr>
        <p:txBody>
          <a:bodyPr lIns="0" tIns="0" rIns="0" bIns="0" rtlCol="0" anchor="t">
            <a:spAutoFit/>
          </a:bodyPr>
          <a:lstStyle/>
          <a:p>
            <a:pPr marL="0" lvl="0" indent="0" algn="l">
              <a:lnSpc>
                <a:spcPts val="3900"/>
              </a:lnSpc>
            </a:pPr>
            <a:r>
              <a:rPr lang="en-US" sz="3000" dirty="0">
                <a:solidFill>
                  <a:srgbClr val="000000"/>
                </a:solidFill>
                <a:latin typeface="Quicksand 2"/>
                <a:ea typeface="Quicksand 2"/>
                <a:cs typeface="Quicksand 2"/>
                <a:sym typeface="Quicksand 2"/>
              </a:rPr>
              <a:t>Email address provided on specific ARI’s page – Things to mention:</a:t>
            </a:r>
          </a:p>
        </p:txBody>
      </p:sp>
      <p:sp>
        <p:nvSpPr>
          <p:cNvPr id="6" name="TextBox 6"/>
          <p:cNvSpPr txBox="1"/>
          <p:nvPr/>
        </p:nvSpPr>
        <p:spPr>
          <a:xfrm>
            <a:off x="11197468" y="2831520"/>
            <a:ext cx="6061832" cy="967573"/>
          </a:xfrm>
          <a:prstGeom prst="rect">
            <a:avLst/>
          </a:prstGeom>
        </p:spPr>
        <p:txBody>
          <a:bodyPr lIns="0" tIns="0" rIns="0" bIns="0" rtlCol="0" anchor="t">
            <a:spAutoFit/>
          </a:bodyPr>
          <a:lstStyle/>
          <a:p>
            <a:pPr marL="0" lvl="0" indent="0" algn="l">
              <a:lnSpc>
                <a:spcPts val="3900"/>
              </a:lnSpc>
            </a:pPr>
            <a:r>
              <a:rPr lang="en-US" sz="3000" dirty="0">
                <a:solidFill>
                  <a:srgbClr val="000000"/>
                </a:solidFill>
                <a:latin typeface="Quicksand 2"/>
                <a:ea typeface="Quicksand 2"/>
                <a:cs typeface="Quicksand 2"/>
                <a:sym typeface="Quicksand 2"/>
              </a:rPr>
              <a:t>Your </a:t>
            </a:r>
            <a:r>
              <a:rPr lang="en-US" sz="3000" dirty="0" err="1">
                <a:solidFill>
                  <a:srgbClr val="000000"/>
                </a:solidFill>
                <a:latin typeface="Quicksand 2"/>
                <a:ea typeface="Quicksand 2"/>
                <a:cs typeface="Quicksand 2"/>
                <a:sym typeface="Quicksand 2"/>
              </a:rPr>
              <a:t>organisation</a:t>
            </a:r>
            <a:r>
              <a:rPr lang="en-US" sz="3000" dirty="0">
                <a:solidFill>
                  <a:srgbClr val="000000"/>
                </a:solidFill>
                <a:latin typeface="Quicksand 2"/>
                <a:ea typeface="Quicksand 2"/>
                <a:cs typeface="Quicksand 2"/>
                <a:sym typeface="Quicksand 2"/>
              </a:rPr>
              <a:t>, role, career stage</a:t>
            </a:r>
          </a:p>
        </p:txBody>
      </p:sp>
      <p:sp>
        <p:nvSpPr>
          <p:cNvPr id="7" name="TextBox 7"/>
          <p:cNvSpPr txBox="1"/>
          <p:nvPr/>
        </p:nvSpPr>
        <p:spPr>
          <a:xfrm>
            <a:off x="11197468" y="4229223"/>
            <a:ext cx="6562994" cy="967573"/>
          </a:xfrm>
          <a:prstGeom prst="rect">
            <a:avLst/>
          </a:prstGeom>
        </p:spPr>
        <p:txBody>
          <a:bodyPr lIns="0" tIns="0" rIns="0" bIns="0" rtlCol="0" anchor="t">
            <a:spAutoFit/>
          </a:bodyPr>
          <a:lstStyle/>
          <a:p>
            <a:pPr marL="0" lvl="0" indent="0" algn="l">
              <a:lnSpc>
                <a:spcPts val="3900"/>
              </a:lnSpc>
            </a:pPr>
            <a:r>
              <a:rPr lang="en-US" sz="3000" dirty="0">
                <a:solidFill>
                  <a:srgbClr val="000000"/>
                </a:solidFill>
                <a:latin typeface="Quicksand 2"/>
                <a:ea typeface="Quicksand 2"/>
                <a:cs typeface="Quicksand 2"/>
                <a:sym typeface="Quicksand 2"/>
              </a:rPr>
              <a:t>What your research is about – what you found – what you recommend </a:t>
            </a:r>
          </a:p>
        </p:txBody>
      </p:sp>
      <p:sp>
        <p:nvSpPr>
          <p:cNvPr id="8" name="TextBox 8"/>
          <p:cNvSpPr txBox="1"/>
          <p:nvPr/>
        </p:nvSpPr>
        <p:spPr>
          <a:xfrm>
            <a:off x="11197468" y="5978296"/>
            <a:ext cx="6061832" cy="1485801"/>
          </a:xfrm>
          <a:prstGeom prst="rect">
            <a:avLst/>
          </a:prstGeom>
        </p:spPr>
        <p:txBody>
          <a:bodyPr lIns="0" tIns="0" rIns="0" bIns="0" rtlCol="0" anchor="t">
            <a:spAutoFit/>
          </a:bodyPr>
          <a:lstStyle/>
          <a:p>
            <a:pPr marL="0" lvl="0" indent="0" algn="l">
              <a:lnSpc>
                <a:spcPts val="3900"/>
              </a:lnSpc>
            </a:pPr>
            <a:r>
              <a:rPr lang="en-US" sz="3000" dirty="0">
                <a:solidFill>
                  <a:srgbClr val="000000"/>
                </a:solidFill>
                <a:latin typeface="Quicksand 2"/>
                <a:ea typeface="Quicksand 2"/>
                <a:cs typeface="Quicksand 2"/>
                <a:sym typeface="Quicksand 2"/>
              </a:rPr>
              <a:t>How you would like to engage → events, provide evidence, collaborating on new research etc.</a:t>
            </a:r>
          </a:p>
        </p:txBody>
      </p:sp>
      <p:sp>
        <p:nvSpPr>
          <p:cNvPr id="9" name="TextBox 9"/>
          <p:cNvSpPr txBox="1"/>
          <p:nvPr/>
        </p:nvSpPr>
        <p:spPr>
          <a:xfrm>
            <a:off x="8730762" y="8619452"/>
            <a:ext cx="9029700" cy="967573"/>
          </a:xfrm>
          <a:prstGeom prst="rect">
            <a:avLst/>
          </a:prstGeom>
        </p:spPr>
        <p:txBody>
          <a:bodyPr wrap="square" lIns="0" tIns="0" rIns="0" bIns="0" rtlCol="0" anchor="t">
            <a:spAutoFit/>
          </a:bodyPr>
          <a:lstStyle/>
          <a:p>
            <a:pPr marL="0" lvl="0" indent="0" algn="l">
              <a:lnSpc>
                <a:spcPts val="3900"/>
              </a:lnSpc>
            </a:pPr>
            <a:r>
              <a:rPr lang="en-US" sz="3000" dirty="0">
                <a:solidFill>
                  <a:srgbClr val="000000"/>
                </a:solidFill>
                <a:latin typeface="Quicksand 2"/>
                <a:ea typeface="Quicksand 2"/>
                <a:cs typeface="Quicksand 2"/>
                <a:sym typeface="Quicksand 2"/>
              </a:rPr>
              <a:t>ARI teams welcome researchers reaching out before they can provide complete findings.   </a:t>
            </a:r>
          </a:p>
        </p:txBody>
      </p:sp>
      <p:sp>
        <p:nvSpPr>
          <p:cNvPr id="10" name="Freeform 10"/>
          <p:cNvSpPr/>
          <p:nvPr/>
        </p:nvSpPr>
        <p:spPr>
          <a:xfrm>
            <a:off x="2433815" y="5143500"/>
            <a:ext cx="4053642" cy="4114800"/>
          </a:xfrm>
          <a:custGeom>
            <a:avLst/>
            <a:gdLst/>
            <a:ahLst/>
            <a:cxnLst/>
            <a:rect l="l" t="t" r="r" b="b"/>
            <a:pathLst>
              <a:path w="4053642" h="4114800">
                <a:moveTo>
                  <a:pt x="0" y="0"/>
                </a:moveTo>
                <a:lnTo>
                  <a:pt x="4053642" y="0"/>
                </a:lnTo>
                <a:lnTo>
                  <a:pt x="4053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1" name="AutoShape 11"/>
          <p:cNvSpPr/>
          <p:nvPr/>
        </p:nvSpPr>
        <p:spPr>
          <a:xfrm>
            <a:off x="9628395" y="3200181"/>
            <a:ext cx="319604" cy="285896"/>
          </a:xfrm>
          <a:prstGeom prst="rect">
            <a:avLst/>
          </a:prstGeom>
          <a:solidFill>
            <a:srgbClr val="000000">
              <a:alpha val="19608"/>
            </a:srgbClr>
          </a:solidFill>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1866900"/>
            <a:ext cx="17526000" cy="5869043"/>
          </a:xfrm>
          <a:prstGeom prst="rect">
            <a:avLst/>
          </a:prstGeom>
        </p:spPr>
        <p:txBody>
          <a:bodyPr wrap="square" lIns="0" tIns="0" rIns="0" bIns="0" rtlCol="0" anchor="t">
            <a:spAutoFit/>
          </a:bodyPr>
          <a:lstStyle/>
          <a:p>
            <a:pPr algn="l">
              <a:lnSpc>
                <a:spcPts val="5779"/>
              </a:lnSpc>
            </a:pPr>
            <a:endParaRPr dirty="0"/>
          </a:p>
          <a:p>
            <a:pPr marL="734055" lvl="1" indent="-367027">
              <a:lnSpc>
                <a:spcPts val="5779"/>
              </a:lnSpc>
              <a:buFont typeface="Arial"/>
              <a:buChar char="•"/>
            </a:pPr>
            <a:r>
              <a:rPr lang="en-US" sz="3399" dirty="0">
                <a:solidFill>
                  <a:srgbClr val="0F4662"/>
                </a:solidFill>
                <a:latin typeface="Quicksand 1"/>
                <a:ea typeface="Quicksand 1"/>
                <a:cs typeface="Quicksand 1"/>
                <a:sym typeface="Quicksand 1"/>
              </a:rPr>
              <a:t>Concise and clear communication</a:t>
            </a:r>
          </a:p>
          <a:p>
            <a:pPr marL="734055" lvl="1" indent="-367027" algn="l">
              <a:lnSpc>
                <a:spcPts val="5779"/>
              </a:lnSpc>
              <a:buFont typeface="Arial"/>
              <a:buChar char="•"/>
            </a:pPr>
            <a:r>
              <a:rPr lang="en-US" sz="3399" dirty="0">
                <a:solidFill>
                  <a:srgbClr val="0F4662"/>
                </a:solidFill>
                <a:latin typeface="Quicksand 1"/>
                <a:ea typeface="Quicksand 1"/>
                <a:cs typeface="Quicksand 1"/>
                <a:sym typeface="Quicksand 1"/>
              </a:rPr>
              <a:t>Impact-focused; data-driven (can be qualitative); actionable</a:t>
            </a:r>
          </a:p>
          <a:p>
            <a:pPr marL="734055" lvl="1" indent="-367027" algn="l">
              <a:lnSpc>
                <a:spcPts val="5779"/>
              </a:lnSpc>
              <a:buFont typeface="Arial"/>
              <a:buChar char="•"/>
            </a:pPr>
            <a:r>
              <a:rPr lang="en-US" sz="3399" dirty="0">
                <a:solidFill>
                  <a:srgbClr val="0F4662"/>
                </a:solidFill>
                <a:latin typeface="Quicksand 1"/>
                <a:ea typeface="Quicksand 1"/>
                <a:cs typeface="Quicksand 1"/>
                <a:sym typeface="Quicksand 1"/>
              </a:rPr>
              <a:t>Provide evidence and potential recommendations</a:t>
            </a:r>
          </a:p>
          <a:p>
            <a:pPr marL="734055" lvl="1" indent="-367027" algn="l">
              <a:lnSpc>
                <a:spcPts val="5779"/>
              </a:lnSpc>
              <a:buFont typeface="Arial"/>
              <a:buChar char="•"/>
            </a:pPr>
            <a:r>
              <a:rPr lang="en-US" sz="3399" dirty="0">
                <a:solidFill>
                  <a:srgbClr val="0F4662"/>
                </a:solidFill>
                <a:latin typeface="Quicksand 1"/>
                <a:ea typeface="Quicksand 1"/>
                <a:cs typeface="Quicksand 1"/>
                <a:sym typeface="Quicksand 1"/>
              </a:rPr>
              <a:t>Make UK-relevance clear (but note that some departments are interested in international research)​</a:t>
            </a:r>
          </a:p>
          <a:p>
            <a:pPr marL="734055" lvl="1" indent="-367027" algn="l">
              <a:lnSpc>
                <a:spcPts val="5779"/>
              </a:lnSpc>
              <a:buFont typeface="Arial"/>
              <a:buChar char="•"/>
            </a:pPr>
            <a:r>
              <a:rPr lang="en-US" sz="3399" dirty="0">
                <a:solidFill>
                  <a:srgbClr val="0F4662"/>
                </a:solidFill>
                <a:latin typeface="Quicksand 1"/>
                <a:ea typeface="Quicksand 1"/>
                <a:cs typeface="Quicksand 1"/>
                <a:sym typeface="Quicksand 1"/>
              </a:rPr>
              <a:t>Situate your research within the wider picture and link it to the </a:t>
            </a:r>
            <a:r>
              <a:rPr lang="en-US" sz="3399" dirty="0" err="1">
                <a:solidFill>
                  <a:srgbClr val="0F4662"/>
                </a:solidFill>
                <a:latin typeface="Quicksand 1"/>
                <a:ea typeface="Quicksand 1"/>
                <a:cs typeface="Quicksand 1"/>
                <a:sym typeface="Quicksand 1"/>
              </a:rPr>
              <a:t>organisation’s</a:t>
            </a:r>
            <a:r>
              <a:rPr lang="en-US" sz="3399" dirty="0">
                <a:solidFill>
                  <a:srgbClr val="0F4662"/>
                </a:solidFill>
                <a:latin typeface="Quicksand 1"/>
                <a:ea typeface="Quicksand 1"/>
                <a:cs typeface="Quicksand 1"/>
                <a:sym typeface="Quicksand 1"/>
              </a:rPr>
              <a:t> priorities</a:t>
            </a:r>
          </a:p>
        </p:txBody>
      </p:sp>
      <p:sp>
        <p:nvSpPr>
          <p:cNvPr id="4" name="TextBox 4"/>
          <p:cNvSpPr txBox="1">
            <a:spLocks noGrp="1"/>
          </p:cNvSpPr>
          <p:nvPr>
            <p:ph type="title" idx="4294967295"/>
          </p:nvPr>
        </p:nvSpPr>
        <p:spPr>
          <a:xfrm>
            <a:off x="1028700" y="599709"/>
            <a:ext cx="10326591" cy="108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Communicating your research</a:t>
            </a:r>
          </a:p>
        </p:txBody>
      </p:sp>
      <p:pic>
        <p:nvPicPr>
          <p:cNvPr id="3" name="Graphic 2">
            <a:hlinkClick r:id="rId2"/>
            <a:extLst>
              <a:ext uri="{FF2B5EF4-FFF2-40B4-BE49-F238E27FC236}">
                <a16:creationId xmlns:a16="http://schemas.microsoft.com/office/drawing/2014/main" id="{B01DBA35-ED0E-42A9-6C55-5E6A7D2A1D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16400" y="317089"/>
            <a:ext cx="1149300" cy="1113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3660651" y="0"/>
            <a:ext cx="4627349" cy="10287000"/>
            <a:chOff x="0" y="0"/>
            <a:chExt cx="1218726" cy="2709333"/>
          </a:xfrm>
        </p:grpSpPr>
        <p:sp>
          <p:nvSpPr>
            <p:cNvPr id="3" name="Freeform 3"/>
            <p:cNvSpPr/>
            <p:nvPr/>
          </p:nvSpPr>
          <p:spPr>
            <a:xfrm>
              <a:off x="0" y="0"/>
              <a:ext cx="1218726" cy="2709333"/>
            </a:xfrm>
            <a:custGeom>
              <a:avLst/>
              <a:gdLst/>
              <a:ahLst/>
              <a:cxnLst/>
              <a:rect l="l" t="t" r="r" b="b"/>
              <a:pathLst>
                <a:path w="1218726" h="2709333">
                  <a:moveTo>
                    <a:pt x="0" y="0"/>
                  </a:moveTo>
                  <a:lnTo>
                    <a:pt x="1218726" y="0"/>
                  </a:lnTo>
                  <a:lnTo>
                    <a:pt x="1218726" y="2709333"/>
                  </a:lnTo>
                  <a:lnTo>
                    <a:pt x="0" y="2709333"/>
                  </a:lnTo>
                  <a:close/>
                </a:path>
              </a:pathLst>
            </a:custGeom>
            <a:solidFill>
              <a:srgbClr val="7994A0"/>
            </a:solidFill>
          </p:spPr>
          <p:txBody>
            <a:bodyPr/>
            <a:lstStyle/>
            <a:p>
              <a:endParaRPr lang="fr-FR"/>
            </a:p>
          </p:txBody>
        </p:sp>
        <p:sp>
          <p:nvSpPr>
            <p:cNvPr id="4" name="TextBox 4"/>
            <p:cNvSpPr txBox="1"/>
            <p:nvPr/>
          </p:nvSpPr>
          <p:spPr>
            <a:xfrm>
              <a:off x="0" y="-123825"/>
              <a:ext cx="1218726" cy="2833158"/>
            </a:xfrm>
            <a:prstGeom prst="rect">
              <a:avLst/>
            </a:prstGeom>
          </p:spPr>
          <p:txBody>
            <a:bodyPr lIns="50800" tIns="50800" rIns="50800" bIns="50800" rtlCol="0" anchor="ctr"/>
            <a:lstStyle/>
            <a:p>
              <a:pPr algn="ctr">
                <a:lnSpc>
                  <a:spcPts val="4079"/>
                </a:lnSpc>
              </a:pPr>
              <a:endParaRPr/>
            </a:p>
          </p:txBody>
        </p:sp>
      </p:grpSp>
      <p:grpSp>
        <p:nvGrpSpPr>
          <p:cNvPr id="5" name="Group 5"/>
          <p:cNvGrpSpPr/>
          <p:nvPr/>
        </p:nvGrpSpPr>
        <p:grpSpPr>
          <a:xfrm>
            <a:off x="9680320" y="0"/>
            <a:ext cx="8607680" cy="10287000"/>
            <a:chOff x="0" y="0"/>
            <a:chExt cx="2267043" cy="2709333"/>
          </a:xfrm>
        </p:grpSpPr>
        <p:sp>
          <p:nvSpPr>
            <p:cNvPr id="6" name="Freeform 6"/>
            <p:cNvSpPr/>
            <p:nvPr/>
          </p:nvSpPr>
          <p:spPr>
            <a:xfrm>
              <a:off x="0" y="0"/>
              <a:ext cx="2267043" cy="2709333"/>
            </a:xfrm>
            <a:custGeom>
              <a:avLst/>
              <a:gdLst/>
              <a:ahLst/>
              <a:cxnLst/>
              <a:rect l="l" t="t" r="r" b="b"/>
              <a:pathLst>
                <a:path w="2267043" h="2709333">
                  <a:moveTo>
                    <a:pt x="0" y="0"/>
                  </a:moveTo>
                  <a:lnTo>
                    <a:pt x="2267043" y="0"/>
                  </a:lnTo>
                  <a:lnTo>
                    <a:pt x="2267043" y="2709333"/>
                  </a:lnTo>
                  <a:lnTo>
                    <a:pt x="0" y="2709333"/>
                  </a:lnTo>
                  <a:close/>
                </a:path>
              </a:pathLst>
            </a:custGeom>
            <a:solidFill>
              <a:srgbClr val="A8BFC8"/>
            </a:solidFill>
          </p:spPr>
          <p:txBody>
            <a:bodyPr/>
            <a:lstStyle/>
            <a:p>
              <a:endParaRPr lang="fr-FR"/>
            </a:p>
          </p:txBody>
        </p:sp>
        <p:sp>
          <p:nvSpPr>
            <p:cNvPr id="7" name="TextBox 7"/>
            <p:cNvSpPr txBox="1"/>
            <p:nvPr/>
          </p:nvSpPr>
          <p:spPr>
            <a:xfrm>
              <a:off x="0" y="-57150"/>
              <a:ext cx="2267043" cy="2766483"/>
            </a:xfrm>
            <a:prstGeom prst="rect">
              <a:avLst/>
            </a:prstGeom>
          </p:spPr>
          <p:txBody>
            <a:bodyPr lIns="76200" tIns="76200" rIns="76200" bIns="76200" rtlCol="0" anchor="ctr"/>
            <a:lstStyle/>
            <a:p>
              <a:pPr algn="ctr">
                <a:lnSpc>
                  <a:spcPts val="3359"/>
                </a:lnSpc>
              </a:pPr>
              <a:endParaRPr/>
            </a:p>
          </p:txBody>
        </p:sp>
      </p:grpSp>
      <p:sp>
        <p:nvSpPr>
          <p:cNvPr id="8" name="Freeform 8"/>
          <p:cNvSpPr/>
          <p:nvPr/>
        </p:nvSpPr>
        <p:spPr>
          <a:xfrm>
            <a:off x="0" y="1784125"/>
            <a:ext cx="10793173" cy="6718750"/>
          </a:xfrm>
          <a:custGeom>
            <a:avLst/>
            <a:gdLst/>
            <a:ahLst/>
            <a:cxnLst/>
            <a:rect l="l" t="t" r="r" b="b"/>
            <a:pathLst>
              <a:path w="10793173" h="6718750">
                <a:moveTo>
                  <a:pt x="0" y="0"/>
                </a:moveTo>
                <a:lnTo>
                  <a:pt x="10793173" y="0"/>
                </a:lnTo>
                <a:lnTo>
                  <a:pt x="10793173" y="6718750"/>
                </a:lnTo>
                <a:lnTo>
                  <a:pt x="0" y="671875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a:p>
        </p:txBody>
      </p:sp>
      <p:grpSp>
        <p:nvGrpSpPr>
          <p:cNvPr id="9" name="Group 9"/>
          <p:cNvGrpSpPr/>
          <p:nvPr/>
        </p:nvGrpSpPr>
        <p:grpSpPr>
          <a:xfrm>
            <a:off x="10750091" y="2063545"/>
            <a:ext cx="7036677" cy="6730361"/>
            <a:chOff x="0" y="0"/>
            <a:chExt cx="9382236" cy="8973814"/>
          </a:xfrm>
        </p:grpSpPr>
        <p:sp>
          <p:nvSpPr>
            <p:cNvPr id="10" name="TextBox 10"/>
            <p:cNvSpPr txBox="1"/>
            <p:nvPr/>
          </p:nvSpPr>
          <p:spPr>
            <a:xfrm>
              <a:off x="0" y="85725"/>
              <a:ext cx="9382236" cy="7866685"/>
            </a:xfrm>
            <a:prstGeom prst="rect">
              <a:avLst/>
            </a:prstGeom>
          </p:spPr>
          <p:txBody>
            <a:bodyPr lIns="0" tIns="0" rIns="0" bIns="0" rtlCol="0" anchor="t">
              <a:spAutoFit/>
            </a:bodyPr>
            <a:lstStyle/>
            <a:p>
              <a:pPr marL="0" lvl="0" indent="0" algn="ctr">
                <a:lnSpc>
                  <a:spcPts val="9240"/>
                </a:lnSpc>
              </a:pPr>
              <a:r>
                <a:rPr lang="en-US" sz="8400" b="1" i="1" dirty="0">
                  <a:solidFill>
                    <a:srgbClr val="0F4662"/>
                  </a:solidFill>
                  <a:latin typeface="Cormorant Garamond Bold Italics"/>
                  <a:ea typeface="Cormorant Garamond Bold Italics"/>
                  <a:cs typeface="Cormorant Garamond Bold Italics"/>
                  <a:sym typeface="Cormorant Garamond Bold Italics"/>
                </a:rPr>
                <a:t>How can language(s) expertise contribute to policy?</a:t>
              </a:r>
            </a:p>
          </p:txBody>
        </p:sp>
        <p:sp>
          <p:nvSpPr>
            <p:cNvPr id="11" name="TextBox 11"/>
            <p:cNvSpPr txBox="1"/>
            <p:nvPr/>
          </p:nvSpPr>
          <p:spPr>
            <a:xfrm>
              <a:off x="0" y="8298044"/>
              <a:ext cx="9382236" cy="675770"/>
            </a:xfrm>
            <a:prstGeom prst="rect">
              <a:avLst/>
            </a:prstGeom>
          </p:spPr>
          <p:txBody>
            <a:bodyPr lIns="0" tIns="0" rIns="0" bIns="0" rtlCol="0" anchor="t">
              <a:spAutoFit/>
            </a:bodyPr>
            <a:lstStyle/>
            <a:p>
              <a:pPr marL="0" lvl="0" indent="0" algn="ctr">
                <a:lnSpc>
                  <a:spcPts val="4354"/>
                </a:lnSpc>
              </a:pPr>
              <a:endParaRPr/>
            </a:p>
          </p:txBody>
        </p:sp>
      </p:grpSp>
      <p:pic>
        <p:nvPicPr>
          <p:cNvPr id="12" name="Graphic 11">
            <a:hlinkClick r:id="rId3"/>
            <a:extLst>
              <a:ext uri="{FF2B5EF4-FFF2-40B4-BE49-F238E27FC236}">
                <a16:creationId xmlns:a16="http://schemas.microsoft.com/office/drawing/2014/main" id="{C1A159F4-B8E5-77B7-8FAE-A3F966D19A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6400" y="317089"/>
            <a:ext cx="1149300" cy="11138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6469912" cy="1209642"/>
          </a:xfrm>
          <a:prstGeom prst="rect">
            <a:avLst/>
          </a:prstGeom>
        </p:spPr>
        <p:txBody>
          <a:bodyPr lIns="0" tIns="0" rIns="0" bIns="0" rtlCol="0" anchor="t">
            <a:spAutoFit/>
          </a:bodyPr>
          <a:lstStyle/>
          <a:p>
            <a:pPr marL="0" lvl="0" indent="0" algn="l">
              <a:lnSpc>
                <a:spcPts val="9540"/>
              </a:lnSpc>
              <a:spcBef>
                <a:spcPct val="0"/>
              </a:spcBef>
            </a:pPr>
            <a:r>
              <a:rPr lang="en-US" sz="7950" b="1" i="1">
                <a:solidFill>
                  <a:srgbClr val="0F4662"/>
                </a:solidFill>
                <a:latin typeface="Cormorant Garamond Bold Italics"/>
                <a:ea typeface="Cormorant Garamond Bold Italics"/>
                <a:cs typeface="Cormorant Garamond Bold Italics"/>
                <a:sym typeface="Cormorant Garamond Bold Italics"/>
              </a:rPr>
              <a:t>Group discussions</a:t>
            </a:r>
          </a:p>
        </p:txBody>
      </p:sp>
      <p:grpSp>
        <p:nvGrpSpPr>
          <p:cNvPr id="3" name="Group 3"/>
          <p:cNvGrpSpPr/>
          <p:nvPr/>
        </p:nvGrpSpPr>
        <p:grpSpPr>
          <a:xfrm>
            <a:off x="798024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1925" y="0"/>
                  </a:moveTo>
                  <a:lnTo>
                    <a:pt x="4262801" y="0"/>
                  </a:lnTo>
                  <a:cubicBezTo>
                    <a:pt x="4269387" y="0"/>
                    <a:pt x="4274726" y="5339"/>
                    <a:pt x="4274726" y="11925"/>
                  </a:cubicBezTo>
                  <a:lnTo>
                    <a:pt x="4274726" y="2155542"/>
                  </a:lnTo>
                  <a:cubicBezTo>
                    <a:pt x="4274726" y="2162128"/>
                    <a:pt x="4269387" y="2167467"/>
                    <a:pt x="4262801" y="2167467"/>
                  </a:cubicBezTo>
                  <a:lnTo>
                    <a:pt x="11925" y="2167467"/>
                  </a:lnTo>
                  <a:cubicBezTo>
                    <a:pt x="5339" y="2167467"/>
                    <a:pt x="0" y="2162128"/>
                    <a:pt x="0" y="2155542"/>
                  </a:cubicBezTo>
                  <a:lnTo>
                    <a:pt x="0" y="11925"/>
                  </a:lnTo>
                  <a:cubicBezTo>
                    <a:pt x="0" y="5339"/>
                    <a:pt x="5339" y="0"/>
                    <a:pt x="11925" y="0"/>
                  </a:cubicBezTo>
                  <a:close/>
                </a:path>
              </a:pathLst>
            </a:custGeom>
            <a:solidFill>
              <a:srgbClr val="F8F8F8"/>
            </a:solidFill>
            <a:ln cap="rnd">
              <a:noFill/>
              <a:prstDash val="solid"/>
              <a:round/>
            </a:ln>
          </p:spPr>
          <p:txBody>
            <a:bodyPr/>
            <a:lstStyle/>
            <a:p>
              <a:endParaRPr lang="fr-FR"/>
            </a:p>
          </p:txBody>
        </p:sp>
        <p:sp>
          <p:nvSpPr>
            <p:cNvPr id="5" name="TextBox 5"/>
            <p:cNvSpPr txBox="1"/>
            <p:nvPr/>
          </p:nvSpPr>
          <p:spPr>
            <a:xfrm>
              <a:off x="0" y="-57150"/>
              <a:ext cx="4274726" cy="2224617"/>
            </a:xfrm>
            <a:prstGeom prst="rect">
              <a:avLst/>
            </a:prstGeom>
          </p:spPr>
          <p:txBody>
            <a:bodyPr lIns="50800" tIns="50800" rIns="50800" bIns="50800" rtlCol="0" anchor="ctr"/>
            <a:lstStyle/>
            <a:p>
              <a:pPr algn="ctr">
                <a:lnSpc>
                  <a:spcPts val="3150"/>
                </a:lnSpc>
              </a:pPr>
              <a:endParaRPr/>
            </a:p>
          </p:txBody>
        </p:sp>
      </p:grpSp>
      <p:grpSp>
        <p:nvGrpSpPr>
          <p:cNvPr id="6" name="Group 6"/>
          <p:cNvGrpSpPr/>
          <p:nvPr/>
        </p:nvGrpSpPr>
        <p:grpSpPr>
          <a:xfrm>
            <a:off x="8925665" y="2856666"/>
            <a:ext cx="8846959" cy="5131471"/>
            <a:chOff x="0" y="-28575"/>
            <a:chExt cx="11795945" cy="6841961"/>
          </a:xfrm>
        </p:grpSpPr>
        <p:sp>
          <p:nvSpPr>
            <p:cNvPr id="7" name="TextBox 7"/>
            <p:cNvSpPr txBox="1"/>
            <p:nvPr/>
          </p:nvSpPr>
          <p:spPr>
            <a:xfrm>
              <a:off x="0" y="-28575"/>
              <a:ext cx="11795945" cy="2368853"/>
            </a:xfrm>
            <a:prstGeom prst="rect">
              <a:avLst/>
            </a:prstGeom>
          </p:spPr>
          <p:txBody>
            <a:bodyPr lIns="0" tIns="0" rIns="0" bIns="0" rtlCol="0" anchor="t">
              <a:spAutoFit/>
            </a:bodyPr>
            <a:lstStyle/>
            <a:p>
              <a:pPr marL="0" lvl="0" indent="0" algn="ctr">
                <a:lnSpc>
                  <a:spcPts val="4679"/>
                </a:lnSpc>
                <a:spcBef>
                  <a:spcPct val="0"/>
                </a:spcBef>
              </a:pPr>
              <a:r>
                <a:rPr lang="en-US" sz="3599" dirty="0">
                  <a:solidFill>
                    <a:srgbClr val="0F4662"/>
                  </a:solidFill>
                  <a:latin typeface="Open Sans"/>
                  <a:ea typeface="Open Sans"/>
                  <a:cs typeface="Open Sans"/>
                  <a:sym typeface="Open Sans"/>
                </a:rPr>
                <a:t>Current ARIs divided into five topics:  culture — wellbeing — growth — communities — access</a:t>
              </a:r>
            </a:p>
          </p:txBody>
        </p:sp>
        <p:sp>
          <p:nvSpPr>
            <p:cNvPr id="8" name="TextBox 8"/>
            <p:cNvSpPr txBox="1"/>
            <p:nvPr/>
          </p:nvSpPr>
          <p:spPr>
            <a:xfrm>
              <a:off x="0" y="3487421"/>
              <a:ext cx="11795945" cy="3325965"/>
            </a:xfrm>
            <a:prstGeom prst="rect">
              <a:avLst/>
            </a:prstGeom>
          </p:spPr>
          <p:txBody>
            <a:bodyPr lIns="0" tIns="0" rIns="0" bIns="0" rtlCol="0" anchor="t">
              <a:spAutoFit/>
            </a:bodyPr>
            <a:lstStyle/>
            <a:p>
              <a:pPr marL="734011" lvl="1" indent="-367005" algn="l">
                <a:lnSpc>
                  <a:spcPts val="5099"/>
                </a:lnSpc>
                <a:buFont typeface="Arial"/>
                <a:buChar char="•"/>
              </a:pPr>
              <a:r>
                <a:rPr lang="en-US" sz="3399" dirty="0">
                  <a:solidFill>
                    <a:srgbClr val="0F4662"/>
                  </a:solidFill>
                  <a:latin typeface="Open Sans"/>
                  <a:ea typeface="Open Sans"/>
                  <a:cs typeface="Open Sans"/>
                  <a:sym typeface="Open Sans"/>
                </a:rPr>
                <a:t>How do these questions relate to languages research?</a:t>
              </a:r>
            </a:p>
            <a:p>
              <a:pPr marL="734011" lvl="1" indent="-367005" algn="l">
                <a:lnSpc>
                  <a:spcPts val="5099"/>
                </a:lnSpc>
                <a:buFont typeface="Arial"/>
                <a:buChar char="•"/>
              </a:pPr>
              <a:r>
                <a:rPr lang="en-US" sz="3399" dirty="0">
                  <a:solidFill>
                    <a:srgbClr val="0F4662"/>
                  </a:solidFill>
                  <a:latin typeface="Open Sans"/>
                  <a:ea typeface="Open Sans"/>
                  <a:cs typeface="Open Sans"/>
                  <a:sym typeface="Open Sans"/>
                </a:rPr>
                <a:t>How would you tweak them to integrate a languages’ perspective?</a:t>
              </a:r>
            </a:p>
          </p:txBody>
        </p:sp>
      </p:grpSp>
      <p:sp>
        <p:nvSpPr>
          <p:cNvPr id="9" name="Freeform 9"/>
          <p:cNvSpPr/>
          <p:nvPr/>
        </p:nvSpPr>
        <p:spPr>
          <a:xfrm>
            <a:off x="1028700" y="6349315"/>
            <a:ext cx="4691911" cy="2908985"/>
          </a:xfrm>
          <a:custGeom>
            <a:avLst/>
            <a:gdLst/>
            <a:ahLst/>
            <a:cxnLst/>
            <a:rect l="l" t="t" r="r" b="b"/>
            <a:pathLst>
              <a:path w="4691911" h="2908985">
                <a:moveTo>
                  <a:pt x="0" y="0"/>
                </a:moveTo>
                <a:lnTo>
                  <a:pt x="4691911" y="0"/>
                </a:lnTo>
                <a:lnTo>
                  <a:pt x="4691911" y="2908985"/>
                </a:lnTo>
                <a:lnTo>
                  <a:pt x="0" y="2908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10" name="Graphic 9">
            <a:hlinkClick r:id="rId4"/>
            <a:extLst>
              <a:ext uri="{FF2B5EF4-FFF2-40B4-BE49-F238E27FC236}">
                <a16:creationId xmlns:a16="http://schemas.microsoft.com/office/drawing/2014/main" id="{BB8F9073-3A50-7485-2FF7-2F1872D47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6400" y="317089"/>
            <a:ext cx="1149300" cy="11138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96193" y="1183347"/>
            <a:ext cx="12741423" cy="7920306"/>
            <a:chOff x="0" y="0"/>
            <a:chExt cx="16988563" cy="10560408"/>
          </a:xfrm>
        </p:grpSpPr>
        <p:sp>
          <p:nvSpPr>
            <p:cNvPr id="3" name="TextBox 3"/>
            <p:cNvSpPr txBox="1"/>
            <p:nvPr/>
          </p:nvSpPr>
          <p:spPr>
            <a:xfrm>
              <a:off x="0" y="2770149"/>
              <a:ext cx="16988563" cy="7790259"/>
            </a:xfrm>
            <a:prstGeom prst="rect">
              <a:avLst/>
            </a:prstGeom>
          </p:spPr>
          <p:txBody>
            <a:bodyPr lIns="0" tIns="0" rIns="0" bIns="0" rtlCol="0" anchor="t">
              <a:spAutoFit/>
            </a:bodyPr>
            <a:lstStyle/>
            <a:p>
              <a:pPr marL="0" lvl="0" indent="0" algn="l">
                <a:lnSpc>
                  <a:spcPts val="3343"/>
                </a:lnSpc>
                <a:spcBef>
                  <a:spcPct val="0"/>
                </a:spcBef>
              </a:pPr>
              <a:r>
                <a:rPr lang="en-US" sz="2388" b="1">
                  <a:solidFill>
                    <a:srgbClr val="0F4662"/>
                  </a:solidFill>
                  <a:latin typeface="Open Sans Bold"/>
                  <a:ea typeface="Open Sans Bold"/>
                  <a:cs typeface="Open Sans Bold"/>
                  <a:sym typeface="Open Sans Bold"/>
                </a:rPr>
                <a:t>Cultural and social value of creative industries activities and effects on wellbeing [Department for Digital, Culture, Media and Sport]</a:t>
              </a:r>
            </a:p>
            <a:p>
              <a:pPr marL="0" lvl="0" indent="0" algn="l">
                <a:lnSpc>
                  <a:spcPts val="3343"/>
                </a:lnSpc>
                <a:spcBef>
                  <a:spcPct val="0"/>
                </a:spcBef>
              </a:pPr>
              <a:endParaRPr lang="en-US" sz="2388" b="1">
                <a:solidFill>
                  <a:srgbClr val="0F4662"/>
                </a:solidFill>
                <a:latin typeface="Open Sans Bold"/>
                <a:ea typeface="Open Sans Bold"/>
                <a:cs typeface="Open Sans Bold"/>
                <a:sym typeface="Open Sans Bold"/>
              </a:endParaRPr>
            </a:p>
            <a:p>
              <a:pPr marL="515577" lvl="1" indent="-257789" algn="l">
                <a:lnSpc>
                  <a:spcPts val="3343"/>
                </a:lnSpc>
                <a:spcBef>
                  <a:spcPct val="0"/>
                </a:spcBef>
                <a:buFont typeface="Arial"/>
                <a:buChar char="•"/>
              </a:pPr>
              <a:r>
                <a:rPr lang="en-US" sz="2388">
                  <a:solidFill>
                    <a:srgbClr val="0F4662"/>
                  </a:solidFill>
                  <a:latin typeface="Open Sans"/>
                  <a:ea typeface="Open Sans"/>
                  <a:cs typeface="Open Sans"/>
                  <a:sym typeface="Open Sans"/>
                </a:rPr>
                <a:t>How does participation in the creative industries, and in creative activities, affect individuals’ wellbeing and performance? [</a:t>
              </a:r>
              <a:r>
                <a:rPr lang="en-US" sz="2388" u="sng">
                  <a:solidFill>
                    <a:srgbClr val="0F4662"/>
                  </a:solidFill>
                  <a:latin typeface="Open Sans"/>
                  <a:ea typeface="Open Sans"/>
                  <a:cs typeface="Open Sans"/>
                  <a:sym typeface="Open Sans"/>
                  <a:hlinkClick r:id="rId2" tooltip="https://ari.org.uk/aris/140140"/>
                </a:rPr>
                <a:t>https://ari.org.uk/aris/140140</a:t>
              </a:r>
              <a:r>
                <a:rPr lang="en-US" sz="2388">
                  <a:solidFill>
                    <a:srgbClr val="0F4662"/>
                  </a:solidFill>
                  <a:latin typeface="Open Sans"/>
                  <a:ea typeface="Open Sans"/>
                  <a:cs typeface="Open Sans"/>
                  <a:sym typeface="Open Sans"/>
                </a:rPr>
                <a:t>]</a:t>
              </a:r>
            </a:p>
            <a:p>
              <a:pPr marL="515577" lvl="1" indent="-257789" algn="l">
                <a:lnSpc>
                  <a:spcPts val="3343"/>
                </a:lnSpc>
                <a:spcBef>
                  <a:spcPct val="0"/>
                </a:spcBef>
                <a:buFont typeface="Arial"/>
                <a:buChar char="•"/>
              </a:pPr>
              <a:r>
                <a:rPr lang="en-US" sz="2388">
                  <a:solidFill>
                    <a:srgbClr val="0F4662"/>
                  </a:solidFill>
                  <a:latin typeface="Open Sans"/>
                  <a:ea typeface="Open Sans"/>
                  <a:cs typeface="Open Sans"/>
                  <a:sym typeface="Open Sans"/>
                </a:rPr>
                <a:t>How does creative content affect cultural identity at both the national and local level? [</a:t>
              </a:r>
              <a:r>
                <a:rPr lang="en-US" sz="2388" u="sng">
                  <a:solidFill>
                    <a:srgbClr val="0F4662"/>
                  </a:solidFill>
                  <a:latin typeface="Open Sans"/>
                  <a:ea typeface="Open Sans"/>
                  <a:cs typeface="Open Sans"/>
                  <a:sym typeface="Open Sans"/>
                  <a:hlinkClick r:id="rId3" tooltip="https://ari.org.uk/aris/140138"/>
                </a:rPr>
                <a:t>https://ari.org.uk/aris/140138</a:t>
              </a:r>
              <a:r>
                <a:rPr lang="en-US" sz="2388">
                  <a:solidFill>
                    <a:srgbClr val="0F4662"/>
                  </a:solidFill>
                  <a:latin typeface="Open Sans"/>
                  <a:ea typeface="Open Sans"/>
                  <a:cs typeface="Open Sans"/>
                  <a:sym typeface="Open Sans"/>
                </a:rPr>
                <a:t>]</a:t>
              </a:r>
            </a:p>
            <a:p>
              <a:pPr marL="0" lvl="0" indent="0" algn="l">
                <a:lnSpc>
                  <a:spcPts val="3343"/>
                </a:lnSpc>
                <a:spcBef>
                  <a:spcPct val="0"/>
                </a:spcBef>
              </a:pPr>
              <a:endParaRPr lang="en-US" sz="2388">
                <a:solidFill>
                  <a:srgbClr val="0F4662"/>
                </a:solidFill>
                <a:latin typeface="Open Sans"/>
                <a:ea typeface="Open Sans"/>
                <a:cs typeface="Open Sans"/>
                <a:sym typeface="Open Sans"/>
              </a:endParaRPr>
            </a:p>
            <a:p>
              <a:pPr marL="0" lvl="0" indent="0" algn="l">
                <a:lnSpc>
                  <a:spcPts val="3343"/>
                </a:lnSpc>
                <a:spcBef>
                  <a:spcPct val="0"/>
                </a:spcBef>
              </a:pPr>
              <a:r>
                <a:rPr lang="en-US" sz="2388" b="1">
                  <a:solidFill>
                    <a:srgbClr val="0F4662"/>
                  </a:solidFill>
                  <a:latin typeface="Open Sans Bold"/>
                  <a:ea typeface="Open Sans Bold"/>
                  <a:cs typeface="Open Sans Bold"/>
                  <a:sym typeface="Open Sans Bold"/>
                </a:rPr>
                <a:t>Opportunities and impact of international cultural diplomacy, cultural heritage protection [Department for Digital, Culture, Media and Sport]</a:t>
              </a:r>
            </a:p>
            <a:p>
              <a:pPr marL="0" lvl="0" indent="0" algn="l">
                <a:lnSpc>
                  <a:spcPts val="3343"/>
                </a:lnSpc>
                <a:spcBef>
                  <a:spcPct val="0"/>
                </a:spcBef>
              </a:pPr>
              <a:endParaRPr lang="en-US" sz="2388" b="1">
                <a:solidFill>
                  <a:srgbClr val="0F4662"/>
                </a:solidFill>
                <a:latin typeface="Open Sans Bold"/>
                <a:ea typeface="Open Sans Bold"/>
                <a:cs typeface="Open Sans Bold"/>
                <a:sym typeface="Open Sans Bold"/>
              </a:endParaRPr>
            </a:p>
            <a:p>
              <a:pPr marL="515577" lvl="1" indent="-257789" algn="l">
                <a:lnSpc>
                  <a:spcPts val="3343"/>
                </a:lnSpc>
                <a:spcBef>
                  <a:spcPct val="0"/>
                </a:spcBef>
                <a:buFont typeface="Arial"/>
                <a:buChar char="•"/>
              </a:pPr>
              <a:r>
                <a:rPr lang="en-US" sz="2388">
                  <a:solidFill>
                    <a:srgbClr val="0F4662"/>
                  </a:solidFill>
                  <a:latin typeface="Open Sans"/>
                  <a:ea typeface="Open Sans"/>
                  <a:cs typeface="Open Sans"/>
                  <a:sym typeface="Open Sans"/>
                </a:rPr>
                <a:t>How does culture drive soft power and what methodologies can be applied/developed to measure the generation of soft power through international cultural engagement? [</a:t>
              </a:r>
              <a:r>
                <a:rPr lang="en-US" sz="2388" u="sng">
                  <a:solidFill>
                    <a:srgbClr val="0F4662"/>
                  </a:solidFill>
                  <a:latin typeface="Open Sans"/>
                  <a:ea typeface="Open Sans"/>
                  <a:cs typeface="Open Sans"/>
                  <a:sym typeface="Open Sans"/>
                  <a:hlinkClick r:id="rId4" tooltip="https://ari.org.uk/aris/139846"/>
                </a:rPr>
                <a:t>https://ari.org.uk/aris/139846</a:t>
              </a:r>
              <a:r>
                <a:rPr lang="en-US" sz="2388">
                  <a:solidFill>
                    <a:srgbClr val="0F4662"/>
                  </a:solidFill>
                  <a:latin typeface="Open Sans"/>
                  <a:ea typeface="Open Sans"/>
                  <a:cs typeface="Open Sans"/>
                  <a:sym typeface="Open Sans"/>
                </a:rPr>
                <a:t>]</a:t>
              </a:r>
            </a:p>
          </p:txBody>
        </p:sp>
        <p:sp>
          <p:nvSpPr>
            <p:cNvPr id="4" name="TextBox 4"/>
            <p:cNvSpPr txBox="1"/>
            <p:nvPr/>
          </p:nvSpPr>
          <p:spPr>
            <a:xfrm>
              <a:off x="0" y="180975"/>
              <a:ext cx="16988563" cy="1740935"/>
            </a:xfrm>
            <a:prstGeom prst="rect">
              <a:avLst/>
            </a:prstGeom>
          </p:spPr>
          <p:txBody>
            <a:bodyPr lIns="0" tIns="0" rIns="0" bIns="0" rtlCol="0" anchor="t">
              <a:spAutoFit/>
            </a:bodyPr>
            <a:lstStyle/>
            <a:p>
              <a:pPr marL="0" lvl="0" indent="0" algn="l">
                <a:lnSpc>
                  <a:spcPts val="9499"/>
                </a:lnSpc>
              </a:pPr>
              <a:r>
                <a:rPr lang="en-US" sz="9499" b="1" i="1">
                  <a:solidFill>
                    <a:srgbClr val="0F4662"/>
                  </a:solidFill>
                  <a:latin typeface="Cormorant Garamond Bold Italics"/>
                  <a:ea typeface="Cormorant Garamond Bold Italics"/>
                  <a:cs typeface="Cormorant Garamond Bold Italics"/>
                  <a:sym typeface="Cormorant Garamond Bold Italics"/>
                </a:rPr>
                <a:t>Group 1 - Culture</a:t>
              </a:r>
            </a:p>
          </p:txBody>
        </p:sp>
      </p:grpSp>
      <p:sp>
        <p:nvSpPr>
          <p:cNvPr id="5" name="Freeform 5"/>
          <p:cNvSpPr/>
          <p:nvPr/>
        </p:nvSpPr>
        <p:spPr>
          <a:xfrm>
            <a:off x="1266626" y="3777249"/>
            <a:ext cx="1367991" cy="2732501"/>
          </a:xfrm>
          <a:custGeom>
            <a:avLst/>
            <a:gdLst/>
            <a:ahLst/>
            <a:cxnLst/>
            <a:rect l="l" t="t" r="r" b="b"/>
            <a:pathLst>
              <a:path w="1367991" h="2732501">
                <a:moveTo>
                  <a:pt x="0" y="0"/>
                </a:moveTo>
                <a:lnTo>
                  <a:pt x="1367991" y="0"/>
                </a:lnTo>
                <a:lnTo>
                  <a:pt x="1367991" y="2732502"/>
                </a:lnTo>
                <a:lnTo>
                  <a:pt x="0" y="2732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pic>
        <p:nvPicPr>
          <p:cNvPr id="6" name="Graphic 5">
            <a:hlinkClick r:id="rId7"/>
            <a:extLst>
              <a:ext uri="{FF2B5EF4-FFF2-40B4-BE49-F238E27FC236}">
                <a16:creationId xmlns:a16="http://schemas.microsoft.com/office/drawing/2014/main" id="{A0F82140-3FEE-16EF-F917-D8C62ECE93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16400" y="317089"/>
            <a:ext cx="1149300" cy="11138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96193" y="2231138"/>
            <a:ext cx="12741423" cy="5824723"/>
            <a:chOff x="0" y="0"/>
            <a:chExt cx="16988563" cy="7766298"/>
          </a:xfrm>
        </p:grpSpPr>
        <p:sp>
          <p:nvSpPr>
            <p:cNvPr id="3" name="TextBox 3"/>
            <p:cNvSpPr txBox="1"/>
            <p:nvPr/>
          </p:nvSpPr>
          <p:spPr>
            <a:xfrm>
              <a:off x="0" y="2770149"/>
              <a:ext cx="16988563" cy="4996149"/>
            </a:xfrm>
            <a:prstGeom prst="rect">
              <a:avLst/>
            </a:prstGeom>
          </p:spPr>
          <p:txBody>
            <a:bodyPr lIns="0" tIns="0" rIns="0" bIns="0" rtlCol="0" anchor="t">
              <a:spAutoFit/>
            </a:bodyPr>
            <a:lstStyle/>
            <a:p>
              <a:pPr algn="l">
                <a:lnSpc>
                  <a:spcPts val="3343"/>
                </a:lnSpc>
              </a:pPr>
              <a:r>
                <a:rPr lang="en-US" sz="2388" b="1">
                  <a:solidFill>
                    <a:srgbClr val="0F4662"/>
                  </a:solidFill>
                  <a:latin typeface="Open Sans Bold"/>
                  <a:ea typeface="Open Sans Bold"/>
                  <a:cs typeface="Open Sans Bold"/>
                  <a:sym typeface="Open Sans Bold"/>
                </a:rPr>
                <a:t>Extent and costs of loneliness [Department for Digital, Culture, Media and Sport]</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How widespread is loneliness? [</a:t>
              </a:r>
              <a:r>
                <a:rPr lang="en-US" sz="2388" u="sng">
                  <a:solidFill>
                    <a:srgbClr val="0F4662"/>
                  </a:solidFill>
                  <a:latin typeface="Open Sans"/>
                  <a:ea typeface="Open Sans"/>
                  <a:cs typeface="Open Sans"/>
                  <a:sym typeface="Open Sans"/>
                  <a:hlinkClick r:id="rId2" tooltip="https://ari.org.uk/aris/139976"/>
                </a:rPr>
                <a:t>https://ari.org.uk/aris/139976</a:t>
              </a:r>
              <a:r>
                <a:rPr lang="en-US" sz="2388">
                  <a:solidFill>
                    <a:srgbClr val="0F4662"/>
                  </a:solidFill>
                  <a:latin typeface="Open Sans"/>
                  <a:ea typeface="Open Sans"/>
                  <a:cs typeface="Open Sans"/>
                  <a:sym typeface="Open Sans"/>
                </a:rPr>
                <a:t>] </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What are the benefits of reducing loneliness? [</a:t>
              </a:r>
              <a:r>
                <a:rPr lang="en-US" sz="2388" u="sng">
                  <a:solidFill>
                    <a:srgbClr val="0F4662"/>
                  </a:solidFill>
                  <a:latin typeface="Open Sans"/>
                  <a:ea typeface="Open Sans"/>
                  <a:cs typeface="Open Sans"/>
                  <a:sym typeface="Open Sans"/>
                  <a:hlinkClick r:id="rId3" tooltip="https://ari.org.uk/aris/139982"/>
                </a:rPr>
                <a:t>https://ari.org.uk/aris/139982</a:t>
              </a:r>
              <a:r>
                <a:rPr lang="en-US" sz="2388">
                  <a:solidFill>
                    <a:srgbClr val="0F4662"/>
                  </a:solidFill>
                  <a:latin typeface="Open Sans"/>
                  <a:ea typeface="Open Sans"/>
                  <a:cs typeface="Open Sans"/>
                  <a:sym typeface="Open Sans"/>
                </a:rPr>
                <a:t>] </a:t>
              </a:r>
            </a:p>
            <a:p>
              <a:pPr algn="l">
                <a:lnSpc>
                  <a:spcPts val="3343"/>
                </a:lnSpc>
              </a:pPr>
              <a:r>
                <a:rPr lang="en-US" sz="2388">
                  <a:solidFill>
                    <a:srgbClr val="0F4662"/>
                  </a:solidFill>
                  <a:latin typeface="Open Sans"/>
                  <a:ea typeface="Open Sans"/>
                  <a:cs typeface="Open Sans"/>
                  <a:sym typeface="Open Sans"/>
                </a:rPr>
                <a:t> </a:t>
              </a:r>
            </a:p>
            <a:p>
              <a:pPr algn="l">
                <a:lnSpc>
                  <a:spcPts val="3343"/>
                </a:lnSpc>
              </a:pPr>
              <a:r>
                <a:rPr lang="en-US" sz="2388" b="1">
                  <a:solidFill>
                    <a:srgbClr val="0F4662"/>
                  </a:solidFill>
                  <a:latin typeface="Open Sans Bold"/>
                  <a:ea typeface="Open Sans Bold"/>
                  <a:cs typeface="Open Sans Bold"/>
                  <a:sym typeface="Open Sans Bold"/>
                </a:rPr>
                <a:t>Ending/Tackling homelessness [Ministry of Housing, Communities and Local Government]</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What support do children and victims of domestic abuse living in temporary accommodation and domestic abuse safe accommodation need and to what extent is this being delivered? [</a:t>
              </a:r>
              <a:r>
                <a:rPr lang="en-US" sz="2388" u="sng">
                  <a:solidFill>
                    <a:srgbClr val="0F4662"/>
                  </a:solidFill>
                  <a:latin typeface="Open Sans"/>
                  <a:ea typeface="Open Sans"/>
                  <a:cs typeface="Open Sans"/>
                  <a:sym typeface="Open Sans"/>
                  <a:hlinkClick r:id="rId4" tooltip="https://ari.org.uk/aris/723947"/>
                </a:rPr>
                <a:t>https://ari.org.uk/aris/723947</a:t>
              </a:r>
              <a:r>
                <a:rPr lang="en-US" sz="2388">
                  <a:solidFill>
                    <a:srgbClr val="0F4662"/>
                  </a:solidFill>
                  <a:latin typeface="Open Sans"/>
                  <a:ea typeface="Open Sans"/>
                  <a:cs typeface="Open Sans"/>
                  <a:sym typeface="Open Sans"/>
                </a:rPr>
                <a:t>] </a:t>
              </a:r>
            </a:p>
          </p:txBody>
        </p:sp>
        <p:sp>
          <p:nvSpPr>
            <p:cNvPr id="4" name="TextBox 4"/>
            <p:cNvSpPr txBox="1"/>
            <p:nvPr/>
          </p:nvSpPr>
          <p:spPr>
            <a:xfrm>
              <a:off x="0" y="180975"/>
              <a:ext cx="16988563" cy="1740935"/>
            </a:xfrm>
            <a:prstGeom prst="rect">
              <a:avLst/>
            </a:prstGeom>
          </p:spPr>
          <p:txBody>
            <a:bodyPr lIns="0" tIns="0" rIns="0" bIns="0" rtlCol="0" anchor="t">
              <a:spAutoFit/>
            </a:bodyPr>
            <a:lstStyle/>
            <a:p>
              <a:pPr marL="0" lvl="0" indent="0" algn="l">
                <a:lnSpc>
                  <a:spcPts val="9499"/>
                </a:lnSpc>
              </a:pPr>
              <a:r>
                <a:rPr lang="en-US" sz="9499" b="1" i="1">
                  <a:solidFill>
                    <a:srgbClr val="0F4662"/>
                  </a:solidFill>
                  <a:latin typeface="Cormorant Garamond Bold Italics"/>
                  <a:ea typeface="Cormorant Garamond Bold Italics"/>
                  <a:cs typeface="Cormorant Garamond Bold Italics"/>
                  <a:sym typeface="Cormorant Garamond Bold Italics"/>
                </a:rPr>
                <a:t>Group 2 - Wellbeing</a:t>
              </a:r>
            </a:p>
          </p:txBody>
        </p:sp>
      </p:grpSp>
      <p:sp>
        <p:nvSpPr>
          <p:cNvPr id="5" name="Freeform 5"/>
          <p:cNvSpPr/>
          <p:nvPr/>
        </p:nvSpPr>
        <p:spPr>
          <a:xfrm>
            <a:off x="1266626" y="3777249"/>
            <a:ext cx="1367991" cy="2732501"/>
          </a:xfrm>
          <a:custGeom>
            <a:avLst/>
            <a:gdLst/>
            <a:ahLst/>
            <a:cxnLst/>
            <a:rect l="l" t="t" r="r" b="b"/>
            <a:pathLst>
              <a:path w="1367991" h="2732501">
                <a:moveTo>
                  <a:pt x="0" y="0"/>
                </a:moveTo>
                <a:lnTo>
                  <a:pt x="1367991" y="0"/>
                </a:lnTo>
                <a:lnTo>
                  <a:pt x="1367991" y="2732502"/>
                </a:lnTo>
                <a:lnTo>
                  <a:pt x="0" y="2732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pic>
        <p:nvPicPr>
          <p:cNvPr id="6" name="Graphic 5">
            <a:hlinkClick r:id="rId7"/>
            <a:extLst>
              <a:ext uri="{FF2B5EF4-FFF2-40B4-BE49-F238E27FC236}">
                <a16:creationId xmlns:a16="http://schemas.microsoft.com/office/drawing/2014/main" id="{14A07273-A75F-83D4-B6D0-7052832906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16400" y="317089"/>
            <a:ext cx="1149300" cy="11138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96193" y="1183347"/>
            <a:ext cx="12741423" cy="7920306"/>
            <a:chOff x="0" y="0"/>
            <a:chExt cx="16988563" cy="10560408"/>
          </a:xfrm>
        </p:grpSpPr>
        <p:sp>
          <p:nvSpPr>
            <p:cNvPr id="3" name="TextBox 3"/>
            <p:cNvSpPr txBox="1"/>
            <p:nvPr/>
          </p:nvSpPr>
          <p:spPr>
            <a:xfrm>
              <a:off x="0" y="2770149"/>
              <a:ext cx="16988563" cy="7790259"/>
            </a:xfrm>
            <a:prstGeom prst="rect">
              <a:avLst/>
            </a:prstGeom>
          </p:spPr>
          <p:txBody>
            <a:bodyPr lIns="0" tIns="0" rIns="0" bIns="0" rtlCol="0" anchor="t">
              <a:spAutoFit/>
            </a:bodyPr>
            <a:lstStyle/>
            <a:p>
              <a:pPr algn="l">
                <a:lnSpc>
                  <a:spcPts val="3343"/>
                </a:lnSpc>
              </a:pPr>
              <a:r>
                <a:rPr lang="en-US" sz="2388" b="1">
                  <a:solidFill>
                    <a:srgbClr val="0F4662"/>
                  </a:solidFill>
                  <a:latin typeface="Open Sans Bold"/>
                  <a:ea typeface="Open Sans Bold"/>
                  <a:cs typeface="Open Sans Bold"/>
                  <a:sym typeface="Open Sans Bold"/>
                </a:rPr>
                <a:t>Extent and cost of loneliness [Department for Digital, Culture, Media and Sport]</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What works in reducing loneliness and what are the challenges and opportunities? [</a:t>
              </a:r>
              <a:r>
                <a:rPr lang="en-US" sz="2388" u="sng">
                  <a:solidFill>
                    <a:srgbClr val="0F4662"/>
                  </a:solidFill>
                  <a:latin typeface="Open Sans"/>
                  <a:ea typeface="Open Sans"/>
                  <a:cs typeface="Open Sans"/>
                  <a:sym typeface="Open Sans"/>
                  <a:hlinkClick r:id="rId2" tooltip="https://ari.org.uk/aris/139984"/>
                </a:rPr>
                <a:t>https://ari.org.uk/aris/139984</a:t>
              </a:r>
              <a:r>
                <a:rPr lang="en-US" sz="2388">
                  <a:solidFill>
                    <a:srgbClr val="0F4662"/>
                  </a:solidFill>
                  <a:latin typeface="Open Sans"/>
                  <a:ea typeface="Open Sans"/>
                  <a:cs typeface="Open Sans"/>
                  <a:sym typeface="Open Sans"/>
                </a:rPr>
                <a:t>]</a:t>
              </a:r>
            </a:p>
            <a:p>
              <a:pPr algn="l">
                <a:lnSpc>
                  <a:spcPts val="3343"/>
                </a:lnSpc>
              </a:pPr>
              <a:r>
                <a:rPr lang="en-US" sz="2388" b="1">
                  <a:solidFill>
                    <a:srgbClr val="0F4662"/>
                  </a:solidFill>
                  <a:latin typeface="Open Sans Bold"/>
                  <a:ea typeface="Open Sans Bold"/>
                  <a:cs typeface="Open Sans Bold"/>
                  <a:sym typeface="Open Sans Bold"/>
                </a:rPr>
                <a:t> </a:t>
              </a:r>
            </a:p>
            <a:p>
              <a:pPr algn="l">
                <a:lnSpc>
                  <a:spcPts val="3343"/>
                </a:lnSpc>
              </a:pPr>
              <a:r>
                <a:rPr lang="en-US" sz="2388" b="1">
                  <a:solidFill>
                    <a:srgbClr val="0F4662"/>
                  </a:solidFill>
                  <a:latin typeface="Open Sans Bold"/>
                  <a:ea typeface="Open Sans Bold"/>
                  <a:cs typeface="Open Sans Bold"/>
                  <a:sym typeface="Open Sans Bold"/>
                </a:rPr>
                <a:t>Enable disabled people and people with health conditions to start, stay, and succeed in work, and get financial support [Department for Work and Pension]</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How is disability changing over time? What is the role of the benefit system in this change? [</a:t>
              </a:r>
              <a:r>
                <a:rPr lang="en-US" sz="2388" u="sng">
                  <a:solidFill>
                    <a:srgbClr val="0F4662"/>
                  </a:solidFill>
                  <a:latin typeface="Open Sans"/>
                  <a:ea typeface="Open Sans"/>
                  <a:cs typeface="Open Sans"/>
                  <a:sym typeface="Open Sans"/>
                  <a:hlinkClick r:id="rId3" tooltip="https://ari.org.uk/aris/242324"/>
                </a:rPr>
                <a:t>https://ari.org.uk/aris/242324</a:t>
              </a:r>
              <a:r>
                <a:rPr lang="en-US" sz="2388">
                  <a:solidFill>
                    <a:srgbClr val="0F4662"/>
                  </a:solidFill>
                  <a:latin typeface="Open Sans"/>
                  <a:ea typeface="Open Sans"/>
                  <a:cs typeface="Open Sans"/>
                  <a:sym typeface="Open Sans"/>
                </a:rPr>
                <a:t>] </a:t>
              </a:r>
            </a:p>
            <a:p>
              <a:pPr algn="l">
                <a:lnSpc>
                  <a:spcPts val="3343"/>
                </a:lnSpc>
              </a:pPr>
              <a:endParaRPr lang="en-US" sz="2388">
                <a:solidFill>
                  <a:srgbClr val="0F4662"/>
                </a:solidFill>
                <a:latin typeface="Open Sans"/>
                <a:ea typeface="Open Sans"/>
                <a:cs typeface="Open Sans"/>
                <a:sym typeface="Open Sans"/>
              </a:endParaRPr>
            </a:p>
            <a:p>
              <a:pPr algn="l">
                <a:lnSpc>
                  <a:spcPts val="3343"/>
                </a:lnSpc>
              </a:pPr>
              <a:r>
                <a:rPr lang="en-US" sz="2388" b="1">
                  <a:solidFill>
                    <a:srgbClr val="0F4662"/>
                  </a:solidFill>
                  <a:latin typeface="Open Sans Bold"/>
                  <a:ea typeface="Open Sans Bold"/>
                  <a:cs typeface="Open Sans Bold"/>
                  <a:sym typeface="Open Sans Bold"/>
                </a:rPr>
                <a:t>Ending/Tackling homelessness [Ministry of Housing, Communities and Local Government]</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What are the monetised economic, social and fiscal costs of homelessness and rough sleeping for different groups in the short, medium and long term? [</a:t>
              </a:r>
              <a:r>
                <a:rPr lang="en-US" sz="2388" u="sng">
                  <a:solidFill>
                    <a:srgbClr val="0F4662"/>
                  </a:solidFill>
                  <a:latin typeface="Open Sans"/>
                  <a:ea typeface="Open Sans"/>
                  <a:cs typeface="Open Sans"/>
                  <a:sym typeface="Open Sans"/>
                  <a:hlinkClick r:id="rId4" tooltip="https://ari.org.uk/aris/723941"/>
                </a:rPr>
                <a:t>https://ari.org.uk/aris/723941</a:t>
              </a:r>
              <a:r>
                <a:rPr lang="en-US" sz="2388">
                  <a:solidFill>
                    <a:srgbClr val="0F4662"/>
                  </a:solidFill>
                  <a:latin typeface="Open Sans"/>
                  <a:ea typeface="Open Sans"/>
                  <a:cs typeface="Open Sans"/>
                  <a:sym typeface="Open Sans"/>
                </a:rPr>
                <a:t>] </a:t>
              </a:r>
            </a:p>
          </p:txBody>
        </p:sp>
        <p:sp>
          <p:nvSpPr>
            <p:cNvPr id="4" name="TextBox 4"/>
            <p:cNvSpPr txBox="1"/>
            <p:nvPr/>
          </p:nvSpPr>
          <p:spPr>
            <a:xfrm>
              <a:off x="0" y="180975"/>
              <a:ext cx="16988563" cy="1740935"/>
            </a:xfrm>
            <a:prstGeom prst="rect">
              <a:avLst/>
            </a:prstGeom>
          </p:spPr>
          <p:txBody>
            <a:bodyPr lIns="0" tIns="0" rIns="0" bIns="0" rtlCol="0" anchor="t">
              <a:spAutoFit/>
            </a:bodyPr>
            <a:lstStyle/>
            <a:p>
              <a:pPr marL="0" lvl="0" indent="0" algn="l">
                <a:lnSpc>
                  <a:spcPts val="9499"/>
                </a:lnSpc>
              </a:pPr>
              <a:r>
                <a:rPr lang="en-US" sz="9499" b="1" i="1">
                  <a:solidFill>
                    <a:srgbClr val="0F4662"/>
                  </a:solidFill>
                  <a:latin typeface="Cormorant Garamond Bold Italics"/>
                  <a:ea typeface="Cormorant Garamond Bold Italics"/>
                  <a:cs typeface="Cormorant Garamond Bold Italics"/>
                  <a:sym typeface="Cormorant Garamond Bold Italics"/>
                </a:rPr>
                <a:t>Group 3 - Wellbeing</a:t>
              </a:r>
            </a:p>
          </p:txBody>
        </p:sp>
      </p:grpSp>
      <p:sp>
        <p:nvSpPr>
          <p:cNvPr id="5" name="Freeform 5"/>
          <p:cNvSpPr/>
          <p:nvPr/>
        </p:nvSpPr>
        <p:spPr>
          <a:xfrm>
            <a:off x="1266626" y="3777249"/>
            <a:ext cx="1367991" cy="2732501"/>
          </a:xfrm>
          <a:custGeom>
            <a:avLst/>
            <a:gdLst/>
            <a:ahLst/>
            <a:cxnLst/>
            <a:rect l="l" t="t" r="r" b="b"/>
            <a:pathLst>
              <a:path w="1367991" h="2732501">
                <a:moveTo>
                  <a:pt x="0" y="0"/>
                </a:moveTo>
                <a:lnTo>
                  <a:pt x="1367991" y="0"/>
                </a:lnTo>
                <a:lnTo>
                  <a:pt x="1367991" y="2732502"/>
                </a:lnTo>
                <a:lnTo>
                  <a:pt x="0" y="2732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pic>
        <p:nvPicPr>
          <p:cNvPr id="6" name="Graphic 5">
            <a:hlinkClick r:id="rId7"/>
            <a:extLst>
              <a:ext uri="{FF2B5EF4-FFF2-40B4-BE49-F238E27FC236}">
                <a16:creationId xmlns:a16="http://schemas.microsoft.com/office/drawing/2014/main" id="{1986B4EC-A052-ED02-10E4-649178C4BE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16400" y="317089"/>
            <a:ext cx="1149300" cy="11138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descr="Five Dots Icon"/>
          <p:cNvSpPr/>
          <p:nvPr/>
        </p:nvSpPr>
        <p:spPr>
          <a:xfrm>
            <a:off x="8303999" y="963288"/>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TextBox 3"/>
          <p:cNvSpPr txBox="1">
            <a:spLocks noGrp="1"/>
          </p:cNvSpPr>
          <p:nvPr>
            <p:ph type="title" idx="4294967295"/>
          </p:nvPr>
        </p:nvSpPr>
        <p:spPr>
          <a:xfrm>
            <a:off x="2628415" y="2058137"/>
            <a:ext cx="13031167" cy="1166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925"/>
              </a:lnSpc>
              <a:spcBef>
                <a:spcPts val="0"/>
              </a:spcBef>
              <a:spcAft>
                <a:spcPts val="0"/>
              </a:spcAft>
              <a:buClrTx/>
              <a:buSzTx/>
              <a:buFontTx/>
              <a:buNone/>
              <a:tabLst/>
              <a:defRPr/>
            </a:pPr>
            <a:r>
              <a:rPr kumimoji="0" lang="en-US" sz="8500"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The Areas of Research Interest</a:t>
            </a:r>
          </a:p>
        </p:txBody>
      </p:sp>
      <p:sp>
        <p:nvSpPr>
          <p:cNvPr id="4" name="TextBox 4"/>
          <p:cNvSpPr txBox="1"/>
          <p:nvPr/>
        </p:nvSpPr>
        <p:spPr>
          <a:xfrm>
            <a:off x="1295400" y="4339810"/>
            <a:ext cx="16103550" cy="5119094"/>
          </a:xfrm>
          <a:prstGeom prst="rect">
            <a:avLst/>
          </a:prstGeom>
        </p:spPr>
        <p:txBody>
          <a:bodyPr lIns="0" tIns="0" rIns="0" bIns="0" rtlCol="0" anchor="t">
            <a:spAutoFit/>
          </a:bodyPr>
          <a:lstStyle/>
          <a:p>
            <a:pPr marL="690881" lvl="1" indent="-345440" algn="l">
              <a:lnSpc>
                <a:spcPts val="5792"/>
              </a:lnSpc>
              <a:buAutoNum type="arabicPeriod"/>
            </a:pPr>
            <a:r>
              <a:rPr lang="en-US" sz="3200" dirty="0">
                <a:solidFill>
                  <a:srgbClr val="0F4662"/>
                </a:solidFill>
                <a:latin typeface="Quicksand 1"/>
                <a:ea typeface="Quicksand 1"/>
                <a:cs typeface="Quicksand 1"/>
                <a:sym typeface="Quicksand 1"/>
              </a:rPr>
              <a:t>What are the ARIs - Short overview</a:t>
            </a:r>
          </a:p>
          <a:p>
            <a:pPr marL="690881" lvl="1" indent="-345440" algn="l">
              <a:lnSpc>
                <a:spcPts val="5792"/>
              </a:lnSpc>
              <a:buAutoNum type="arabicPeriod"/>
            </a:pPr>
            <a:r>
              <a:rPr lang="en-US" sz="3200" dirty="0">
                <a:solidFill>
                  <a:srgbClr val="0F4662"/>
                </a:solidFill>
                <a:latin typeface="Quicksand 1"/>
                <a:ea typeface="Quicksand 1"/>
                <a:cs typeface="Quicksand 1"/>
                <a:sym typeface="Quicksand 1"/>
              </a:rPr>
              <a:t>What are the ARIs – Things to keep in mind</a:t>
            </a:r>
          </a:p>
          <a:p>
            <a:pPr marL="690881" lvl="1" indent="-345440" algn="l">
              <a:lnSpc>
                <a:spcPts val="5792"/>
              </a:lnSpc>
              <a:buAutoNum type="arabicPeriod"/>
            </a:pPr>
            <a:r>
              <a:rPr lang="en-US" sz="3200" dirty="0">
                <a:solidFill>
                  <a:srgbClr val="0F4662"/>
                </a:solidFill>
                <a:latin typeface="Quicksand 1"/>
                <a:ea typeface="Quicksand 1"/>
                <a:cs typeface="Quicksand 1"/>
                <a:sym typeface="Quicksand 1"/>
              </a:rPr>
              <a:t>Engaging with the ARIs – Navigating the platform</a:t>
            </a:r>
          </a:p>
          <a:p>
            <a:pPr marL="690881" lvl="1" indent="-345440">
              <a:lnSpc>
                <a:spcPts val="5792"/>
              </a:lnSpc>
              <a:buAutoNum type="arabicPeriod"/>
            </a:pPr>
            <a:r>
              <a:rPr lang="en-US" sz="3200" dirty="0">
                <a:solidFill>
                  <a:srgbClr val="0F4662"/>
                </a:solidFill>
                <a:latin typeface="Quicksand 1"/>
                <a:ea typeface="Quicksand 1"/>
                <a:cs typeface="Quicksand 1"/>
                <a:sym typeface="Quicksand 1"/>
              </a:rPr>
              <a:t>Engaging with the ARIs – How the ARIs are formulated</a:t>
            </a:r>
          </a:p>
          <a:p>
            <a:pPr marL="690881" lvl="1" indent="-345440" algn="l">
              <a:lnSpc>
                <a:spcPts val="5792"/>
              </a:lnSpc>
              <a:buAutoNum type="arabicPeriod"/>
            </a:pPr>
            <a:r>
              <a:rPr lang="en-US" sz="3200" dirty="0">
                <a:solidFill>
                  <a:srgbClr val="0F4662"/>
                </a:solidFill>
                <a:latin typeface="Quicksand 1"/>
                <a:ea typeface="Quicksand 1"/>
                <a:cs typeface="Quicksand 1"/>
                <a:sym typeface="Quicksand 1"/>
              </a:rPr>
              <a:t>Engaging with the ARIs – First Contact</a:t>
            </a:r>
          </a:p>
          <a:p>
            <a:pPr marL="690881" lvl="1" indent="-345440" algn="l">
              <a:lnSpc>
                <a:spcPts val="5792"/>
              </a:lnSpc>
              <a:buAutoNum type="arabicPeriod"/>
            </a:pPr>
            <a:r>
              <a:rPr lang="en-US" sz="3200" dirty="0">
                <a:solidFill>
                  <a:srgbClr val="0F4662"/>
                </a:solidFill>
                <a:latin typeface="Quicksand 1"/>
                <a:ea typeface="Quicksand 1"/>
                <a:cs typeface="Quicksand 1"/>
                <a:sym typeface="Quicksand 1"/>
              </a:rPr>
              <a:t>Communicating your research</a:t>
            </a:r>
          </a:p>
          <a:p>
            <a:pPr marL="690881" lvl="1" indent="-345440">
              <a:lnSpc>
                <a:spcPts val="5792"/>
              </a:lnSpc>
              <a:buFontTx/>
              <a:buAutoNum type="arabicPeriod"/>
            </a:pPr>
            <a:r>
              <a:rPr lang="en-US" sz="3200" dirty="0">
                <a:solidFill>
                  <a:srgbClr val="0F4662"/>
                </a:solidFill>
                <a:latin typeface="Quicksand 1"/>
                <a:ea typeface="Quicksand 1"/>
                <a:cs typeface="Quicksand 1"/>
                <a:sym typeface="Quicksand 1"/>
              </a:rPr>
              <a:t>Making the case for languages research</a:t>
            </a:r>
          </a:p>
        </p:txBody>
      </p:sp>
      <p:sp>
        <p:nvSpPr>
          <p:cNvPr id="5" name="AutoShape 5"/>
          <p:cNvSpPr/>
          <p:nvPr/>
        </p:nvSpPr>
        <p:spPr>
          <a:xfrm>
            <a:off x="2221952" y="3771900"/>
            <a:ext cx="13844095" cy="0"/>
          </a:xfrm>
          <a:prstGeom prst="line">
            <a:avLst/>
          </a:prstGeom>
          <a:ln w="38100" cap="flat">
            <a:solidFill>
              <a:srgbClr val="000000"/>
            </a:solidFill>
            <a:prstDash val="solid"/>
            <a:headEnd type="none" w="sm" len="sm"/>
            <a:tailEnd type="none" w="sm" len="sm"/>
          </a:ln>
        </p:spPr>
        <p:txBody>
          <a:bodyPr/>
          <a:lstStyle/>
          <a:p>
            <a:endParaRPr lang="fr-FR"/>
          </a:p>
        </p:txBody>
      </p:sp>
      <p:pic>
        <p:nvPicPr>
          <p:cNvPr id="7" name="Graphic 6">
            <a:hlinkClick r:id="rId4"/>
            <a:extLst>
              <a:ext uri="{FF2B5EF4-FFF2-40B4-BE49-F238E27FC236}">
                <a16:creationId xmlns:a16="http://schemas.microsoft.com/office/drawing/2014/main" id="{20D0DD33-B08E-E64D-7FA0-CFBAEE6141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6400" y="317089"/>
            <a:ext cx="1149300" cy="11138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96193" y="1392905"/>
            <a:ext cx="12741423" cy="7501189"/>
            <a:chOff x="0" y="0"/>
            <a:chExt cx="16988563" cy="10001586"/>
          </a:xfrm>
        </p:grpSpPr>
        <p:sp>
          <p:nvSpPr>
            <p:cNvPr id="3" name="TextBox 3"/>
            <p:cNvSpPr txBox="1"/>
            <p:nvPr/>
          </p:nvSpPr>
          <p:spPr>
            <a:xfrm>
              <a:off x="0" y="2770149"/>
              <a:ext cx="16988563" cy="7231437"/>
            </a:xfrm>
            <a:prstGeom prst="rect">
              <a:avLst/>
            </a:prstGeom>
          </p:spPr>
          <p:txBody>
            <a:bodyPr lIns="0" tIns="0" rIns="0" bIns="0" rtlCol="0" anchor="t">
              <a:spAutoFit/>
            </a:bodyPr>
            <a:lstStyle/>
            <a:p>
              <a:pPr algn="l">
                <a:lnSpc>
                  <a:spcPts val="3343"/>
                </a:lnSpc>
              </a:pPr>
              <a:r>
                <a:rPr lang="en-US" sz="2388" b="1">
                  <a:solidFill>
                    <a:srgbClr val="0F4662"/>
                  </a:solidFill>
                  <a:latin typeface="Open Sans Bold"/>
                  <a:ea typeface="Open Sans Bold"/>
                  <a:cs typeface="Open Sans Bold"/>
                  <a:sym typeface="Open Sans Bold"/>
                </a:rPr>
                <a:t>Migration and borders – Refugees [Home Office]</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Supporting those who are admitted, both for their own and for wider benefit. [</a:t>
              </a:r>
              <a:r>
                <a:rPr lang="en-US" sz="2388" u="sng">
                  <a:solidFill>
                    <a:srgbClr val="0F4662"/>
                  </a:solidFill>
                  <a:latin typeface="Open Sans"/>
                  <a:ea typeface="Open Sans"/>
                  <a:cs typeface="Open Sans"/>
                  <a:sym typeface="Open Sans"/>
                  <a:hlinkClick r:id="rId2" tooltip="https://ari.org.uk/aris/17264"/>
                </a:rPr>
                <a:t>https://ari.org.uk/aris/17264</a:t>
              </a:r>
              <a:r>
                <a:rPr lang="en-US" sz="2388">
                  <a:solidFill>
                    <a:srgbClr val="0F4662"/>
                  </a:solidFill>
                  <a:latin typeface="Open Sans"/>
                  <a:ea typeface="Open Sans"/>
                  <a:cs typeface="Open Sans"/>
                  <a:sym typeface="Open Sans"/>
                </a:rPr>
                <a:t>] </a:t>
              </a:r>
            </a:p>
            <a:p>
              <a:pPr algn="l">
                <a:lnSpc>
                  <a:spcPts val="3343"/>
                </a:lnSpc>
              </a:pPr>
              <a:r>
                <a:rPr lang="en-US" sz="2388">
                  <a:solidFill>
                    <a:srgbClr val="0F4662"/>
                  </a:solidFill>
                  <a:latin typeface="Open Sans"/>
                  <a:ea typeface="Open Sans"/>
                  <a:cs typeface="Open Sans"/>
                  <a:sym typeface="Open Sans"/>
                </a:rPr>
                <a:t> </a:t>
              </a:r>
            </a:p>
            <a:p>
              <a:pPr algn="l">
                <a:lnSpc>
                  <a:spcPts val="3343"/>
                </a:lnSpc>
              </a:pPr>
              <a:r>
                <a:rPr lang="en-US" sz="2388" b="1">
                  <a:solidFill>
                    <a:srgbClr val="0F4662"/>
                  </a:solidFill>
                  <a:latin typeface="Open Sans Bold"/>
                  <a:ea typeface="Open Sans Bold"/>
                  <a:cs typeface="Open Sans Bold"/>
                  <a:sym typeface="Open Sans Bold"/>
                </a:rPr>
                <a:t>Provide a transparent and efficient court system (Victims and witnesses) [Ministry of Justice]</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What are the needs and experiences of victims, defence witnesses, and those in distressing civil, family, or tribunal cases? How does this vary by protected characteristics, socio-economic or socio-demographic background and jurisdiction? [</a:t>
              </a:r>
              <a:r>
                <a:rPr lang="en-US" sz="2388" u="sng">
                  <a:solidFill>
                    <a:srgbClr val="0F4662"/>
                  </a:solidFill>
                  <a:latin typeface="Open Sans"/>
                  <a:ea typeface="Open Sans"/>
                  <a:cs typeface="Open Sans"/>
                  <a:sym typeface="Open Sans"/>
                  <a:hlinkClick r:id="rId3" tooltip="https://ari.org.uk/aris/17614"/>
                </a:rPr>
                <a:t>https://ari.org.uk/aris/17614</a:t>
              </a:r>
              <a:r>
                <a:rPr lang="en-US" sz="2388">
                  <a:solidFill>
                    <a:srgbClr val="0F4662"/>
                  </a:solidFill>
                  <a:latin typeface="Open Sans"/>
                  <a:ea typeface="Open Sans"/>
                  <a:cs typeface="Open Sans"/>
                  <a:sym typeface="Open Sans"/>
                </a:rPr>
                <a:t>]</a:t>
              </a:r>
            </a:p>
            <a:p>
              <a:pPr marL="515577" lvl="1" indent="-257789" algn="l">
                <a:lnSpc>
                  <a:spcPts val="3343"/>
                </a:lnSpc>
                <a:buFont typeface="Arial"/>
                <a:buChar char="•"/>
              </a:pPr>
              <a:r>
                <a:rPr lang="en-US" sz="2388">
                  <a:solidFill>
                    <a:srgbClr val="0F4662"/>
                  </a:solidFill>
                  <a:latin typeface="Open Sans"/>
                  <a:ea typeface="Open Sans"/>
                  <a:cs typeface="Open Sans"/>
                  <a:sym typeface="Open Sans"/>
                </a:rPr>
                <a:t>How prevalent is repeat victimisation and who does it affect? What is the overlap between being a victim and committing an offence, and how does this vary by, for example, crime type and demographic characteristics? [</a:t>
              </a:r>
              <a:r>
                <a:rPr lang="en-US" sz="2388" u="sng">
                  <a:solidFill>
                    <a:srgbClr val="0F4662"/>
                  </a:solidFill>
                  <a:latin typeface="Open Sans"/>
                  <a:ea typeface="Open Sans"/>
                  <a:cs typeface="Open Sans"/>
                  <a:sym typeface="Open Sans"/>
                  <a:hlinkClick r:id="rId4" tooltip="https://ari.org.uk/aris/17618"/>
                </a:rPr>
                <a:t>https://ari.org.uk/aris/17618</a:t>
              </a:r>
              <a:r>
                <a:rPr lang="en-US" sz="2388">
                  <a:solidFill>
                    <a:srgbClr val="0F4662"/>
                  </a:solidFill>
                  <a:latin typeface="Open Sans"/>
                  <a:ea typeface="Open Sans"/>
                  <a:cs typeface="Open Sans"/>
                  <a:sym typeface="Open Sans"/>
                </a:rPr>
                <a:t>]</a:t>
              </a:r>
            </a:p>
          </p:txBody>
        </p:sp>
        <p:sp>
          <p:nvSpPr>
            <p:cNvPr id="4" name="TextBox 4"/>
            <p:cNvSpPr txBox="1"/>
            <p:nvPr/>
          </p:nvSpPr>
          <p:spPr>
            <a:xfrm>
              <a:off x="0" y="180975"/>
              <a:ext cx="16988563" cy="1740935"/>
            </a:xfrm>
            <a:prstGeom prst="rect">
              <a:avLst/>
            </a:prstGeom>
          </p:spPr>
          <p:txBody>
            <a:bodyPr lIns="0" tIns="0" rIns="0" bIns="0" rtlCol="0" anchor="t">
              <a:spAutoFit/>
            </a:bodyPr>
            <a:lstStyle/>
            <a:p>
              <a:pPr marL="0" lvl="0" indent="0" algn="l">
                <a:lnSpc>
                  <a:spcPts val="9499"/>
                </a:lnSpc>
              </a:pPr>
              <a:r>
                <a:rPr lang="en-US" sz="9499" b="1" i="1">
                  <a:solidFill>
                    <a:srgbClr val="0F4662"/>
                  </a:solidFill>
                  <a:latin typeface="Cormorant Garamond Bold Italics"/>
                  <a:ea typeface="Cormorant Garamond Bold Italics"/>
                  <a:cs typeface="Cormorant Garamond Bold Italics"/>
                  <a:sym typeface="Cormorant Garamond Bold Italics"/>
                </a:rPr>
                <a:t>Group 4 - Communities</a:t>
              </a:r>
            </a:p>
          </p:txBody>
        </p:sp>
      </p:grpSp>
      <p:sp>
        <p:nvSpPr>
          <p:cNvPr id="5" name="Freeform 5"/>
          <p:cNvSpPr/>
          <p:nvPr/>
        </p:nvSpPr>
        <p:spPr>
          <a:xfrm>
            <a:off x="1266626" y="3777249"/>
            <a:ext cx="1367991" cy="2732501"/>
          </a:xfrm>
          <a:custGeom>
            <a:avLst/>
            <a:gdLst/>
            <a:ahLst/>
            <a:cxnLst/>
            <a:rect l="l" t="t" r="r" b="b"/>
            <a:pathLst>
              <a:path w="1367991" h="2732501">
                <a:moveTo>
                  <a:pt x="0" y="0"/>
                </a:moveTo>
                <a:lnTo>
                  <a:pt x="1367991" y="0"/>
                </a:lnTo>
                <a:lnTo>
                  <a:pt x="1367991" y="2732502"/>
                </a:lnTo>
                <a:lnTo>
                  <a:pt x="0" y="2732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pic>
        <p:nvPicPr>
          <p:cNvPr id="6" name="Graphic 5">
            <a:hlinkClick r:id="rId7"/>
            <a:extLst>
              <a:ext uri="{FF2B5EF4-FFF2-40B4-BE49-F238E27FC236}">
                <a16:creationId xmlns:a16="http://schemas.microsoft.com/office/drawing/2014/main" id="{A83B2AE2-646E-8372-036B-BA43D5015B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16400" y="317089"/>
            <a:ext cx="1149300" cy="11138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549149" y="2106945"/>
            <a:ext cx="11402580" cy="3185706"/>
          </a:xfrm>
          <a:prstGeom prst="rect">
            <a:avLst/>
          </a:prstGeom>
        </p:spPr>
        <p:txBody>
          <a:bodyPr lIns="0" tIns="0" rIns="0" bIns="0" rtlCol="0" anchor="t">
            <a:spAutoFit/>
          </a:bodyPr>
          <a:lstStyle/>
          <a:p>
            <a:pPr marL="0" lvl="0" indent="0" algn="ctr">
              <a:lnSpc>
                <a:spcPts val="26009"/>
              </a:lnSpc>
              <a:spcBef>
                <a:spcPct val="0"/>
              </a:spcBef>
            </a:pPr>
            <a:r>
              <a:rPr lang="en-US" sz="18577" b="1" i="1" dirty="0">
                <a:solidFill>
                  <a:srgbClr val="0F4662"/>
                </a:solidFill>
                <a:latin typeface="Cormorant Garamond Bold Italics"/>
                <a:ea typeface="Cormorant Garamond Bold Italics"/>
                <a:cs typeface="Cormorant Garamond Bold Italics"/>
                <a:sym typeface="Cormorant Garamond Bold Italics"/>
              </a:rPr>
              <a:t>Thank you!</a:t>
            </a:r>
          </a:p>
        </p:txBody>
      </p:sp>
      <p:sp>
        <p:nvSpPr>
          <p:cNvPr id="3" name="AutoShape 3"/>
          <p:cNvSpPr/>
          <p:nvPr/>
        </p:nvSpPr>
        <p:spPr>
          <a:xfrm>
            <a:off x="5897880" y="2215083"/>
            <a:ext cx="6492240" cy="0"/>
          </a:xfrm>
          <a:prstGeom prst="line">
            <a:avLst/>
          </a:prstGeom>
          <a:ln w="76200" cap="flat">
            <a:solidFill>
              <a:srgbClr val="0F4662"/>
            </a:solidFill>
            <a:prstDash val="solid"/>
            <a:headEnd type="none" w="sm" len="sm"/>
            <a:tailEnd type="none" w="sm" len="sm"/>
          </a:ln>
        </p:spPr>
        <p:txBody>
          <a:bodyPr/>
          <a:lstStyle/>
          <a:p>
            <a:endParaRPr lang="fr-FR"/>
          </a:p>
        </p:txBody>
      </p:sp>
      <p:sp>
        <p:nvSpPr>
          <p:cNvPr id="4" name="Freeform 4"/>
          <p:cNvSpPr/>
          <p:nvPr/>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AutoShape 5"/>
          <p:cNvSpPr/>
          <p:nvPr/>
        </p:nvSpPr>
        <p:spPr>
          <a:xfrm>
            <a:off x="5897880" y="8159883"/>
            <a:ext cx="6492240" cy="0"/>
          </a:xfrm>
          <a:prstGeom prst="line">
            <a:avLst/>
          </a:prstGeom>
          <a:ln w="76200" cap="flat">
            <a:solidFill>
              <a:srgbClr val="0F4662"/>
            </a:solidFill>
            <a:prstDash val="solid"/>
            <a:headEnd type="none" w="sm" len="sm"/>
            <a:tailEnd type="none" w="sm" len="sm"/>
          </a:ln>
        </p:spPr>
        <p:txBody>
          <a:bodyPr/>
          <a:lstStyle/>
          <a:p>
            <a:endParaRPr lang="fr-FR"/>
          </a:p>
        </p:txBody>
      </p:sp>
      <p:sp>
        <p:nvSpPr>
          <p:cNvPr id="6" name="Freeform 6"/>
          <p:cNvSpPr/>
          <p:nvPr/>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TextBox 7"/>
          <p:cNvSpPr txBox="1"/>
          <p:nvPr/>
        </p:nvSpPr>
        <p:spPr>
          <a:xfrm>
            <a:off x="3571561" y="5506065"/>
            <a:ext cx="11402580" cy="1189749"/>
          </a:xfrm>
          <a:prstGeom prst="rect">
            <a:avLst/>
          </a:prstGeom>
        </p:spPr>
        <p:txBody>
          <a:bodyPr lIns="0" tIns="0" rIns="0" bIns="0" rtlCol="0" anchor="t">
            <a:spAutoFit/>
          </a:bodyPr>
          <a:lstStyle/>
          <a:p>
            <a:pPr algn="ctr">
              <a:lnSpc>
                <a:spcPts val="4759"/>
              </a:lnSpc>
            </a:pPr>
            <a:r>
              <a:rPr lang="en-US" sz="3399" dirty="0">
                <a:solidFill>
                  <a:srgbClr val="0F4662"/>
                </a:solidFill>
                <a:latin typeface="Open Sans"/>
                <a:ea typeface="Open Sans"/>
                <a:cs typeface="Open Sans"/>
                <a:sym typeface="Open Sans"/>
              </a:rPr>
              <a:t>Please contribute to our report by filling this feedback </a:t>
            </a:r>
            <a:r>
              <a:rPr lang="en-US" sz="3399" b="1" dirty="0">
                <a:solidFill>
                  <a:srgbClr val="0F4662"/>
                </a:solidFill>
                <a:latin typeface="Open Sans Bold"/>
                <a:ea typeface="Open Sans Bold"/>
                <a:cs typeface="Open Sans Bold"/>
                <a:sym typeface="Open Sans Bold"/>
                <a:hlinkClick r:id="rId4"/>
              </a:rPr>
              <a:t>form</a:t>
            </a:r>
            <a:endParaRPr lang="en-US" sz="3399" b="1" dirty="0">
              <a:solidFill>
                <a:srgbClr val="0F4662"/>
              </a:solidFill>
              <a:latin typeface="Open Sans Bold"/>
              <a:ea typeface="Open Sans Bold"/>
              <a:cs typeface="Open Sans Bold"/>
              <a:sym typeface="Open Sans Bold"/>
            </a:endParaRPr>
          </a:p>
        </p:txBody>
      </p:sp>
      <p:pic>
        <p:nvPicPr>
          <p:cNvPr id="8" name="Graphic 7">
            <a:hlinkClick r:id="rId5"/>
            <a:extLst>
              <a:ext uri="{FF2B5EF4-FFF2-40B4-BE49-F238E27FC236}">
                <a16:creationId xmlns:a16="http://schemas.microsoft.com/office/drawing/2014/main" id="{F1F4433A-5BF7-09C4-334A-47DA335028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16400" y="317089"/>
            <a:ext cx="1149300" cy="11138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0" y="355802"/>
            <a:ext cx="18288000" cy="1368441"/>
          </a:xfrm>
          <a:prstGeom prst="rect">
            <a:avLst/>
          </a:prstGeom>
        </p:spPr>
        <p:txBody>
          <a:bodyPr lIns="0" tIns="0" rIns="0" bIns="0" rtlCol="0" anchor="t">
            <a:spAutoFit/>
          </a:bodyPr>
          <a:lstStyle/>
          <a:p>
            <a:pPr algn="ctr">
              <a:lnSpc>
                <a:spcPts val="11200"/>
              </a:lnSpc>
            </a:pPr>
            <a:r>
              <a:rPr lang="en-US" sz="8000" b="1">
                <a:solidFill>
                  <a:srgbClr val="000000"/>
                </a:solidFill>
                <a:latin typeface="Open Sans Bold"/>
                <a:ea typeface="Open Sans Bold"/>
                <a:cs typeface="Open Sans Bold"/>
                <a:sym typeface="Open Sans Bold"/>
              </a:rPr>
              <a:t>Resources - Policy Engagement</a:t>
            </a:r>
          </a:p>
        </p:txBody>
      </p:sp>
      <p:sp>
        <p:nvSpPr>
          <p:cNvPr id="3" name="TextBox 3"/>
          <p:cNvSpPr txBox="1"/>
          <p:nvPr/>
        </p:nvSpPr>
        <p:spPr>
          <a:xfrm>
            <a:off x="304800" y="1943100"/>
            <a:ext cx="17259300" cy="8610691"/>
          </a:xfrm>
          <a:prstGeom prst="rect">
            <a:avLst/>
          </a:prstGeom>
        </p:spPr>
        <p:txBody>
          <a:bodyPr lIns="0" tIns="0" rIns="0" bIns="0" rtlCol="0" anchor="t">
            <a:spAutoFit/>
          </a:bodyPr>
          <a:lstStyle/>
          <a:p>
            <a:pPr marL="518165" lvl="1" indent="-259082" algn="l">
              <a:lnSpc>
                <a:spcPts val="3360"/>
              </a:lnSpc>
              <a:buFont typeface="Arial"/>
              <a:buChar char="•"/>
            </a:pPr>
            <a:r>
              <a:rPr lang="en-US" sz="2400" u="sng" dirty="0">
                <a:solidFill>
                  <a:srgbClr val="000000"/>
                </a:solidFill>
                <a:latin typeface="Open Sans"/>
                <a:ea typeface="Open Sans"/>
                <a:cs typeface="Open Sans"/>
                <a:sym typeface="Open Sans"/>
                <a:hlinkClick r:id="rId2" tooltip="https://ilcs.sas.ac.uk/research-policy-training/policy/thinking-strategically-seminar-series/languages-policy-building-collaboration"/>
              </a:rPr>
              <a:t>Wendy Ayres-Bennett, 'Languages and Policy: Building Collaborations between Academics and Policymakers'</a:t>
            </a:r>
            <a:r>
              <a:rPr lang="en-US" sz="24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3" tooltip="https://www.ciol.org.uk/appgml"/>
              </a:rPr>
              <a:t>All Party Parliamentary Group on Modern Languages</a:t>
            </a:r>
            <a:r>
              <a:rPr lang="en-US" sz="2500" dirty="0">
                <a:solidFill>
                  <a:srgbClr val="000000"/>
                </a:solidFill>
                <a:latin typeface="Open Sans"/>
                <a:ea typeface="Open Sans"/>
                <a:cs typeface="Open Sans"/>
                <a:sym typeface="Open Sans"/>
              </a:rPr>
              <a:t> - a cross-party alliance of MPs with interest in promoting languages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4" tooltip="https://www.lspjournal.com"/>
              </a:rPr>
              <a:t>Languages, Society and Policy</a:t>
            </a:r>
            <a:r>
              <a:rPr lang="en-US" sz="2500" dirty="0">
                <a:solidFill>
                  <a:srgbClr val="000000"/>
                </a:solidFill>
                <a:latin typeface="Open Sans"/>
                <a:ea typeface="Open Sans"/>
                <a:cs typeface="Open Sans"/>
                <a:sym typeface="Open Sans"/>
              </a:rPr>
              <a:t> – A journal connecting research in linguistics and languages, cultures and societies with policy and the public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5" tooltip="https://www.repository.cam.ac.uk/bitstreams/bdbe8751-2c4d-48f8-aaf2-749b34e56ffb/download"/>
              </a:rPr>
              <a:t>Charles Forsdick, ‘‘Translating Cultures’, Translating Research’</a:t>
            </a:r>
            <a:r>
              <a:rPr lang="en-US" sz="25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6" tooltip="https://upen.ac.uk/resources/engaging-with-policymakers-as-a-researcher-in-the-arts-and-humanities-a-guide-to-how-what-and-why/"/>
              </a:rPr>
              <a:t>Arlene Holmes-Henderson, ‘Engaging with policymakers as a researcher in the Arts and Humanities: a guide to how, what and why’. </a:t>
            </a:r>
            <a:r>
              <a:rPr lang="en-US" sz="25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7" tooltip="https://chrome-extension/efaidnbmnnnibpcajpcglclefindmkaj/https:/webarchive.nationalarchives.gov.uk/ukgwa/20220208141758mp_/https:/ahrc.ukri.org/documents/guides/guidance-on-planning-and-demonstrating-effective-policy-engagement/"/>
              </a:rPr>
              <a:t>AHRC guide to policy engagement for humanities researchers</a:t>
            </a:r>
            <a:r>
              <a:rPr lang="en-US" sz="25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8" tooltip="https://www.instituteforgovernment.org.uk/sites/default/files/publications/ahrc-how-engage-policy-makers.pdf"/>
              </a:rPr>
              <a:t>How to engage with policy makers: A guide for academics in the arts and humanities</a:t>
            </a:r>
            <a:r>
              <a:rPr lang="en-US" sz="2500" dirty="0">
                <a:solidFill>
                  <a:srgbClr val="000000"/>
                </a:solidFill>
                <a:latin typeface="Open Sans"/>
                <a:ea typeface="Open Sans"/>
                <a:cs typeface="Open Sans"/>
                <a:sym typeface="Open Sans"/>
              </a:rPr>
              <a:t> (more detailed guide than the above, by the Institute for Government). Further guides by the IFG can be found </a:t>
            </a:r>
            <a:r>
              <a:rPr lang="en-US" sz="2500" u="sng" dirty="0">
                <a:solidFill>
                  <a:srgbClr val="000000"/>
                </a:solidFill>
                <a:latin typeface="Open Sans"/>
                <a:ea typeface="Open Sans"/>
                <a:cs typeface="Open Sans"/>
                <a:sym typeface="Open Sans"/>
                <a:hlinkClick r:id="rId9" tooltip="https://www.instituteforgovernment.org.uk/ifg-academy/engaging-government/academic-researchers"/>
              </a:rPr>
              <a:t>here.</a:t>
            </a:r>
            <a:r>
              <a:rPr lang="en-US" sz="25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10" tooltip="https://www.research-strategy.admin.cam.ac.uk/files/policy_impact_guide_for_researchers_2017.pdf"/>
              </a:rPr>
              <a:t>Introduction to Policy Engagement and ‘how to’ Guide for Researchers by the University of Cambridge</a:t>
            </a:r>
            <a:r>
              <a:rPr lang="en-US" sz="25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11" tooltip="https://www.ox.ac.uk/research/using-research-engage/policy-engagement/oxfords-experience-policy-engagement/research-policy-impact-strategies-translating-findings-policy-messages"/>
              </a:rPr>
              <a:t>Research to policy impact: strategies for translating findings into policy messages, University of Oxford</a:t>
            </a:r>
            <a:r>
              <a:rPr lang="en-US" sz="25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12" tooltip="https://chrome-extension/efaidnbmnnnibpcajpcglclefindmkaj/https:/cipr.co.uk/common/Uploaded%20files/Our%20work/POLICY/Research%20fund%20reports/CIPR_Communicating_Evidence_Policymakers.pdf"/>
              </a:rPr>
              <a:t>Charlotte Wood (Chartered Institute for Public Relations), ‘Communicating Evidence to Policy Makers – What works best?’</a:t>
            </a:r>
            <a:r>
              <a:rPr lang="en-US" sz="25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u="sng" dirty="0">
                <a:solidFill>
                  <a:srgbClr val="000000"/>
                </a:solidFill>
                <a:latin typeface="Open Sans"/>
                <a:ea typeface="Open Sans"/>
                <a:cs typeface="Open Sans"/>
                <a:sym typeface="Open Sans"/>
                <a:hlinkClick r:id="rId13" tooltip="https://www.parliament.uk/get-involved/research-impact-at-the-uk-parliament/what-next/"/>
              </a:rPr>
              <a:t>Guidance by the Parliament</a:t>
            </a:r>
            <a:r>
              <a:rPr lang="en-US" sz="2500" dirty="0">
                <a:solidFill>
                  <a:srgbClr val="000000"/>
                </a:solidFill>
                <a:latin typeface="Open Sans"/>
                <a:ea typeface="Open Sans"/>
                <a:cs typeface="Open Sans"/>
                <a:sym typeface="Open Sans"/>
              </a:rPr>
              <a:t> </a:t>
            </a:r>
          </a:p>
          <a:p>
            <a:pPr marL="539754" lvl="1" indent="-269877" algn="l">
              <a:lnSpc>
                <a:spcPts val="3500"/>
              </a:lnSpc>
              <a:buFont typeface="Arial"/>
              <a:buChar char="•"/>
            </a:pPr>
            <a:r>
              <a:rPr lang="en-US" sz="2500" dirty="0">
                <a:solidFill>
                  <a:srgbClr val="000000"/>
                </a:solidFill>
                <a:latin typeface="Open Sans"/>
                <a:ea typeface="Open Sans"/>
                <a:cs typeface="Open Sans"/>
                <a:sym typeface="Open Sans"/>
                <a:hlinkClick r:id="rId14"/>
              </a:rPr>
              <a:t>CAPE Guide ‘The Art of the Possible: Catalysts, Collaborations and Capabilities in Academic-Policy Engagement’</a:t>
            </a:r>
            <a:endParaRPr lang="en-US" sz="2500" dirty="0">
              <a:solidFill>
                <a:srgbClr val="000000"/>
              </a:solidFill>
              <a:latin typeface="Open Sans"/>
              <a:ea typeface="Open Sans"/>
              <a:cs typeface="Open Sans"/>
              <a:sym typeface="Open Sans"/>
            </a:endParaRPr>
          </a:p>
          <a:p>
            <a:pPr marL="539754" lvl="1" indent="-269877">
              <a:lnSpc>
                <a:spcPts val="3500"/>
              </a:lnSpc>
              <a:buFont typeface="Arial"/>
              <a:buChar char="•"/>
            </a:pPr>
            <a:r>
              <a:rPr lang="en-US" sz="2500" dirty="0">
                <a:solidFill>
                  <a:srgbClr val="000000"/>
                </a:solidFill>
                <a:latin typeface="Open Sans"/>
                <a:ea typeface="Open Sans"/>
                <a:cs typeface="Open Sans"/>
                <a:sym typeface="Open Sans"/>
                <a:hlinkClick r:id="rId15"/>
              </a:rPr>
              <a:t>https://www.queens.ox.ac.uk/engaging-with-public-policy/</a:t>
            </a:r>
            <a:r>
              <a:rPr lang="en-US" sz="2500" dirty="0">
                <a:solidFill>
                  <a:srgbClr val="000000"/>
                </a:solidFill>
                <a:latin typeface="Open Sans"/>
                <a:ea typeface="Open Sans"/>
                <a:cs typeface="Open Sans"/>
                <a:sym typeface="Open Sans"/>
              </a:rPr>
              <a:t> </a:t>
            </a:r>
          </a:p>
          <a:p>
            <a:pPr algn="ctr">
              <a:lnSpc>
                <a:spcPts val="4759"/>
              </a:lnSpc>
            </a:pPr>
            <a:endParaRPr lang="en-US" sz="2500" dirty="0">
              <a:solidFill>
                <a:srgbClr val="000000"/>
              </a:solidFill>
              <a:latin typeface="Open Sans"/>
              <a:ea typeface="Open Sans"/>
              <a:cs typeface="Open Sans"/>
              <a:sym typeface="Open Sans"/>
            </a:endParaRPr>
          </a:p>
        </p:txBody>
      </p:sp>
      <p:pic>
        <p:nvPicPr>
          <p:cNvPr id="4" name="Graphic 3">
            <a:hlinkClick r:id="rId16"/>
            <a:extLst>
              <a:ext uri="{FF2B5EF4-FFF2-40B4-BE49-F238E27FC236}">
                <a16:creationId xmlns:a16="http://schemas.microsoft.com/office/drawing/2014/main" id="{A0D83FE8-912B-AB0D-A98B-DF9EE6B3D24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221200" y="317089"/>
            <a:ext cx="844500" cy="81847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54058" y="680105"/>
            <a:ext cx="16979884" cy="1193800"/>
          </a:xfrm>
          <a:prstGeom prst="rect">
            <a:avLst/>
          </a:prstGeom>
        </p:spPr>
        <p:txBody>
          <a:bodyPr lIns="0" tIns="0" rIns="0" bIns="0" rtlCol="0" anchor="t">
            <a:spAutoFit/>
          </a:bodyPr>
          <a:lstStyle/>
          <a:p>
            <a:pPr algn="ctr">
              <a:lnSpc>
                <a:spcPts val="9799"/>
              </a:lnSpc>
            </a:pPr>
            <a:r>
              <a:rPr lang="en-US" sz="6999" b="1">
                <a:solidFill>
                  <a:srgbClr val="000000"/>
                </a:solidFill>
                <a:latin typeface="Open Sans Bold"/>
                <a:ea typeface="Open Sans Bold"/>
                <a:cs typeface="Open Sans Bold"/>
                <a:sym typeface="Open Sans Bold"/>
              </a:rPr>
              <a:t>Resources - Areas of Research Interest</a:t>
            </a:r>
          </a:p>
        </p:txBody>
      </p:sp>
      <p:sp>
        <p:nvSpPr>
          <p:cNvPr id="3" name="TextBox 3"/>
          <p:cNvSpPr txBox="1"/>
          <p:nvPr/>
        </p:nvSpPr>
        <p:spPr>
          <a:xfrm>
            <a:off x="654058" y="2396735"/>
            <a:ext cx="16979884" cy="7392858"/>
          </a:xfrm>
          <a:prstGeom prst="rect">
            <a:avLst/>
          </a:prstGeom>
        </p:spPr>
        <p:txBody>
          <a:bodyPr lIns="0" tIns="0" rIns="0" bIns="0" rtlCol="0" anchor="t">
            <a:spAutoFit/>
          </a:bodyPr>
          <a:lstStyle/>
          <a:p>
            <a:pPr marL="626112" lvl="1" indent="-313056" algn="l">
              <a:lnSpc>
                <a:spcPts val="4060"/>
              </a:lnSpc>
              <a:buFont typeface="Arial"/>
              <a:buChar char="•"/>
            </a:pPr>
            <a:r>
              <a:rPr lang="en-US" sz="2900" dirty="0">
                <a:solidFill>
                  <a:srgbClr val="000000"/>
                </a:solidFill>
                <a:latin typeface="Open Sans"/>
                <a:ea typeface="Open Sans"/>
                <a:cs typeface="Open Sans"/>
                <a:sym typeface="Open Sans"/>
              </a:rPr>
              <a:t>The ARI database: </a:t>
            </a:r>
            <a:r>
              <a:rPr lang="en-US" sz="2900" u="sng" dirty="0">
                <a:solidFill>
                  <a:srgbClr val="000000"/>
                </a:solidFill>
                <a:latin typeface="Open Sans"/>
                <a:ea typeface="Open Sans"/>
                <a:cs typeface="Open Sans"/>
                <a:sym typeface="Open Sans"/>
                <a:hlinkClick r:id="rId2" tooltip="https://ari.org.uk"/>
              </a:rPr>
              <a:t>https://ari.org.uk/</a:t>
            </a:r>
            <a:r>
              <a:rPr lang="en-US" sz="2900" dirty="0">
                <a:solidFill>
                  <a:srgbClr val="000000"/>
                </a:solidFill>
                <a:latin typeface="Open Sans"/>
                <a:ea typeface="Open Sans"/>
                <a:cs typeface="Open Sans"/>
                <a:sym typeface="Open Sans"/>
              </a:rPr>
              <a:t>  </a:t>
            </a:r>
          </a:p>
          <a:p>
            <a:pPr marL="626112" lvl="1" indent="-313056" algn="l">
              <a:lnSpc>
                <a:spcPts val="4060"/>
              </a:lnSpc>
              <a:buFont typeface="Arial"/>
              <a:buChar char="•"/>
            </a:pPr>
            <a:r>
              <a:rPr lang="en-US" sz="2900" u="sng" dirty="0">
                <a:solidFill>
                  <a:srgbClr val="000000"/>
                </a:solidFill>
                <a:latin typeface="Open Sans"/>
                <a:ea typeface="Open Sans"/>
                <a:cs typeface="Open Sans"/>
                <a:sym typeface="Open Sans"/>
                <a:hlinkClick r:id="rId3" tooltip="https://transforming-evidence.org/storage/working-with-ari.pdf"/>
              </a:rPr>
              <a:t>Kathryn Oliver and Annatte Boaz (Transforming Evidence), ‘How can people use ARIs most productively?’ (2025)</a:t>
            </a:r>
            <a:r>
              <a:rPr lang="en-US" sz="2900" dirty="0">
                <a:solidFill>
                  <a:srgbClr val="000000"/>
                </a:solidFill>
                <a:latin typeface="Open Sans"/>
                <a:ea typeface="Open Sans"/>
                <a:cs typeface="Open Sans"/>
                <a:sym typeface="Open Sans"/>
              </a:rPr>
              <a:t> </a:t>
            </a:r>
          </a:p>
          <a:p>
            <a:pPr marL="626112" lvl="1" indent="-313056" algn="l">
              <a:lnSpc>
                <a:spcPts val="4060"/>
              </a:lnSpc>
              <a:buFont typeface="Arial"/>
              <a:buChar char="•"/>
            </a:pPr>
            <a:r>
              <a:rPr lang="en-US" sz="2900" u="sng" dirty="0">
                <a:solidFill>
                  <a:srgbClr val="000000"/>
                </a:solidFill>
                <a:latin typeface="Open Sans"/>
                <a:ea typeface="Open Sans"/>
                <a:cs typeface="Open Sans"/>
                <a:sym typeface="Open Sans"/>
                <a:hlinkClick r:id="rId4" tooltip="https://f1000research.com/articles/11-1509"/>
              </a:rPr>
              <a:t>Kathryn Oliver, Annette Boaz, Giulia Cuccato, ‘Areas of research interest: joining the dots between government and research at last?’ (2022)</a:t>
            </a:r>
            <a:r>
              <a:rPr lang="en-US" sz="2900" dirty="0">
                <a:solidFill>
                  <a:srgbClr val="000000"/>
                </a:solidFill>
                <a:latin typeface="Open Sans"/>
                <a:ea typeface="Open Sans"/>
                <a:cs typeface="Open Sans"/>
                <a:sym typeface="Open Sans"/>
              </a:rPr>
              <a:t> </a:t>
            </a:r>
          </a:p>
          <a:p>
            <a:pPr marL="626112" lvl="1" indent="-313056" algn="l">
              <a:lnSpc>
                <a:spcPts val="4060"/>
              </a:lnSpc>
              <a:buFont typeface="Arial"/>
              <a:buChar char="•"/>
            </a:pPr>
            <a:r>
              <a:rPr lang="en-US" sz="2900" u="sng" dirty="0">
                <a:solidFill>
                  <a:srgbClr val="000000"/>
                </a:solidFill>
                <a:latin typeface="Open Sans"/>
                <a:ea typeface="Open Sans"/>
                <a:cs typeface="Open Sans"/>
                <a:sym typeface="Open Sans"/>
                <a:hlinkClick r:id="rId5" tooltip="https://wonkhe.com/blogs/behind-the-scenes-of-the-governments-areas-for-research-interest/"/>
              </a:rPr>
              <a:t>Michael Salmon, ‘Behind the scenes of the government’s areas for research interest’ (2024)</a:t>
            </a:r>
            <a:r>
              <a:rPr lang="en-US" sz="2900" dirty="0">
                <a:solidFill>
                  <a:srgbClr val="000000"/>
                </a:solidFill>
                <a:latin typeface="Open Sans"/>
                <a:ea typeface="Open Sans"/>
                <a:cs typeface="Open Sans"/>
                <a:sym typeface="Open Sans"/>
              </a:rPr>
              <a:t> </a:t>
            </a:r>
          </a:p>
          <a:p>
            <a:pPr marL="626112" lvl="1" indent="-313056" algn="l">
              <a:lnSpc>
                <a:spcPts val="4060"/>
              </a:lnSpc>
              <a:buFont typeface="Arial"/>
              <a:buChar char="•"/>
            </a:pPr>
            <a:r>
              <a:rPr lang="en-US" sz="2900" u="sng" dirty="0">
                <a:solidFill>
                  <a:srgbClr val="000000"/>
                </a:solidFill>
                <a:latin typeface="Open Sans"/>
                <a:ea typeface="Open Sans"/>
                <a:cs typeface="Open Sans"/>
                <a:sym typeface="Open Sans"/>
                <a:hlinkClick r:id="rId6" tooltip="https://bristoluniversitypressdigital.com/view/journals/pp/51/2/article-p314.xml"/>
              </a:rPr>
              <a:t>Annette Boaz and Kathryn Oliver, ‘How well do the UK government’s ‘areas of research interest’ work as boundary objects to facilitate the use of research in policymaking?’, Policy and Politics, 51:2 (2023)</a:t>
            </a:r>
            <a:r>
              <a:rPr lang="en-US" sz="2900" dirty="0">
                <a:solidFill>
                  <a:srgbClr val="000000"/>
                </a:solidFill>
                <a:latin typeface="Open Sans"/>
                <a:ea typeface="Open Sans"/>
                <a:cs typeface="Open Sans"/>
                <a:sym typeface="Open Sans"/>
              </a:rPr>
              <a:t> </a:t>
            </a:r>
          </a:p>
          <a:p>
            <a:pPr marL="626112" lvl="1" indent="-313056" algn="l">
              <a:lnSpc>
                <a:spcPts val="4060"/>
              </a:lnSpc>
              <a:buFont typeface="Arial"/>
              <a:buChar char="•"/>
            </a:pPr>
            <a:r>
              <a:rPr lang="en-US" sz="2900" u="sng" dirty="0">
                <a:solidFill>
                  <a:srgbClr val="000000"/>
                </a:solidFill>
                <a:latin typeface="Open Sans"/>
                <a:ea typeface="Open Sans"/>
                <a:cs typeface="Open Sans"/>
                <a:sym typeface="Open Sans"/>
                <a:hlinkClick r:id="rId7" tooltip="https://upen.ac.uk/resources/from-many-flowers-to-a-regional-ecosystem-the-future-of-place-based-aris/"/>
              </a:rPr>
              <a:t>Charlotte Pell</a:t>
            </a:r>
            <a:r>
              <a:rPr lang="en-US" sz="2900" u="sng">
                <a:solidFill>
                  <a:srgbClr val="000000"/>
                </a:solidFill>
                <a:latin typeface="Open Sans"/>
                <a:ea typeface="Open Sans"/>
                <a:cs typeface="Open Sans"/>
                <a:sym typeface="Open Sans"/>
                <a:hlinkClick r:id="rId7" tooltip="https://upen.ac.uk/resources/from-many-flowers-to-a-regional-ecosystem-the-future-of-place-based-aris/"/>
              </a:rPr>
              <a:t>, Charlotte </a:t>
            </a:r>
            <a:r>
              <a:rPr lang="en-US" sz="2900" u="sng" dirty="0">
                <a:solidFill>
                  <a:srgbClr val="000000"/>
                </a:solidFill>
                <a:latin typeface="Open Sans"/>
                <a:ea typeface="Open Sans"/>
                <a:cs typeface="Open Sans"/>
                <a:sym typeface="Open Sans"/>
                <a:hlinkClick r:id="rId7" tooltip="https://upen.ac.uk/resources/from-many-flowers-to-a-regional-ecosystem-the-future-of-place-based-aris/"/>
              </a:rPr>
              <a:t>Campbell, Rob Davies, ‘From Many Flowers to a Regional Ecosystem: The Future of Place-Based ARIs’, UPEN (2025)</a:t>
            </a:r>
            <a:r>
              <a:rPr lang="en-US" sz="2900" dirty="0">
                <a:solidFill>
                  <a:srgbClr val="000000"/>
                </a:solidFill>
                <a:latin typeface="Open Sans"/>
                <a:ea typeface="Open Sans"/>
                <a:cs typeface="Open Sans"/>
                <a:sym typeface="Open Sans"/>
              </a:rPr>
              <a:t> </a:t>
            </a:r>
          </a:p>
          <a:p>
            <a:pPr marL="626112" lvl="1" indent="-313056" algn="l">
              <a:lnSpc>
                <a:spcPts val="4060"/>
              </a:lnSpc>
              <a:buFont typeface="Arial"/>
              <a:buChar char="•"/>
            </a:pPr>
            <a:r>
              <a:rPr lang="en-US" sz="2900" u="sng" dirty="0">
                <a:solidFill>
                  <a:srgbClr val="000000"/>
                </a:solidFill>
                <a:latin typeface="Open Sans"/>
                <a:ea typeface="Open Sans"/>
                <a:cs typeface="Open Sans"/>
                <a:sym typeface="Open Sans"/>
                <a:hlinkClick r:id="rId8" tooltip="https://www.cape.ac.uk/wp-content/uploads/2024/12/Areas-of-Research-Interest-A-Practical-Guide.pdf"/>
              </a:rPr>
              <a:t>Max French and Melissa Hawking (CAPE), Areas of Research Interest. A Practical Guide (2024)</a:t>
            </a:r>
            <a:r>
              <a:rPr lang="en-US" sz="2900" dirty="0">
                <a:solidFill>
                  <a:srgbClr val="000000"/>
                </a:solidFill>
                <a:latin typeface="Open Sans"/>
                <a:ea typeface="Open Sans"/>
                <a:cs typeface="Open Sans"/>
                <a:sym typeface="Open Sans"/>
              </a:rPr>
              <a:t> </a:t>
            </a:r>
          </a:p>
          <a:p>
            <a:pPr marL="626112" lvl="1" indent="-313056" algn="l">
              <a:lnSpc>
                <a:spcPts val="4060"/>
              </a:lnSpc>
              <a:buFont typeface="Arial"/>
              <a:buChar char="•"/>
            </a:pPr>
            <a:r>
              <a:rPr lang="en-US" sz="2900" u="sng" dirty="0">
                <a:solidFill>
                  <a:srgbClr val="000000"/>
                </a:solidFill>
                <a:latin typeface="Open Sans"/>
                <a:ea typeface="Open Sans"/>
                <a:cs typeface="Open Sans"/>
                <a:sym typeface="Open Sans"/>
                <a:hlinkClick r:id="rId9" tooltip="https://www.gov.uk/government/publications/writing-and-using-areas-of-research-interest/writing-and-using-areas-of-research-interest"/>
              </a:rPr>
              <a:t>Government Office for Science, Writing and using Areas of Research Interest (2024)</a:t>
            </a:r>
            <a:r>
              <a:rPr lang="en-US" sz="2900" dirty="0">
                <a:solidFill>
                  <a:srgbClr val="000000"/>
                </a:solidFill>
                <a:latin typeface="Open Sans"/>
                <a:ea typeface="Open Sans"/>
                <a:cs typeface="Open Sans"/>
                <a:sym typeface="Open Sans"/>
              </a:rPr>
              <a:t> </a:t>
            </a:r>
          </a:p>
          <a:p>
            <a:pPr algn="ctr">
              <a:lnSpc>
                <a:spcPts val="4759"/>
              </a:lnSpc>
            </a:pPr>
            <a:endParaRPr lang="en-US" sz="2900" dirty="0">
              <a:solidFill>
                <a:srgbClr val="000000"/>
              </a:solidFill>
              <a:latin typeface="Open Sans"/>
              <a:ea typeface="Open Sans"/>
              <a:cs typeface="Open Sans"/>
              <a:sym typeface="Open Sans"/>
            </a:endParaRPr>
          </a:p>
        </p:txBody>
      </p:sp>
      <p:pic>
        <p:nvPicPr>
          <p:cNvPr id="4" name="Graphic 3">
            <a:hlinkClick r:id="rId10"/>
            <a:extLst>
              <a:ext uri="{FF2B5EF4-FFF2-40B4-BE49-F238E27FC236}">
                <a16:creationId xmlns:a16="http://schemas.microsoft.com/office/drawing/2014/main" id="{D936A681-9CC4-C216-BA7C-3F681D0B82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449800" y="317088"/>
            <a:ext cx="615900" cy="5969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3411200" y="15849"/>
            <a:ext cx="4876800" cy="10271151"/>
            <a:chOff x="0" y="0"/>
            <a:chExt cx="1329229" cy="2705159"/>
          </a:xfrm>
        </p:grpSpPr>
        <p:sp>
          <p:nvSpPr>
            <p:cNvPr id="3" name="Freeform 3"/>
            <p:cNvSpPr/>
            <p:nvPr/>
          </p:nvSpPr>
          <p:spPr>
            <a:xfrm>
              <a:off x="0" y="0"/>
              <a:ext cx="1329229" cy="2705159"/>
            </a:xfrm>
            <a:custGeom>
              <a:avLst/>
              <a:gdLst/>
              <a:ahLst/>
              <a:cxnLst/>
              <a:rect l="l" t="t" r="r" b="b"/>
              <a:pathLst>
                <a:path w="1329229" h="2705159">
                  <a:moveTo>
                    <a:pt x="0" y="0"/>
                  </a:moveTo>
                  <a:lnTo>
                    <a:pt x="1329229" y="0"/>
                  </a:lnTo>
                  <a:lnTo>
                    <a:pt x="1329229" y="2705159"/>
                  </a:lnTo>
                  <a:lnTo>
                    <a:pt x="0" y="2705159"/>
                  </a:lnTo>
                  <a:close/>
                </a:path>
              </a:pathLst>
            </a:custGeom>
            <a:solidFill>
              <a:srgbClr val="7994A0"/>
            </a:solidFill>
          </p:spPr>
          <p:txBody>
            <a:bodyPr/>
            <a:lstStyle/>
            <a:p>
              <a:endParaRPr lang="fr-FR"/>
            </a:p>
          </p:txBody>
        </p:sp>
        <p:sp>
          <p:nvSpPr>
            <p:cNvPr id="4" name="TextBox 4"/>
            <p:cNvSpPr txBox="1"/>
            <p:nvPr/>
          </p:nvSpPr>
          <p:spPr>
            <a:xfrm>
              <a:off x="0" y="-47625"/>
              <a:ext cx="1329229" cy="2752784"/>
            </a:xfrm>
            <a:prstGeom prst="rect">
              <a:avLst/>
            </a:prstGeom>
          </p:spPr>
          <p:txBody>
            <a:bodyPr lIns="50800" tIns="50800" rIns="50800" bIns="50800" rtlCol="0" anchor="ctr"/>
            <a:lstStyle/>
            <a:p>
              <a:pPr algn="ctr">
                <a:lnSpc>
                  <a:spcPts val="3693"/>
                </a:lnSpc>
              </a:pPr>
              <a:endParaRPr/>
            </a:p>
          </p:txBody>
        </p:sp>
      </p:grpSp>
      <p:sp>
        <p:nvSpPr>
          <p:cNvPr id="5" name="TextBox 5"/>
          <p:cNvSpPr txBox="1"/>
          <p:nvPr/>
        </p:nvSpPr>
        <p:spPr>
          <a:xfrm>
            <a:off x="609600" y="2268801"/>
            <a:ext cx="12649039" cy="6948762"/>
          </a:xfrm>
          <a:prstGeom prst="rect">
            <a:avLst/>
          </a:prstGeom>
        </p:spPr>
        <p:txBody>
          <a:bodyPr wrap="square" lIns="0" tIns="0" rIns="0" bIns="0" rtlCol="0" anchor="t">
            <a:spAutoFit/>
          </a:bodyPr>
          <a:lstStyle/>
          <a:p>
            <a:pPr marL="657822" lvl="1" indent="-328911" algn="l">
              <a:lnSpc>
                <a:spcPct val="150000"/>
              </a:lnSpc>
              <a:buFont typeface="Arial"/>
              <a:buChar char="•"/>
            </a:pPr>
            <a:r>
              <a:rPr lang="en-GB" sz="3046" noProof="0" dirty="0">
                <a:solidFill>
                  <a:srgbClr val="0F4662"/>
                </a:solidFill>
                <a:latin typeface="Quicksand 1"/>
                <a:ea typeface="Quicksand 1"/>
                <a:cs typeface="Quicksand 1"/>
                <a:sym typeface="Quicksand 1"/>
              </a:rPr>
              <a:t>Research questions or topics which government organisations would welcome more research on to inform their policies</a:t>
            </a:r>
          </a:p>
          <a:p>
            <a:pPr marL="657822" lvl="1" indent="-328911" algn="l">
              <a:lnSpc>
                <a:spcPct val="150000"/>
              </a:lnSpc>
              <a:buFont typeface="Arial"/>
              <a:buChar char="•"/>
            </a:pPr>
            <a:r>
              <a:rPr lang="en-GB" sz="3046" noProof="0" dirty="0">
                <a:solidFill>
                  <a:srgbClr val="0F4662"/>
                </a:solidFill>
                <a:latin typeface="Quicksand 1"/>
                <a:ea typeface="Quicksand 1"/>
                <a:cs typeface="Quicksand 1"/>
                <a:sym typeface="Quicksand 1"/>
              </a:rPr>
              <a:t>Call for ARIs in 2015 - first ARIs published in 2017</a:t>
            </a:r>
          </a:p>
          <a:p>
            <a:pPr marL="657822" lvl="1" indent="-328911" algn="l">
              <a:lnSpc>
                <a:spcPct val="150000"/>
              </a:lnSpc>
              <a:buFont typeface="Arial"/>
              <a:buChar char="•"/>
            </a:pPr>
            <a:r>
              <a:rPr lang="en-GB" sz="3046" noProof="0" dirty="0">
                <a:solidFill>
                  <a:srgbClr val="0F4662"/>
                </a:solidFill>
                <a:latin typeface="Quicksand 1"/>
                <a:ea typeface="Quicksand 1"/>
                <a:cs typeface="Quicksand 1"/>
                <a:sym typeface="Quicksand 1"/>
              </a:rPr>
              <a:t>Today, </a:t>
            </a:r>
            <a:r>
              <a:rPr lang="en-GB" sz="3046" b="1" noProof="0" dirty="0">
                <a:solidFill>
                  <a:srgbClr val="0F4662"/>
                </a:solidFill>
                <a:latin typeface="Quicksand 1 Bold"/>
                <a:ea typeface="Quicksand 1 Bold"/>
                <a:cs typeface="Quicksand 1 Bold"/>
                <a:sym typeface="Quicksand 1 Bold"/>
              </a:rPr>
              <a:t>26 government organisations</a:t>
            </a:r>
            <a:r>
              <a:rPr lang="en-GB" sz="3046" noProof="0" dirty="0">
                <a:solidFill>
                  <a:srgbClr val="0F4662"/>
                </a:solidFill>
                <a:latin typeface="Quicksand 1"/>
                <a:ea typeface="Quicksand 1"/>
                <a:cs typeface="Quicksand 1"/>
                <a:sym typeface="Quicksand 1"/>
              </a:rPr>
              <a:t> have published ARIs, with </a:t>
            </a:r>
            <a:r>
              <a:rPr lang="en-GB" sz="3046" noProof="0" dirty="0">
                <a:solidFill>
                  <a:srgbClr val="0F4662"/>
                </a:solidFill>
                <a:latin typeface="Quicksand 1"/>
                <a:ea typeface="Quicksand 1"/>
                <a:cs typeface="Quicksand 1"/>
                <a:sym typeface="Quicksand 1"/>
                <a:hlinkClick r:id="rId2"/>
              </a:rPr>
              <a:t>ARI database</a:t>
            </a:r>
            <a:r>
              <a:rPr lang="en-GB" sz="3046" noProof="0" dirty="0">
                <a:solidFill>
                  <a:srgbClr val="0F4662"/>
                </a:solidFill>
                <a:latin typeface="Quicksand 1"/>
                <a:ea typeface="Quicksand 1"/>
                <a:cs typeface="Quicksand 1"/>
                <a:sym typeface="Quicksand 1"/>
              </a:rPr>
              <a:t> launched in 2023</a:t>
            </a:r>
          </a:p>
          <a:p>
            <a:pPr marL="657822" lvl="1" indent="-328911" algn="l">
              <a:lnSpc>
                <a:spcPct val="150000"/>
              </a:lnSpc>
              <a:buFont typeface="Arial"/>
              <a:buChar char="•"/>
            </a:pPr>
            <a:r>
              <a:rPr lang="en-GB" sz="3046" u="none" strike="noStrike" noProof="0" dirty="0">
                <a:solidFill>
                  <a:srgbClr val="0F4662"/>
                </a:solidFill>
                <a:latin typeface="Quicksand 1"/>
                <a:ea typeface="Quicksand 1"/>
                <a:cs typeface="Quicksand 1"/>
                <a:sym typeface="Quicksand 1"/>
              </a:rPr>
              <a:t>ARIs are compiled by </a:t>
            </a:r>
            <a:r>
              <a:rPr lang="en-GB" sz="3046" b="1" u="none" strike="noStrike" noProof="0" dirty="0">
                <a:solidFill>
                  <a:srgbClr val="0F4662"/>
                </a:solidFill>
                <a:latin typeface="Quicksand 1 Bold"/>
                <a:ea typeface="Quicksand 1 Bold"/>
                <a:cs typeface="Quicksand 1 Bold"/>
                <a:sym typeface="Quicksand 1 Bold"/>
              </a:rPr>
              <a:t>analytical or science teams</a:t>
            </a:r>
            <a:r>
              <a:rPr lang="en-GB" sz="3046" u="none" strike="noStrike" noProof="0" dirty="0">
                <a:solidFill>
                  <a:srgbClr val="0F4662"/>
                </a:solidFill>
                <a:latin typeface="Quicksand 1"/>
                <a:ea typeface="Quicksand 1"/>
                <a:cs typeface="Quicksand 1"/>
                <a:sym typeface="Quicksand 1"/>
              </a:rPr>
              <a:t> within government organisations, in collaboration with policy teams</a:t>
            </a:r>
          </a:p>
          <a:p>
            <a:pPr marL="657822" lvl="1" indent="-328911" algn="l">
              <a:lnSpc>
                <a:spcPct val="150000"/>
              </a:lnSpc>
              <a:buFont typeface="Arial"/>
              <a:buChar char="•"/>
            </a:pPr>
            <a:r>
              <a:rPr lang="en-GB" sz="3046" u="none" strike="noStrike" noProof="0" dirty="0">
                <a:solidFill>
                  <a:srgbClr val="0F4662"/>
                </a:solidFill>
                <a:latin typeface="Quicksand 1"/>
                <a:ea typeface="Quicksand 1"/>
                <a:cs typeface="Quicksand 1"/>
                <a:sym typeface="Quicksand 1"/>
              </a:rPr>
              <a:t>The </a:t>
            </a:r>
            <a:r>
              <a:rPr lang="en-GB" sz="3046" b="1" u="none" strike="noStrike" noProof="0" dirty="0">
                <a:solidFill>
                  <a:srgbClr val="0F4662"/>
                </a:solidFill>
                <a:latin typeface="Quicksand 1 Bold"/>
                <a:ea typeface="Quicksand 1 Bold"/>
                <a:cs typeface="Quicksand 1 Bold"/>
                <a:sym typeface="Quicksand 1 Bold"/>
                <a:hlinkClick r:id="rId3"/>
              </a:rPr>
              <a:t>Government Office for Science</a:t>
            </a:r>
            <a:r>
              <a:rPr lang="en-GB" sz="3046" u="none" strike="noStrike" noProof="0" dirty="0">
                <a:solidFill>
                  <a:srgbClr val="0F4662"/>
                </a:solidFill>
                <a:latin typeface="Quicksand 1"/>
                <a:ea typeface="Quicksand 1"/>
                <a:cs typeface="Quicksand 1"/>
                <a:sym typeface="Quicksand 1"/>
                <a:hlinkClick r:id="rId3"/>
              </a:rPr>
              <a:t> </a:t>
            </a:r>
            <a:r>
              <a:rPr lang="en-GB" sz="3046" u="none" strike="noStrike" noProof="0" dirty="0">
                <a:solidFill>
                  <a:srgbClr val="0F4662"/>
                </a:solidFill>
                <a:latin typeface="Quicksand 1"/>
                <a:ea typeface="Quicksand 1"/>
                <a:cs typeface="Quicksand 1"/>
                <a:sym typeface="Quicksand 1"/>
              </a:rPr>
              <a:t>(GOS) - supporting the Government Chief Scientific Adviser (GCSA) – manages the policy for ARIs</a:t>
            </a:r>
            <a:endParaRPr lang="en-US" sz="3046" u="none" strike="noStrike" dirty="0">
              <a:solidFill>
                <a:srgbClr val="0F4662"/>
              </a:solidFill>
              <a:latin typeface="Quicksand 1"/>
              <a:ea typeface="Quicksand 1"/>
              <a:cs typeface="Quicksand 1"/>
              <a:sym typeface="Quicksand 1"/>
            </a:endParaRPr>
          </a:p>
        </p:txBody>
      </p:sp>
      <p:sp>
        <p:nvSpPr>
          <p:cNvPr id="6" name="Freeform 6"/>
          <p:cNvSpPr/>
          <p:nvPr/>
        </p:nvSpPr>
        <p:spPr>
          <a:xfrm>
            <a:off x="13944600" y="309402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TextBox 7"/>
          <p:cNvSpPr txBox="1">
            <a:spLocks noGrp="1"/>
          </p:cNvSpPr>
          <p:nvPr>
            <p:ph type="title" idx="4294967295"/>
          </p:nvPr>
        </p:nvSpPr>
        <p:spPr>
          <a:xfrm>
            <a:off x="1028700" y="599709"/>
            <a:ext cx="13065193" cy="108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What are the ARIs? – A short overview</a:t>
            </a:r>
          </a:p>
        </p:txBody>
      </p:sp>
      <p:pic>
        <p:nvPicPr>
          <p:cNvPr id="8" name="Graphic 7">
            <a:hlinkClick r:id="rId6"/>
            <a:extLst>
              <a:ext uri="{FF2B5EF4-FFF2-40B4-BE49-F238E27FC236}">
                <a16:creationId xmlns:a16="http://schemas.microsoft.com/office/drawing/2014/main" id="{2C5461F4-69D0-F1E3-4C31-C46F6DFC85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16400" y="317089"/>
            <a:ext cx="1149300" cy="1113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7434304" y="0"/>
            <a:ext cx="10853696" cy="10287000"/>
            <a:chOff x="0" y="0"/>
            <a:chExt cx="2858587" cy="2709333"/>
          </a:xfrm>
        </p:grpSpPr>
        <p:sp>
          <p:nvSpPr>
            <p:cNvPr id="3" name="Freeform 3"/>
            <p:cNvSpPr/>
            <p:nvPr/>
          </p:nvSpPr>
          <p:spPr>
            <a:xfrm>
              <a:off x="0" y="0"/>
              <a:ext cx="2858587" cy="2709333"/>
            </a:xfrm>
            <a:custGeom>
              <a:avLst/>
              <a:gdLst/>
              <a:ahLst/>
              <a:cxnLst/>
              <a:rect l="l" t="t" r="r" b="b"/>
              <a:pathLst>
                <a:path w="2858587" h="2709333">
                  <a:moveTo>
                    <a:pt x="0" y="0"/>
                  </a:moveTo>
                  <a:lnTo>
                    <a:pt x="2858587" y="0"/>
                  </a:lnTo>
                  <a:lnTo>
                    <a:pt x="2858587" y="2709333"/>
                  </a:lnTo>
                  <a:lnTo>
                    <a:pt x="0" y="2709333"/>
                  </a:lnTo>
                  <a:close/>
                </a:path>
              </a:pathLst>
            </a:custGeom>
            <a:solidFill>
              <a:srgbClr val="DBE5EA"/>
            </a:solidFill>
          </p:spPr>
          <p:txBody>
            <a:bodyPr/>
            <a:lstStyle/>
            <a:p>
              <a:endParaRPr lang="fr-FR"/>
            </a:p>
          </p:txBody>
        </p:sp>
        <p:sp>
          <p:nvSpPr>
            <p:cNvPr id="4" name="TextBox 4"/>
            <p:cNvSpPr txBox="1"/>
            <p:nvPr/>
          </p:nvSpPr>
          <p:spPr>
            <a:xfrm>
              <a:off x="0" y="-123825"/>
              <a:ext cx="2858587" cy="2833158"/>
            </a:xfrm>
            <a:prstGeom prst="rect">
              <a:avLst/>
            </a:prstGeom>
          </p:spPr>
          <p:txBody>
            <a:bodyPr lIns="50800" tIns="50800" rIns="50800" bIns="50800" rtlCol="0" anchor="ctr"/>
            <a:lstStyle/>
            <a:p>
              <a:pPr algn="ctr">
                <a:lnSpc>
                  <a:spcPts val="4079"/>
                </a:lnSpc>
              </a:pPr>
              <a:endParaRPr/>
            </a:p>
          </p:txBody>
        </p:sp>
      </p:grpSp>
      <p:sp>
        <p:nvSpPr>
          <p:cNvPr id="5" name="AutoShape 5"/>
          <p:cNvSpPr/>
          <p:nvPr/>
        </p:nvSpPr>
        <p:spPr>
          <a:xfrm>
            <a:off x="166259" y="9849996"/>
            <a:ext cx="6492240" cy="0"/>
          </a:xfrm>
          <a:prstGeom prst="line">
            <a:avLst/>
          </a:prstGeom>
          <a:ln w="76200" cap="flat">
            <a:solidFill>
              <a:srgbClr val="0F4662"/>
            </a:solidFill>
            <a:prstDash val="solid"/>
            <a:headEnd type="none" w="sm" len="sm"/>
            <a:tailEnd type="none" w="sm" len="sm"/>
          </a:ln>
        </p:spPr>
        <p:txBody>
          <a:bodyPr/>
          <a:lstStyle/>
          <a:p>
            <a:endParaRPr lang="fr-FR"/>
          </a:p>
        </p:txBody>
      </p:sp>
      <p:sp>
        <p:nvSpPr>
          <p:cNvPr id="6" name="AutoShape 6"/>
          <p:cNvSpPr/>
          <p:nvPr/>
        </p:nvSpPr>
        <p:spPr>
          <a:xfrm>
            <a:off x="10767060" y="1028700"/>
            <a:ext cx="6492240" cy="0"/>
          </a:xfrm>
          <a:prstGeom prst="line">
            <a:avLst/>
          </a:prstGeom>
          <a:ln w="76200" cap="flat">
            <a:solidFill>
              <a:srgbClr val="0F4662"/>
            </a:solidFill>
            <a:prstDash val="solid"/>
            <a:headEnd type="none" w="sm" len="sm"/>
            <a:tailEnd type="none" w="sm" len="sm"/>
          </a:ln>
        </p:spPr>
        <p:txBody>
          <a:bodyPr/>
          <a:lstStyle/>
          <a:p>
            <a:endParaRPr lang="fr-FR"/>
          </a:p>
        </p:txBody>
      </p:sp>
      <p:sp>
        <p:nvSpPr>
          <p:cNvPr id="7" name="Freeform 7"/>
          <p:cNvSpPr/>
          <p:nvPr/>
        </p:nvSpPr>
        <p:spPr>
          <a:xfrm>
            <a:off x="1695478" y="38448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TextBox 8"/>
          <p:cNvSpPr txBox="1">
            <a:spLocks noGrp="1"/>
          </p:cNvSpPr>
          <p:nvPr>
            <p:ph type="title" idx="4294967295"/>
          </p:nvPr>
        </p:nvSpPr>
        <p:spPr>
          <a:xfrm>
            <a:off x="1028700" y="599709"/>
            <a:ext cx="6343559" cy="22187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ARIs - Things to keep in mind</a:t>
            </a:r>
          </a:p>
        </p:txBody>
      </p:sp>
      <p:sp>
        <p:nvSpPr>
          <p:cNvPr id="9" name="TextBox 9"/>
          <p:cNvSpPr txBox="1"/>
          <p:nvPr/>
        </p:nvSpPr>
        <p:spPr>
          <a:xfrm>
            <a:off x="7681311" y="1973806"/>
            <a:ext cx="9945908" cy="3888757"/>
          </a:xfrm>
          <a:prstGeom prst="rect">
            <a:avLst/>
          </a:prstGeom>
        </p:spPr>
        <p:txBody>
          <a:bodyPr lIns="0" tIns="0" rIns="0" bIns="0" rtlCol="0" anchor="t">
            <a:spAutoFit/>
          </a:bodyPr>
          <a:lstStyle/>
          <a:p>
            <a:pPr marL="561339" lvl="1" indent="-280669" algn="l">
              <a:lnSpc>
                <a:spcPts val="4419"/>
              </a:lnSpc>
              <a:buFont typeface="Arial"/>
              <a:buChar char="•"/>
            </a:pPr>
            <a:r>
              <a:rPr lang="en-US" sz="2599" dirty="0" err="1">
                <a:solidFill>
                  <a:srgbClr val="0F4662"/>
                </a:solidFill>
                <a:latin typeface="Quicksand 1"/>
                <a:ea typeface="Quicksand 1"/>
                <a:cs typeface="Quicksand 1"/>
                <a:sym typeface="Quicksand 1"/>
              </a:rPr>
              <a:t>Organisations</a:t>
            </a:r>
            <a:r>
              <a:rPr lang="en-US" sz="2599" dirty="0">
                <a:solidFill>
                  <a:srgbClr val="0F4662"/>
                </a:solidFill>
                <a:latin typeface="Quicksand 1"/>
                <a:ea typeface="Quicksand 1"/>
                <a:cs typeface="Quicksand 1"/>
                <a:sym typeface="Quicksand 1"/>
              </a:rPr>
              <a:t> do </a:t>
            </a:r>
            <a:r>
              <a:rPr lang="en-US" sz="2599" b="1" dirty="0">
                <a:solidFill>
                  <a:srgbClr val="0F4662"/>
                </a:solidFill>
                <a:latin typeface="Quicksand 1 Bold"/>
                <a:ea typeface="Quicksand 1 Bold"/>
                <a:cs typeface="Quicksand 1 Bold"/>
                <a:sym typeface="Quicksand 1 Bold"/>
              </a:rPr>
              <a:t>not </a:t>
            </a:r>
            <a:r>
              <a:rPr lang="en-US" sz="2599" dirty="0">
                <a:solidFill>
                  <a:srgbClr val="0F4662"/>
                </a:solidFill>
                <a:latin typeface="Quicksand 1"/>
                <a:ea typeface="Quicksand 1"/>
                <a:cs typeface="Quicksand 1"/>
                <a:sym typeface="Quicksand 1"/>
              </a:rPr>
              <a:t>publish everything (omission / vague formulations for sensitive and/or contentious topics)</a:t>
            </a:r>
          </a:p>
          <a:p>
            <a:pPr marL="561339" lvl="1" indent="-280669" algn="l">
              <a:lnSpc>
                <a:spcPts val="4419"/>
              </a:lnSpc>
              <a:buFont typeface="Arial"/>
              <a:buChar char="•"/>
            </a:pPr>
            <a:r>
              <a:rPr lang="en-US" sz="2599" dirty="0" err="1">
                <a:solidFill>
                  <a:srgbClr val="0F4662"/>
                </a:solidFill>
                <a:latin typeface="Quicksand 1"/>
                <a:ea typeface="Quicksand 1"/>
                <a:cs typeface="Quicksand 1"/>
                <a:sym typeface="Quicksand 1"/>
              </a:rPr>
              <a:t>Organisations</a:t>
            </a:r>
            <a:r>
              <a:rPr lang="en-US" sz="2599" dirty="0">
                <a:solidFill>
                  <a:srgbClr val="0F4662"/>
                </a:solidFill>
                <a:latin typeface="Quicksand 1"/>
                <a:ea typeface="Quicksand 1"/>
                <a:cs typeface="Quicksand 1"/>
                <a:sym typeface="Quicksand 1"/>
              </a:rPr>
              <a:t> engage differently with researchers</a:t>
            </a:r>
          </a:p>
          <a:p>
            <a:pPr marL="561339" lvl="1" indent="-280669">
              <a:lnSpc>
                <a:spcPts val="4419"/>
              </a:lnSpc>
              <a:buFont typeface="Arial"/>
              <a:buChar char="•"/>
            </a:pPr>
            <a:r>
              <a:rPr lang="en-US" sz="2599" dirty="0">
                <a:solidFill>
                  <a:srgbClr val="0F4662"/>
                </a:solidFill>
                <a:latin typeface="Quicksand 1"/>
                <a:ea typeface="Quicksand 1"/>
                <a:cs typeface="Quicksand 1"/>
                <a:sym typeface="Quicksand 1"/>
              </a:rPr>
              <a:t>Range of activities linked to ARIs</a:t>
            </a:r>
          </a:p>
          <a:p>
            <a:pPr marL="561339" lvl="1" indent="-280669" algn="l">
              <a:lnSpc>
                <a:spcPts val="4419"/>
              </a:lnSpc>
              <a:buFont typeface="Arial"/>
              <a:buChar char="•"/>
            </a:pPr>
            <a:endParaRPr lang="en-US" sz="2599" dirty="0">
              <a:solidFill>
                <a:srgbClr val="0F4662"/>
              </a:solidFill>
              <a:latin typeface="Quicksand 1"/>
              <a:ea typeface="Quicksand 1"/>
              <a:cs typeface="Quicksand 1"/>
              <a:sym typeface="Quicksand 1"/>
            </a:endParaRPr>
          </a:p>
          <a:p>
            <a:pPr marL="561339" lvl="1" indent="-280669" algn="l">
              <a:lnSpc>
                <a:spcPts val="4419"/>
              </a:lnSpc>
              <a:buFont typeface="Arial"/>
              <a:buChar char="•"/>
            </a:pPr>
            <a:endParaRPr lang="en-US" sz="2599" dirty="0">
              <a:solidFill>
                <a:srgbClr val="0F4662"/>
              </a:solidFill>
              <a:latin typeface="Quicksand 1"/>
              <a:ea typeface="Quicksand 1"/>
              <a:cs typeface="Quicksand 1"/>
              <a:sym typeface="Quicksand 1"/>
            </a:endParaRPr>
          </a:p>
          <a:p>
            <a:pPr algn="l">
              <a:lnSpc>
                <a:spcPts val="4419"/>
              </a:lnSpc>
            </a:pPr>
            <a:endParaRPr lang="en-US" sz="2599" dirty="0">
              <a:solidFill>
                <a:srgbClr val="0F4662"/>
              </a:solidFill>
              <a:latin typeface="Quicksand 1"/>
              <a:ea typeface="Quicksand 1"/>
              <a:cs typeface="Quicksand 1"/>
              <a:sym typeface="Quicksand 1"/>
            </a:endParaRPr>
          </a:p>
        </p:txBody>
      </p:sp>
      <p:sp>
        <p:nvSpPr>
          <p:cNvPr id="10" name="TextBox 10"/>
          <p:cNvSpPr txBox="1"/>
          <p:nvPr/>
        </p:nvSpPr>
        <p:spPr>
          <a:xfrm>
            <a:off x="7434304" y="7888212"/>
            <a:ext cx="10548896" cy="2195986"/>
          </a:xfrm>
          <a:prstGeom prst="rect">
            <a:avLst/>
          </a:prstGeom>
        </p:spPr>
        <p:txBody>
          <a:bodyPr wrap="square" lIns="0" tIns="0" rIns="0" bIns="0" rtlCol="0" anchor="t">
            <a:spAutoFit/>
          </a:bodyPr>
          <a:lstStyle/>
          <a:p>
            <a:pPr marL="561339" lvl="1" indent="-280669" algn="l">
              <a:lnSpc>
                <a:spcPts val="4419"/>
              </a:lnSpc>
              <a:buFont typeface="Arial"/>
              <a:buChar char="•"/>
            </a:pPr>
            <a:r>
              <a:rPr lang="en-US" sz="2599" dirty="0">
                <a:solidFill>
                  <a:srgbClr val="0F4662"/>
                </a:solidFill>
                <a:latin typeface="Quicksand 1"/>
                <a:ea typeface="Quicksand 1"/>
                <a:cs typeface="Quicksand 1"/>
                <a:sym typeface="Quicksand 1"/>
              </a:rPr>
              <a:t>The ARIs are conversations starters</a:t>
            </a:r>
          </a:p>
          <a:p>
            <a:pPr marL="561339" lvl="1" indent="-280669" algn="l">
              <a:lnSpc>
                <a:spcPts val="4419"/>
              </a:lnSpc>
              <a:buFont typeface="Arial"/>
              <a:buChar char="•"/>
            </a:pPr>
            <a:r>
              <a:rPr lang="en-US" sz="2599" dirty="0">
                <a:solidFill>
                  <a:srgbClr val="0F4662"/>
                </a:solidFill>
                <a:latin typeface="Quicksand 1"/>
                <a:ea typeface="Quicksand 1"/>
                <a:cs typeface="Quicksand 1"/>
                <a:sym typeface="Quicksand 1"/>
              </a:rPr>
              <a:t>The ARIs are a knowledge exchange tool on long-term priorities</a:t>
            </a:r>
          </a:p>
          <a:p>
            <a:pPr marL="561339" lvl="1" indent="-280669" algn="l">
              <a:lnSpc>
                <a:spcPts val="4419"/>
              </a:lnSpc>
              <a:buFont typeface="Arial"/>
              <a:buChar char="•"/>
            </a:pPr>
            <a:r>
              <a:rPr lang="en-US" sz="2599" b="1" dirty="0">
                <a:solidFill>
                  <a:srgbClr val="0F4662"/>
                </a:solidFill>
                <a:latin typeface="Quicksand 1 Bold"/>
                <a:ea typeface="Quicksand 1 Bold"/>
                <a:cs typeface="Quicksand 1 Bold"/>
                <a:sym typeface="Quicksand 1 Bold"/>
              </a:rPr>
              <a:t>Effective tool to scan current issues and frame current and future research</a:t>
            </a:r>
          </a:p>
        </p:txBody>
      </p:sp>
      <p:sp>
        <p:nvSpPr>
          <p:cNvPr id="11" name="TextBox 11"/>
          <p:cNvSpPr txBox="1"/>
          <p:nvPr/>
        </p:nvSpPr>
        <p:spPr>
          <a:xfrm>
            <a:off x="7681311" y="5272120"/>
            <a:ext cx="9945908" cy="1625700"/>
          </a:xfrm>
          <a:prstGeom prst="rect">
            <a:avLst/>
          </a:prstGeom>
        </p:spPr>
        <p:txBody>
          <a:bodyPr lIns="0" tIns="0" rIns="0" bIns="0" rtlCol="0" anchor="t">
            <a:spAutoFit/>
          </a:bodyPr>
          <a:lstStyle/>
          <a:p>
            <a:pPr marL="561339" lvl="1" indent="-280669" algn="l">
              <a:lnSpc>
                <a:spcPts val="4419"/>
              </a:lnSpc>
              <a:buFont typeface="Arial"/>
              <a:buChar char="•"/>
            </a:pPr>
            <a:r>
              <a:rPr lang="en-US" sz="2599" dirty="0">
                <a:solidFill>
                  <a:srgbClr val="0F4662"/>
                </a:solidFill>
                <a:latin typeface="Quicksand 1"/>
                <a:ea typeface="Quicksand 1"/>
                <a:cs typeface="Quicksand 1"/>
                <a:sym typeface="Quicksand 1"/>
              </a:rPr>
              <a:t>Financial constraints</a:t>
            </a:r>
          </a:p>
          <a:p>
            <a:pPr marL="561339" lvl="1" indent="-280669" algn="l">
              <a:lnSpc>
                <a:spcPts val="4419"/>
              </a:lnSpc>
              <a:buFont typeface="Arial"/>
              <a:buChar char="•"/>
            </a:pPr>
            <a:r>
              <a:rPr lang="en-US" sz="2599" dirty="0">
                <a:solidFill>
                  <a:srgbClr val="0F4662"/>
                </a:solidFill>
                <a:latin typeface="Quicksand 1"/>
                <a:ea typeface="Quicksand 1"/>
                <a:cs typeface="Quicksand 1"/>
                <a:sym typeface="Quicksand 1"/>
              </a:rPr>
              <a:t>Time constraints</a:t>
            </a:r>
          </a:p>
          <a:p>
            <a:pPr marL="561339" lvl="1" indent="-280669" algn="l">
              <a:lnSpc>
                <a:spcPts val="4419"/>
              </a:lnSpc>
              <a:buFont typeface="Arial"/>
              <a:buChar char="•"/>
            </a:pPr>
            <a:r>
              <a:rPr lang="en-US" sz="2599" dirty="0">
                <a:solidFill>
                  <a:srgbClr val="0F4662"/>
                </a:solidFill>
                <a:latin typeface="Quicksand 1"/>
                <a:ea typeface="Quicksand 1"/>
                <a:cs typeface="Quicksand 1"/>
                <a:sym typeface="Quicksand 1"/>
              </a:rPr>
              <a:t>Political context</a:t>
            </a:r>
          </a:p>
        </p:txBody>
      </p:sp>
      <p:sp>
        <p:nvSpPr>
          <p:cNvPr id="12" name="TextBox 12"/>
          <p:cNvSpPr txBox="1"/>
          <p:nvPr/>
        </p:nvSpPr>
        <p:spPr>
          <a:xfrm>
            <a:off x="7681311" y="1388860"/>
            <a:ext cx="8606683" cy="518271"/>
          </a:xfrm>
          <a:prstGeom prst="rect">
            <a:avLst/>
          </a:prstGeom>
        </p:spPr>
        <p:txBody>
          <a:bodyPr lIns="0" tIns="0" rIns="0" bIns="0" rtlCol="0" anchor="t">
            <a:spAutoFit/>
          </a:bodyPr>
          <a:lstStyle/>
          <a:p>
            <a:pPr marL="0" lvl="0" indent="0" algn="l">
              <a:lnSpc>
                <a:spcPts val="4485"/>
              </a:lnSpc>
            </a:pPr>
            <a:r>
              <a:rPr lang="en-US" sz="2638" b="1" dirty="0">
                <a:solidFill>
                  <a:srgbClr val="0F4662"/>
                </a:solidFill>
                <a:latin typeface="Quicksand 1 Bold"/>
                <a:ea typeface="Quicksand 1 Bold"/>
                <a:cs typeface="Quicksand 1 Bold"/>
                <a:sym typeface="Quicksand 1 Bold"/>
              </a:rPr>
              <a:t>The ARIs Process</a:t>
            </a:r>
          </a:p>
        </p:txBody>
      </p:sp>
      <p:sp>
        <p:nvSpPr>
          <p:cNvPr id="13" name="TextBox 13"/>
          <p:cNvSpPr txBox="1"/>
          <p:nvPr/>
        </p:nvSpPr>
        <p:spPr>
          <a:xfrm>
            <a:off x="7681311" y="7120227"/>
            <a:ext cx="8606683" cy="565183"/>
          </a:xfrm>
          <a:prstGeom prst="rect">
            <a:avLst/>
          </a:prstGeom>
        </p:spPr>
        <p:txBody>
          <a:bodyPr lIns="0" tIns="0" rIns="0" bIns="0" rtlCol="0" anchor="t">
            <a:spAutoFit/>
          </a:bodyPr>
          <a:lstStyle/>
          <a:p>
            <a:pPr marL="0" lvl="0" indent="0" algn="l">
              <a:lnSpc>
                <a:spcPts val="4759"/>
              </a:lnSpc>
            </a:pPr>
            <a:r>
              <a:rPr lang="en-US" sz="2799" b="1" dirty="0">
                <a:solidFill>
                  <a:srgbClr val="0F4662"/>
                </a:solidFill>
                <a:latin typeface="Quicksand 1 Bold"/>
                <a:ea typeface="Quicksand 1 Bold"/>
                <a:cs typeface="Quicksand 1 Bold"/>
                <a:sym typeface="Quicksand 1 Bold"/>
              </a:rPr>
              <a:t>A Policy Engagement Tool</a:t>
            </a:r>
          </a:p>
        </p:txBody>
      </p:sp>
      <p:sp>
        <p:nvSpPr>
          <p:cNvPr id="14" name="TextBox 14"/>
          <p:cNvSpPr txBox="1"/>
          <p:nvPr/>
        </p:nvSpPr>
        <p:spPr>
          <a:xfrm>
            <a:off x="7681311" y="4531442"/>
            <a:ext cx="8606683" cy="518271"/>
          </a:xfrm>
          <a:prstGeom prst="rect">
            <a:avLst/>
          </a:prstGeom>
        </p:spPr>
        <p:txBody>
          <a:bodyPr lIns="0" tIns="0" rIns="0" bIns="0" rtlCol="0" anchor="t">
            <a:spAutoFit/>
          </a:bodyPr>
          <a:lstStyle/>
          <a:p>
            <a:pPr marL="0" lvl="0" indent="0" algn="l">
              <a:lnSpc>
                <a:spcPts val="4485"/>
              </a:lnSpc>
            </a:pPr>
            <a:r>
              <a:rPr lang="en-US" sz="2638" b="1" dirty="0">
                <a:solidFill>
                  <a:srgbClr val="0F4662"/>
                </a:solidFill>
                <a:latin typeface="Quicksand 1 Bold"/>
                <a:ea typeface="Quicksand 1 Bold"/>
                <a:cs typeface="Quicksand 1 Bold"/>
                <a:sym typeface="Quicksand 1 Bold"/>
              </a:rPr>
              <a:t>Policy World and Its Constraints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812508" y="1779255"/>
            <a:ext cx="14662984" cy="8229600"/>
          </a:xfrm>
          <a:custGeom>
            <a:avLst/>
            <a:gdLst/>
            <a:ahLst/>
            <a:cxnLst/>
            <a:rect l="l" t="t" r="r" b="b"/>
            <a:pathLst>
              <a:path w="14662984" h="8229600">
                <a:moveTo>
                  <a:pt x="0" y="0"/>
                </a:moveTo>
                <a:lnTo>
                  <a:pt x="14662984" y="0"/>
                </a:lnTo>
                <a:lnTo>
                  <a:pt x="14662984" y="8229600"/>
                </a:lnTo>
                <a:lnTo>
                  <a:pt x="0" y="82296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a:p>
        </p:txBody>
      </p:sp>
      <p:sp>
        <p:nvSpPr>
          <p:cNvPr id="3" name="TextBox 3"/>
          <p:cNvSpPr txBox="1">
            <a:spLocks noGrp="1"/>
          </p:cNvSpPr>
          <p:nvPr>
            <p:ph type="title" idx="4294967295"/>
          </p:nvPr>
        </p:nvSpPr>
        <p:spPr>
          <a:xfrm>
            <a:off x="1095999" y="560428"/>
            <a:ext cx="16096002" cy="108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Navigating the platform - by </a:t>
            </a:r>
            <a:r>
              <a:rPr kumimoji="0" lang="en-US" sz="6399" b="1" i="1" u="none" strike="noStrike" kern="1200" cap="none" spc="0" normalizeH="0" baseline="0" noProof="0" dirty="0" err="1">
                <a:ln>
                  <a:noFill/>
                </a:ln>
                <a:solidFill>
                  <a:srgbClr val="0F4662"/>
                </a:solidFill>
                <a:effectLst/>
                <a:uLnTx/>
                <a:uFillTx/>
                <a:latin typeface="Cormorant Garamond Bold Italics"/>
                <a:ea typeface="Cormorant Garamond Bold Italics"/>
                <a:cs typeface="Cormorant Garamond Bold Italics"/>
                <a:sym typeface="Cormorant Garamond Bold Italics"/>
              </a:rPr>
              <a:t>organisations</a:t>
            </a:r>
            <a:endPar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endParaRPr>
          </a:p>
        </p:txBody>
      </p:sp>
      <p:pic>
        <p:nvPicPr>
          <p:cNvPr id="4" name="Graphic 3">
            <a:hlinkClick r:id="rId3"/>
            <a:extLst>
              <a:ext uri="{FF2B5EF4-FFF2-40B4-BE49-F238E27FC236}">
                <a16:creationId xmlns:a16="http://schemas.microsoft.com/office/drawing/2014/main" id="{AF2C87F9-B7FC-3DCE-8579-C130723BD8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6400" y="317089"/>
            <a:ext cx="1149300" cy="11138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423245" y="2300381"/>
            <a:ext cx="15441511" cy="7701453"/>
          </a:xfrm>
          <a:custGeom>
            <a:avLst/>
            <a:gdLst/>
            <a:ahLst/>
            <a:cxnLst/>
            <a:rect l="l" t="t" r="r" b="b"/>
            <a:pathLst>
              <a:path w="15441511" h="7701453">
                <a:moveTo>
                  <a:pt x="0" y="0"/>
                </a:moveTo>
                <a:lnTo>
                  <a:pt x="15441510" y="0"/>
                </a:lnTo>
                <a:lnTo>
                  <a:pt x="15441510" y="7701454"/>
                </a:lnTo>
                <a:lnTo>
                  <a:pt x="0" y="770145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a:p>
        </p:txBody>
      </p:sp>
      <p:sp>
        <p:nvSpPr>
          <p:cNvPr id="3" name="TextBox 3"/>
          <p:cNvSpPr txBox="1">
            <a:spLocks noGrp="1"/>
          </p:cNvSpPr>
          <p:nvPr>
            <p:ph type="title" idx="4294967295"/>
          </p:nvPr>
        </p:nvSpPr>
        <p:spPr>
          <a:xfrm>
            <a:off x="1095999" y="560428"/>
            <a:ext cx="16096002" cy="108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Navigating the platform - by topics</a:t>
            </a:r>
          </a:p>
        </p:txBody>
      </p:sp>
      <p:pic>
        <p:nvPicPr>
          <p:cNvPr id="4" name="Graphic 3">
            <a:hlinkClick r:id="rId3"/>
            <a:extLst>
              <a:ext uri="{FF2B5EF4-FFF2-40B4-BE49-F238E27FC236}">
                <a16:creationId xmlns:a16="http://schemas.microsoft.com/office/drawing/2014/main" id="{AEFB6354-1595-47B6-3F26-C65E283630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6400" y="317089"/>
            <a:ext cx="1149300" cy="11138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981485" y="2227543"/>
            <a:ext cx="14812416" cy="7720972"/>
          </a:xfrm>
          <a:custGeom>
            <a:avLst/>
            <a:gdLst/>
            <a:ahLst/>
            <a:cxnLst/>
            <a:rect l="l" t="t" r="r" b="b"/>
            <a:pathLst>
              <a:path w="14812416" h="7720972">
                <a:moveTo>
                  <a:pt x="0" y="0"/>
                </a:moveTo>
                <a:lnTo>
                  <a:pt x="14812416" y="0"/>
                </a:lnTo>
                <a:lnTo>
                  <a:pt x="14812416" y="7720972"/>
                </a:lnTo>
                <a:lnTo>
                  <a:pt x="0" y="772097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a:p>
        </p:txBody>
      </p:sp>
      <p:sp>
        <p:nvSpPr>
          <p:cNvPr id="3" name="TextBox 3"/>
          <p:cNvSpPr txBox="1">
            <a:spLocks noGrp="1"/>
          </p:cNvSpPr>
          <p:nvPr>
            <p:ph type="title" idx="4294967295"/>
          </p:nvPr>
        </p:nvSpPr>
        <p:spPr>
          <a:xfrm>
            <a:off x="1095999" y="560428"/>
            <a:ext cx="16096002" cy="108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Navigating the platform - by research fields</a:t>
            </a:r>
          </a:p>
        </p:txBody>
      </p:sp>
      <p:pic>
        <p:nvPicPr>
          <p:cNvPr id="4" name="Graphic 3">
            <a:hlinkClick r:id="rId3"/>
            <a:extLst>
              <a:ext uri="{FF2B5EF4-FFF2-40B4-BE49-F238E27FC236}">
                <a16:creationId xmlns:a16="http://schemas.microsoft.com/office/drawing/2014/main" id="{F285913F-DE96-E54B-D74E-D99724101E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6400" y="317089"/>
            <a:ext cx="1149300" cy="11138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2485197" y="2189493"/>
            <a:ext cx="13841933" cy="7578458"/>
          </a:xfrm>
          <a:custGeom>
            <a:avLst/>
            <a:gdLst/>
            <a:ahLst/>
            <a:cxnLst/>
            <a:rect l="l" t="t" r="r" b="b"/>
            <a:pathLst>
              <a:path w="13841933" h="7578458">
                <a:moveTo>
                  <a:pt x="0" y="0"/>
                </a:moveTo>
                <a:lnTo>
                  <a:pt x="13841932" y="0"/>
                </a:lnTo>
                <a:lnTo>
                  <a:pt x="13841932" y="7578458"/>
                </a:lnTo>
                <a:lnTo>
                  <a:pt x="0" y="75784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a:p>
        </p:txBody>
      </p:sp>
      <p:sp>
        <p:nvSpPr>
          <p:cNvPr id="3" name="TextBox 3"/>
          <p:cNvSpPr txBox="1">
            <a:spLocks noGrp="1"/>
          </p:cNvSpPr>
          <p:nvPr>
            <p:ph type="title" idx="4294967295"/>
          </p:nvPr>
        </p:nvSpPr>
        <p:spPr>
          <a:xfrm>
            <a:off x="1095999" y="560428"/>
            <a:ext cx="16096002" cy="108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Navigating the platform - word search</a:t>
            </a:r>
          </a:p>
        </p:txBody>
      </p:sp>
      <p:pic>
        <p:nvPicPr>
          <p:cNvPr id="4" name="Graphic 3">
            <a:hlinkClick r:id="rId3"/>
            <a:extLst>
              <a:ext uri="{FF2B5EF4-FFF2-40B4-BE49-F238E27FC236}">
                <a16:creationId xmlns:a16="http://schemas.microsoft.com/office/drawing/2014/main" id="{E747DB5F-6858-DF9C-C2B1-44551C7689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6400" y="317089"/>
            <a:ext cx="1149300" cy="11138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2646590" y="2253095"/>
            <a:ext cx="13435615" cy="7423178"/>
          </a:xfrm>
          <a:custGeom>
            <a:avLst/>
            <a:gdLst/>
            <a:ahLst/>
            <a:cxnLst/>
            <a:rect l="l" t="t" r="r" b="b"/>
            <a:pathLst>
              <a:path w="13435615" h="7423178">
                <a:moveTo>
                  <a:pt x="0" y="0"/>
                </a:moveTo>
                <a:lnTo>
                  <a:pt x="13435615" y="0"/>
                </a:lnTo>
                <a:lnTo>
                  <a:pt x="13435615" y="7423177"/>
                </a:lnTo>
                <a:lnTo>
                  <a:pt x="0" y="742317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r-FR"/>
          </a:p>
        </p:txBody>
      </p:sp>
      <p:sp>
        <p:nvSpPr>
          <p:cNvPr id="3" name="TextBox 3"/>
          <p:cNvSpPr txBox="1">
            <a:spLocks noGrp="1"/>
          </p:cNvSpPr>
          <p:nvPr>
            <p:ph type="title" idx="4294967295"/>
          </p:nvPr>
        </p:nvSpPr>
        <p:spPr>
          <a:xfrm>
            <a:off x="1095999" y="560428"/>
            <a:ext cx="16096002" cy="108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959"/>
              </a:lnSpc>
              <a:spcBef>
                <a:spcPct val="0"/>
              </a:spcBef>
              <a:spcAft>
                <a:spcPts val="0"/>
              </a:spcAft>
              <a:buClrTx/>
              <a:buSzTx/>
              <a:buFontTx/>
              <a:buNone/>
              <a:tabLst/>
              <a:defRPr/>
            </a:pPr>
            <a:r>
              <a:rPr kumimoji="0" lang="en-US" sz="6399" b="1" i="1" u="none" strike="noStrike" kern="1200" cap="none" spc="0" normalizeH="0" baseline="0" noProof="0" dirty="0">
                <a:ln>
                  <a:noFill/>
                </a:ln>
                <a:solidFill>
                  <a:srgbClr val="0F4662"/>
                </a:solidFill>
                <a:effectLst/>
                <a:uLnTx/>
                <a:uFillTx/>
                <a:latin typeface="Cormorant Garamond Bold Italics"/>
                <a:ea typeface="Cormorant Garamond Bold Italics"/>
                <a:cs typeface="Cormorant Garamond Bold Italics"/>
                <a:sym typeface="Cormorant Garamond Bold Italics"/>
              </a:rPr>
              <a:t>Navigating the platform - a concrete example</a:t>
            </a:r>
          </a:p>
        </p:txBody>
      </p:sp>
      <p:pic>
        <p:nvPicPr>
          <p:cNvPr id="4" name="Graphic 3">
            <a:hlinkClick r:id="rId3"/>
            <a:extLst>
              <a:ext uri="{FF2B5EF4-FFF2-40B4-BE49-F238E27FC236}">
                <a16:creationId xmlns:a16="http://schemas.microsoft.com/office/drawing/2014/main" id="{F58CA69C-79BE-BDF8-F1CD-ADC8CD4595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6400" y="317089"/>
            <a:ext cx="1149300" cy="11138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1673</Words>
  <Application>Microsoft Office PowerPoint</Application>
  <PresentationFormat>Custom</PresentationFormat>
  <Paragraphs>155</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Calibri</vt:lpstr>
      <vt:lpstr>Cormorant Garamond Bold Italics</vt:lpstr>
      <vt:lpstr>Quicksand 1 Bold</vt:lpstr>
      <vt:lpstr>Quicksand 1</vt:lpstr>
      <vt:lpstr>Open Sans Bold</vt:lpstr>
      <vt:lpstr>Aileron</vt:lpstr>
      <vt:lpstr>Open Sans</vt:lpstr>
      <vt:lpstr>Aileron Bold</vt:lpstr>
      <vt:lpstr>Arial</vt:lpstr>
      <vt:lpstr>Quicksand 2</vt:lpstr>
      <vt:lpstr>Office Theme</vt:lpstr>
      <vt:lpstr>The Areas of Research Interest for Languages Researchers</vt:lpstr>
      <vt:lpstr>The Areas of Research Interest</vt:lpstr>
      <vt:lpstr>What are the ARIs? – A short overview</vt:lpstr>
      <vt:lpstr>ARIs - Things to keep in mind</vt:lpstr>
      <vt:lpstr>Navigating the platform - by organisations</vt:lpstr>
      <vt:lpstr>Navigating the platform - by topics</vt:lpstr>
      <vt:lpstr>Navigating the platform - by research fields</vt:lpstr>
      <vt:lpstr>Navigating the platform - word search</vt:lpstr>
      <vt:lpstr>Navigating the platform - a concrete example</vt:lpstr>
      <vt:lpstr>Navigating the platform - a concrete example</vt:lpstr>
      <vt:lpstr>PowerPoint Presentation</vt:lpstr>
      <vt:lpstr>PowerPoint Presentation</vt:lpstr>
      <vt:lpstr>Responding to ARIs - First Contact</vt:lpstr>
      <vt:lpstr>Communicating your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 presentation</dc:title>
  <cp:lastModifiedBy>Charlotte Ryland</cp:lastModifiedBy>
  <cp:revision>29</cp:revision>
  <dcterms:created xsi:type="dcterms:W3CDTF">2006-08-16T00:00:00Z</dcterms:created>
  <dcterms:modified xsi:type="dcterms:W3CDTF">2025-07-18T05:41:31Z</dcterms:modified>
  <dc:identifier>DAGskPolycY</dc:identifier>
</cp:coreProperties>
</file>